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62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19EAF-DC22-43C6-BCC5-582784274E39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40841-6704-4820-BA15-A3EFAEC5E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40841-6704-4820-BA15-A3EFAEC5EE4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34A64-DD06-4FB5-985B-7E8F8029711A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9F55-63CA-4AE4-8D7A-1B2A55CA5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Ecloud</a:t>
            </a:r>
            <a:r>
              <a:rPr lang="en-US" dirty="0" smtClean="0"/>
              <a:t> MD 10nov2010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SPSU </a:t>
            </a:r>
            <a:r>
              <a:rPr lang="en-US" dirty="0" smtClean="0"/>
              <a:t>Study </a:t>
            </a:r>
            <a:r>
              <a:rPr lang="en-US" dirty="0" smtClean="0"/>
              <a:t>Group</a:t>
            </a:r>
          </a:p>
          <a:p>
            <a:r>
              <a:rPr lang="en-US" dirty="0" smtClean="0"/>
              <a:t>17 Feb 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chromaticity (QPV=0.68)</a:t>
            </a:r>
            <a:endParaRPr lang="en-US" dirty="0"/>
          </a:p>
        </p:txBody>
      </p:sp>
      <p:pic>
        <p:nvPicPr>
          <p:cNvPr id="3074" name="Picture 2" descr="V:\scratch2\2010\BPW\LHC50ns\BPWzoom3batches11h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81200"/>
            <a:ext cx="4191000" cy="31432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33600" y="6019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Much more stable</a:t>
            </a:r>
            <a:endParaRPr lang="en-US" dirty="0"/>
          </a:p>
        </p:txBody>
      </p:sp>
      <p:pic>
        <p:nvPicPr>
          <p:cNvPr id="2050" name="Picture 2" descr="F:\Benoit\2010\MD\SPS\ECLOUD_10Nov2010\FBCT\FBCT_1135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chromaticity (QPV=0.15)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V:\scratch2\2010\BPW\LHC50ns\BPWzoom3batches12h0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4572000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60198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Very unstable motion (again mode 0), but losses not consistent with  negative chromaticity… However, damper was on</a:t>
            </a:r>
            <a:endParaRPr lang="en-US" dirty="0"/>
          </a:p>
        </p:txBody>
      </p:sp>
      <p:pic>
        <p:nvPicPr>
          <p:cNvPr id="1026" name="Picture 2" descr="F:\Benoit\2010\MD\SPS\ECLOUD_10Nov2010\FBCT\FBCT_1200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336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Vertical coherent instability observed with low </a:t>
            </a:r>
            <a:r>
              <a:rPr lang="en-US" dirty="0" smtClean="0"/>
              <a:t>chromaticity (negative? </a:t>
            </a:r>
            <a:r>
              <a:rPr lang="en-US" dirty="0" smtClean="0">
                <a:sym typeface="Wingdings" pitchFamily="2" charset="2"/>
              </a:rPr>
              <a:t> then damped by damper but not all bunches are treated equally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Mode 0 and coherent motion along the bunch point to a coupled bunch instability.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50 ns bunch spacing</a:t>
            </a:r>
          </a:p>
          <a:p>
            <a:r>
              <a:rPr lang="en-US" sz="2400" dirty="0" smtClean="0"/>
              <a:t>Intensity around 8e10 p/b (from FBCT)</a:t>
            </a:r>
          </a:p>
          <a:p>
            <a:r>
              <a:rPr lang="en-US" sz="2400" dirty="0" smtClean="0"/>
              <a:t>Injection of 3 batches</a:t>
            </a:r>
          </a:p>
          <a:p>
            <a:r>
              <a:rPr lang="en-US" sz="2400" dirty="0" smtClean="0"/>
              <a:t>Strong decrease of vertical </a:t>
            </a:r>
            <a:br>
              <a:rPr lang="en-US" sz="2400" dirty="0" smtClean="0"/>
            </a:br>
            <a:r>
              <a:rPr lang="en-US" sz="2400" dirty="0" smtClean="0"/>
              <a:t>chromaticity at flat top </a:t>
            </a:r>
            <a:br>
              <a:rPr lang="en-US" sz="2400" dirty="0" smtClean="0"/>
            </a:br>
            <a:r>
              <a:rPr lang="en-US" sz="2400" dirty="0" smtClean="0"/>
              <a:t>led to vertical instability</a:t>
            </a:r>
          </a:p>
          <a:p>
            <a:r>
              <a:rPr lang="en-US" sz="2400" dirty="0" smtClean="0"/>
              <a:t>Other measurements </a:t>
            </a:r>
            <a:br>
              <a:rPr lang="en-US" sz="2400" dirty="0" smtClean="0"/>
            </a:br>
            <a:r>
              <a:rPr lang="en-US" sz="2400" dirty="0" smtClean="0"/>
              <a:t>in parallel</a:t>
            </a:r>
          </a:p>
          <a:p>
            <a:r>
              <a:rPr lang="en-US" sz="2400" dirty="0" smtClean="0"/>
              <a:t>Damper was most likely on</a:t>
            </a:r>
            <a:endParaRPr lang="en-US" sz="2400" dirty="0"/>
          </a:p>
        </p:txBody>
      </p:sp>
      <p:pic>
        <p:nvPicPr>
          <p:cNvPr id="1026" name="Picture 2" descr="F:\Benoit\2010\MD\SPS\ECLOUD_10Nov2010\chromaTrim11h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8800" y="3124200"/>
            <a:ext cx="47752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BPM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Observed vertical instability when vertical chromaticity is low</a:t>
            </a:r>
            <a:endParaRPr lang="en-US" sz="2400" dirty="0"/>
          </a:p>
        </p:txBody>
      </p:sp>
      <p:pic>
        <p:nvPicPr>
          <p:cNvPr id="1026" name="Picture 2" descr="F:\Benoit\2010\MD\SPS\ECLOUD_10Nov2010\LHCBPM\LHCBPM2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667000"/>
            <a:ext cx="4267200" cy="3200400"/>
          </a:xfrm>
          <a:prstGeom prst="rect">
            <a:avLst/>
          </a:prstGeom>
          <a:noFill/>
        </p:spPr>
      </p:pic>
      <p:pic>
        <p:nvPicPr>
          <p:cNvPr id="1027" name="Picture 3" descr="F:\Benoit\2010\MD\SPS\ECLOUD_10Nov2010\LHCBPM\LHCBPM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284" y="838200"/>
            <a:ext cx="3454400" cy="2590800"/>
          </a:xfrm>
          <a:prstGeom prst="rect">
            <a:avLst/>
          </a:prstGeom>
          <a:noFill/>
        </p:spPr>
      </p:pic>
      <p:pic>
        <p:nvPicPr>
          <p:cNvPr id="1028" name="Picture 4" descr="F:\Benoit\2010\MD\SPS\ECLOUD_10Nov2010\LHCBPM\LHCBPM1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81400"/>
            <a:ext cx="3505200" cy="26289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69284" y="457200"/>
            <a:ext cx="276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chromaticity at flat top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2145268"/>
            <a:ext cx="280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chromaticity at flat top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5800" y="62484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78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stable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48200" y="6553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10200" y="6324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Unstable (single or coupled bunch?)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Benoit\2010\MD\SPS\ECLOUD_10Nov2010\LHCBPM\LHCBPM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357687"/>
            <a:ext cx="3333750" cy="2500313"/>
          </a:xfrm>
          <a:prstGeom prst="rect">
            <a:avLst/>
          </a:prstGeom>
          <a:noFill/>
        </p:spPr>
      </p:pic>
      <p:pic>
        <p:nvPicPr>
          <p:cNvPr id="2051" name="Picture 3" descr="F:\Benoit\2010\MD\SPS\ECLOUD_10Nov2010\LHCBPM\bunchbybunchFFT-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4572000" cy="3429000"/>
          </a:xfrm>
          <a:prstGeom prst="rect">
            <a:avLst/>
          </a:prstGeom>
          <a:noFill/>
        </p:spPr>
      </p:pic>
      <p:pic>
        <p:nvPicPr>
          <p:cNvPr id="2054" name="Picture 6" descr="F:\Benoit\2010\MD\SPS\ECLOUD_10Nov2010\LHCBPM\turnbyturnFFT1st2nd3rdbatch-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600"/>
            <a:ext cx="4572000" cy="3429000"/>
          </a:xfrm>
          <a:prstGeom prst="rect">
            <a:avLst/>
          </a:prstGeom>
          <a:noFill/>
        </p:spPr>
      </p:pic>
      <p:pic>
        <p:nvPicPr>
          <p:cNvPr id="2055" name="Picture 7" descr="F:\Benoit\2010\MD\SPS\ECLOUD_10Nov2010\LHCBPM\2DFFT1st2nd3rdbatch-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905000" y="304800"/>
            <a:ext cx="276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chromaticity at flat top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76400" y="457200"/>
            <a:ext cx="276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chromaticity at flat top</a:t>
            </a:r>
            <a:endParaRPr lang="en-US" dirty="0"/>
          </a:p>
        </p:txBody>
      </p:sp>
      <p:pic>
        <p:nvPicPr>
          <p:cNvPr id="3074" name="Picture 2" descr="F:\Benoit\2010\MD\SPS\ECLOUD_10Nov2010\LHCBPM\bunchbybunchFFT-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4267200" cy="3200400"/>
          </a:xfrm>
          <a:prstGeom prst="rect">
            <a:avLst/>
          </a:prstGeom>
          <a:noFill/>
        </p:spPr>
      </p:pic>
      <p:pic>
        <p:nvPicPr>
          <p:cNvPr id="3077" name="Picture 5" descr="F:\Benoit\2010\MD\SPS\ECLOUD_10Nov2010\LHCBPM\turnbyturnFFT1st2nd3rdbatch-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76200"/>
            <a:ext cx="4267200" cy="3200400"/>
          </a:xfrm>
          <a:prstGeom prst="rect">
            <a:avLst/>
          </a:prstGeom>
          <a:noFill/>
        </p:spPr>
      </p:pic>
      <p:pic>
        <p:nvPicPr>
          <p:cNvPr id="3078" name="Picture 6" descr="F:\Benoit\2010\MD\SPS\ECLOUD_10Nov2010\LHCBPM\2DFFT1st2nd3rdbatch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267200" cy="3200400"/>
          </a:xfrm>
          <a:prstGeom prst="rect">
            <a:avLst/>
          </a:prstGeom>
          <a:noFill/>
        </p:spPr>
      </p:pic>
      <p:pic>
        <p:nvPicPr>
          <p:cNvPr id="3079" name="Picture 7" descr="F:\Benoit\2010\MD\SPS\ECLOUD_10Nov2010\LHCBPM\LHCBPM1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343400"/>
            <a:ext cx="3111500" cy="233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19200" y="152400"/>
            <a:ext cx="280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chromaticity at flat top</a:t>
            </a:r>
            <a:endParaRPr lang="en-US" dirty="0"/>
          </a:p>
        </p:txBody>
      </p:sp>
      <p:pic>
        <p:nvPicPr>
          <p:cNvPr id="4098" name="Picture 2" descr="F:\Benoit\2010\MD\SPS\ECLOUD_10Nov2010\LHCBPM\LHCBPM2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114800"/>
            <a:ext cx="3278188" cy="2458641"/>
          </a:xfrm>
          <a:prstGeom prst="rect">
            <a:avLst/>
          </a:prstGeom>
          <a:noFill/>
        </p:spPr>
      </p:pic>
      <p:pic>
        <p:nvPicPr>
          <p:cNvPr id="4099" name="Picture 3" descr="F:\Benoit\2010\MD\SPS\ECLOUD_10Nov2010\LHCBPM\bunchbybunchFFT-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4495800" cy="3371850"/>
          </a:xfrm>
          <a:prstGeom prst="rect">
            <a:avLst/>
          </a:prstGeom>
          <a:noFill/>
        </p:spPr>
      </p:pic>
      <p:pic>
        <p:nvPicPr>
          <p:cNvPr id="4102" name="Picture 6" descr="F:\Benoit\2010\MD\SPS\ECLOUD_10Nov2010\LHCBPM\turnbyturnFFT1st2nd3rdbatch-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200"/>
            <a:ext cx="4495800" cy="3371850"/>
          </a:xfrm>
          <a:prstGeom prst="rect">
            <a:avLst/>
          </a:prstGeom>
          <a:noFill/>
        </p:spPr>
      </p:pic>
      <p:pic>
        <p:nvPicPr>
          <p:cNvPr id="4103" name="Picture 7" descr="F:\Benoit\2010\MD\SPS\ECLOUD_10Nov2010\LHCBPM\2DFFT1st2nd3rdbatch-2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2800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BPW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V:\scratch2\2010\BPW\LHC50ns\BPWzoom3batches11h5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581400" cy="2686050"/>
          </a:xfrm>
          <a:prstGeom prst="rect">
            <a:avLst/>
          </a:prstGeom>
          <a:noFill/>
        </p:spPr>
      </p:pic>
      <p:pic>
        <p:nvPicPr>
          <p:cNvPr id="2052" name="Picture 4" descr="V:\scratch2\2010\BPW\LHC50ns\BPWzoom1batches11h5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3581400" cy="26860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Low chromaticity (QPV=0.18)</a:t>
            </a:r>
            <a:endParaRPr lang="en-US" dirty="0"/>
          </a:p>
        </p:txBody>
      </p:sp>
      <p:pic>
        <p:nvPicPr>
          <p:cNvPr id="2053" name="Picture 5" descr="V:\scratch2\2010\BPW\LHC50ns\BPWzoom1bunch11h5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676400"/>
            <a:ext cx="4165600" cy="3124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419600" y="54102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Instability at the end of the second batch</a:t>
            </a:r>
          </a:p>
          <a:p>
            <a:pPr>
              <a:buFontTx/>
              <a:buChar char="-"/>
            </a:pPr>
            <a:r>
              <a:rPr lang="en-US" dirty="0" smtClean="0"/>
              <a:t>Small shift to the left is also seen in sum signal   </a:t>
            </a:r>
            <a:r>
              <a:rPr lang="en-US" dirty="0" smtClean="0">
                <a:sym typeface="Wingdings" pitchFamily="2" charset="2"/>
              </a:rPr>
              <a:t> no higher order mode visible</a:t>
            </a:r>
          </a:p>
          <a:p>
            <a:r>
              <a:rPr lang="en-US" dirty="0" smtClean="0">
                <a:sym typeface="Wingdings" pitchFamily="2" charset="2"/>
              </a:rPr>
              <a:t> Coupled bunch instability or chromaticity&lt;0?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190</Words>
  <Application>Microsoft Office PowerPoint</Application>
  <PresentationFormat>On-screen Show (4:3)</PresentationFormat>
  <Paragraphs>33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Ecloud MD 10nov2010</vt:lpstr>
      <vt:lpstr>Context</vt:lpstr>
      <vt:lpstr>LHC BPM data</vt:lpstr>
      <vt:lpstr>Observed vertical instability when vertical chromaticity is low</vt:lpstr>
      <vt:lpstr>Slide 5</vt:lpstr>
      <vt:lpstr>Slide 6</vt:lpstr>
      <vt:lpstr>Slide 7</vt:lpstr>
      <vt:lpstr>BPW data</vt:lpstr>
      <vt:lpstr>Low chromaticity (QPV=0.18)</vt:lpstr>
      <vt:lpstr>High chromaticity (QPV=0.68)</vt:lpstr>
      <vt:lpstr>lower chromaticity (QPV=0.15)</vt:lpstr>
      <vt:lpstr>Slide 12</vt:lpstr>
      <vt:lpstr>Conclusions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Ecloud MD 10nov2010</dc:title>
  <dc:creator>bsalvant</dc:creator>
  <cp:lastModifiedBy>bsalvant</cp:lastModifiedBy>
  <cp:revision>70</cp:revision>
  <dcterms:created xsi:type="dcterms:W3CDTF">2010-12-16T08:47:08Z</dcterms:created>
  <dcterms:modified xsi:type="dcterms:W3CDTF">2011-02-17T15:18:04Z</dcterms:modified>
</cp:coreProperties>
</file>