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FB97-F283-44CE-91DB-1845B8B9231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771A-2647-4CB8-9D47-0F29C38A8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FB97-F283-44CE-91DB-1845B8B9231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771A-2647-4CB8-9D47-0F29C38A8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FB97-F283-44CE-91DB-1845B8B9231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771A-2647-4CB8-9D47-0F29C38A8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FB97-F283-44CE-91DB-1845B8B9231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771A-2647-4CB8-9D47-0F29C38A8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FB97-F283-44CE-91DB-1845B8B9231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771A-2647-4CB8-9D47-0F29C38A8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FB97-F283-44CE-91DB-1845B8B9231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771A-2647-4CB8-9D47-0F29C38A8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FB97-F283-44CE-91DB-1845B8B9231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771A-2647-4CB8-9D47-0F29C38A8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FB97-F283-44CE-91DB-1845B8B9231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771A-2647-4CB8-9D47-0F29C38A8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FB97-F283-44CE-91DB-1845B8B9231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771A-2647-4CB8-9D47-0F29C38A8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FB97-F283-44CE-91DB-1845B8B9231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771A-2647-4CB8-9D47-0F29C38A8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FB97-F283-44CE-91DB-1845B8B9231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771A-2647-4CB8-9D47-0F29C38A8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6FB97-F283-44CE-91DB-1845B8B9231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C771A-2647-4CB8-9D47-0F29C38A8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Possible increase of bunch intensity in the SPS for HL-LHC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T. Argyropoulos , E. </a:t>
            </a:r>
            <a:r>
              <a:rPr lang="en-US" dirty="0" err="1" smtClean="0"/>
              <a:t>Shaposhnikova</a:t>
            </a:r>
            <a:endParaRPr lang="en-US" dirty="0" smtClean="0"/>
          </a:p>
          <a:p>
            <a:r>
              <a:rPr lang="en-US" dirty="0" smtClean="0"/>
              <a:t>preparation for LIU &amp; HL-LHC brainstorming meeting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Motivation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Potential for a single bunch intensity @50 ns from the SPS injectors (&lt; 4x10</a:t>
            </a:r>
            <a:r>
              <a:rPr lang="en-US" baseline="30000" dirty="0" smtClean="0"/>
              <a:t>11</a:t>
            </a:r>
            <a:r>
              <a:rPr lang="en-US" dirty="0" smtClean="0"/>
              <a:t>)</a:t>
            </a:r>
          </a:p>
          <a:p>
            <a:r>
              <a:rPr lang="en-US" dirty="0" smtClean="0"/>
              <a:t>Space charge (and TMCI in the Q20 optics) limitation at injection in the SPS</a:t>
            </a:r>
          </a:p>
          <a:p>
            <a:r>
              <a:rPr lang="en-US" dirty="0" smtClean="0"/>
              <a:t>Controlled longitudinal </a:t>
            </a:r>
            <a:r>
              <a:rPr lang="en-US" dirty="0" err="1" smtClean="0"/>
              <a:t>emittance</a:t>
            </a:r>
            <a:r>
              <a:rPr lang="en-US" dirty="0" smtClean="0"/>
              <a:t> blow-up is needed during the ramp in the SPS to cure long. coupled-bunch instabilities with threshold ~1/E</a:t>
            </a:r>
            <a:r>
              <a:rPr lang="en-US" baseline="-25000" dirty="0" smtClean="0"/>
              <a:t>s 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Present LHC </a:t>
            </a:r>
            <a:r>
              <a:rPr lang="en-US" smtClean="0"/>
              <a:t>beams </a:t>
            </a:r>
            <a:r>
              <a:rPr lang="en-US" smtClean="0"/>
              <a:t>fill </a:t>
            </a:r>
            <a:r>
              <a:rPr lang="en-US" dirty="0" smtClean="0"/>
              <a:t>only a half of the SPS ring </a:t>
            </a:r>
          </a:p>
          <a:p>
            <a:r>
              <a:rPr lang="en-US" dirty="0" smtClean="0"/>
              <a:t>Avoid RF gymnastics in the LHC itself (more sensitive for particle losses)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Proposal: momentum slip stacking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Fill whole SPS ring (8 batches)</a:t>
            </a:r>
          </a:p>
          <a:p>
            <a:r>
              <a:rPr lang="en-US" dirty="0" smtClean="0"/>
              <a:t>Merge 4+4 batches on the intermediate flat portion during the cycle (~ 200 </a:t>
            </a:r>
            <a:r>
              <a:rPr lang="en-US" dirty="0" err="1" smtClean="0"/>
              <a:t>GeV</a:t>
            </a:r>
            <a:r>
              <a:rPr lang="en-US" dirty="0" smtClean="0"/>
              <a:t>) to have 4 batches with twice higher bunch intensity</a:t>
            </a:r>
          </a:p>
          <a:p>
            <a:pPr lvl="1"/>
            <a:r>
              <a:rPr lang="en-US" dirty="0" smtClean="0"/>
              <a:t>Use 2 /4 RF cavities to capture 4 batches separately (required beam control doesn’t exist)</a:t>
            </a:r>
          </a:p>
          <a:p>
            <a:pPr lvl="1"/>
            <a:r>
              <a:rPr lang="en-US" dirty="0" smtClean="0"/>
              <a:t>Accelerate first 4 batches and decelerate another 4 batches by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rf</a:t>
            </a:r>
            <a:r>
              <a:rPr lang="en-US" dirty="0" smtClean="0"/>
              <a:t> variation</a:t>
            </a:r>
          </a:p>
          <a:p>
            <a:pPr lvl="1"/>
            <a:r>
              <a:rPr lang="en-US" dirty="0" smtClean="0"/>
              <a:t>Let two parts of the beam drift for some time towards each other</a:t>
            </a:r>
          </a:p>
          <a:p>
            <a:pPr lvl="1"/>
            <a:r>
              <a:rPr lang="en-US" dirty="0" smtClean="0"/>
              <a:t>Bring two parts back to initial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rf</a:t>
            </a:r>
            <a:r>
              <a:rPr lang="en-US" baseline="-25000" dirty="0" smtClean="0"/>
              <a:t>  </a:t>
            </a:r>
            <a:r>
              <a:rPr lang="en-US" dirty="0" smtClean="0"/>
              <a:t>by deceleration (acceleration)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Momentum slip stacking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………………………………………………………………………….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………………………………………………………………………….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………………………………………………………………………….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905000"/>
            <a:ext cx="2895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95800" y="1905000"/>
            <a:ext cx="2895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4" idx="0"/>
          </p:cNvCxnSpPr>
          <p:nvPr/>
        </p:nvCxnSpPr>
        <p:spPr>
          <a:xfrm rot="5400000" flipH="1" flipV="1">
            <a:off x="2171700" y="1562100"/>
            <a:ext cx="228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5829300" y="20955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90600" y="3200400"/>
            <a:ext cx="2895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91000" y="4038600"/>
            <a:ext cx="2895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048000" y="5257800"/>
            <a:ext cx="2895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48000" y="5562600"/>
            <a:ext cx="2895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228600" y="1600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9600" y="121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∆</a:t>
            </a:r>
            <a:r>
              <a:rPr lang="en-US" dirty="0" smtClean="0"/>
              <a:t>p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Momentum slip stacking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technique is possible in principle with the wide-band 200 MHz TW RF system of the SPS (Q=130):</a:t>
            </a:r>
          </a:p>
          <a:p>
            <a:pPr lvl="1"/>
            <a:r>
              <a:rPr lang="en-US" dirty="0" smtClean="0"/>
              <a:t>cavity bandwidth </a:t>
            </a:r>
            <a:r>
              <a:rPr lang="en-US" dirty="0" smtClean="0">
                <a:latin typeface="Times New Roman"/>
                <a:cs typeface="Times New Roman"/>
              </a:rPr>
              <a:t>∆</a:t>
            </a:r>
            <a:r>
              <a:rPr lang="en-US" dirty="0" err="1" smtClean="0">
                <a:latin typeface="+mj-lt"/>
                <a:cs typeface="Times New Roman"/>
              </a:rPr>
              <a:t>f</a:t>
            </a:r>
            <a:r>
              <a:rPr lang="en-US" baseline="-25000" dirty="0" err="1" smtClean="0">
                <a:latin typeface="+mj-lt"/>
                <a:cs typeface="Times New Roman"/>
              </a:rPr>
              <a:t>rf</a:t>
            </a:r>
            <a:r>
              <a:rPr lang="en-US" baseline="-25000" dirty="0" smtClean="0">
                <a:latin typeface="+mj-lt"/>
                <a:cs typeface="Times New Roman"/>
              </a:rPr>
              <a:t> </a:t>
            </a:r>
            <a:r>
              <a:rPr lang="en-US" dirty="0" smtClean="0">
                <a:latin typeface="+mj-lt"/>
                <a:cs typeface="Times New Roman"/>
              </a:rPr>
              <a:t>=</a:t>
            </a:r>
            <a:r>
              <a:rPr lang="en-US" dirty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f</a:t>
            </a:r>
            <a:r>
              <a:rPr lang="en-US" baseline="-25000" dirty="0" err="1" smtClean="0">
                <a:cs typeface="Times New Roman"/>
              </a:rPr>
              <a:t>rf</a:t>
            </a:r>
            <a:r>
              <a:rPr lang="en-US" dirty="0" smtClean="0">
                <a:cs typeface="Times New Roman"/>
              </a:rPr>
              <a:t>/(2Q)=0.7 MHz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cs typeface="Times New Roman"/>
              </a:rPr>
              <a:t>transient time of 600 ns, voltage can be modulated to act at this distance on the two parts of the beam separately (at initial stage)</a:t>
            </a:r>
            <a:endParaRPr lang="en-US" baseline="-25000" dirty="0">
              <a:cs typeface="Times New Roman"/>
            </a:endParaRPr>
          </a:p>
          <a:p>
            <a:pPr lvl="1"/>
            <a:r>
              <a:rPr lang="en-US" dirty="0" smtClean="0">
                <a:cs typeface="Times New Roman"/>
              </a:rPr>
              <a:t>to accelerate (decelerate) the beam by </a:t>
            </a:r>
            <a:r>
              <a:rPr lang="en-US" dirty="0" smtClean="0">
                <a:latin typeface="Times New Roman"/>
                <a:cs typeface="Times New Roman"/>
              </a:rPr>
              <a:t>∆</a:t>
            </a:r>
            <a:r>
              <a:rPr lang="en-US" dirty="0" err="1" smtClean="0">
                <a:cs typeface="Times New Roman"/>
              </a:rPr>
              <a:t>p</a:t>
            </a:r>
            <a:r>
              <a:rPr lang="en-US" baseline="-25000" dirty="0" err="1" smtClean="0">
                <a:cs typeface="Times New Roman"/>
              </a:rPr>
              <a:t>o</a:t>
            </a:r>
            <a:r>
              <a:rPr lang="en-US" dirty="0" smtClean="0">
                <a:cs typeface="Times New Roman"/>
              </a:rPr>
              <a:t>:</a:t>
            </a:r>
            <a:r>
              <a:rPr lang="en-US" baseline="-25000" dirty="0" smtClean="0"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∆</a:t>
            </a:r>
            <a:r>
              <a:rPr lang="en-US" sz="2400" dirty="0" err="1" smtClean="0">
                <a:cs typeface="Times New Roman"/>
              </a:rPr>
              <a:t>f</a:t>
            </a:r>
            <a:r>
              <a:rPr lang="en-US" sz="2400" baseline="-25000" dirty="0" err="1" smtClean="0">
                <a:cs typeface="Times New Roman"/>
              </a:rPr>
              <a:t>rf</a:t>
            </a:r>
            <a:r>
              <a:rPr lang="en-US" sz="2400" dirty="0" smtClean="0">
                <a:cs typeface="Times New Roman"/>
              </a:rPr>
              <a:t>/</a:t>
            </a:r>
            <a:r>
              <a:rPr lang="en-US" dirty="0" err="1" smtClean="0">
                <a:cs typeface="Times New Roman"/>
              </a:rPr>
              <a:t>f</a:t>
            </a:r>
            <a:r>
              <a:rPr lang="en-US" baseline="-25000" dirty="0" err="1" smtClean="0">
                <a:cs typeface="Times New Roman"/>
              </a:rPr>
              <a:t>rf</a:t>
            </a:r>
            <a:r>
              <a:rPr lang="en-US" dirty="0" smtClean="0">
                <a:cs typeface="Times New Roman"/>
              </a:rPr>
              <a:t>=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η</a:t>
            </a:r>
            <a:r>
              <a:rPr lang="en-US" dirty="0" smtClean="0">
                <a:latin typeface="Times New Roman"/>
                <a:cs typeface="Times New Roman"/>
              </a:rPr>
              <a:t>∆</a:t>
            </a:r>
            <a:r>
              <a:rPr lang="en-US" dirty="0" err="1" smtClean="0">
                <a:latin typeface="Times New Roman"/>
                <a:cs typeface="Times New Roman"/>
              </a:rPr>
              <a:t>p</a:t>
            </a:r>
            <a:r>
              <a:rPr lang="en-US" baseline="-25000" dirty="0" err="1" smtClean="0">
                <a:latin typeface="Times New Roman"/>
                <a:cs typeface="Times New Roman"/>
              </a:rPr>
              <a:t>o</a:t>
            </a:r>
            <a:r>
              <a:rPr lang="en-US" dirty="0" smtClean="0">
                <a:latin typeface="Times New Roman"/>
                <a:cs typeface="Times New Roman"/>
              </a:rPr>
              <a:t>/p</a:t>
            </a:r>
            <a:endParaRPr lang="en-US" baseline="-25000" dirty="0" smtClean="0"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Possible issues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 800 MHz RF system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required for beam stability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 the same gymnastics? Possible in principle (low Q)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Beam loading </a:t>
            </a:r>
            <a:r>
              <a:rPr lang="en-US" dirty="0" smtClean="0"/>
              <a:t>for low 200 MHz voltage required during gymnastics</a:t>
            </a:r>
          </a:p>
          <a:p>
            <a:r>
              <a:rPr lang="en-US" dirty="0" smtClean="0"/>
              <a:t>Longitudinal </a:t>
            </a:r>
            <a:r>
              <a:rPr lang="en-US" dirty="0" err="1" smtClean="0">
                <a:solidFill>
                  <a:srgbClr val="C00000"/>
                </a:solidFill>
              </a:rPr>
              <a:t>emittance</a:t>
            </a:r>
            <a:r>
              <a:rPr lang="en-US" dirty="0" smtClean="0">
                <a:solidFill>
                  <a:srgbClr val="C00000"/>
                </a:solidFill>
              </a:rPr>
              <a:t> blow-up </a:t>
            </a:r>
            <a:r>
              <a:rPr lang="en-US" dirty="0" smtClean="0"/>
              <a:t>with final </a:t>
            </a:r>
            <a:r>
              <a:rPr lang="en-US" dirty="0" err="1" smtClean="0"/>
              <a:t>emittance</a:t>
            </a:r>
            <a:r>
              <a:rPr lang="en-US" dirty="0" smtClean="0"/>
              <a:t> more than 1 </a:t>
            </a:r>
            <a:r>
              <a:rPr lang="en-US" dirty="0" err="1" smtClean="0"/>
              <a:t>eVs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 the 200 MHz capture RF system in the LHC</a:t>
            </a:r>
          </a:p>
          <a:p>
            <a:r>
              <a:rPr lang="en-US" dirty="0" smtClean="0"/>
              <a:t>Particle </a:t>
            </a:r>
            <a:r>
              <a:rPr lang="en-US" dirty="0" smtClean="0">
                <a:solidFill>
                  <a:srgbClr val="C00000"/>
                </a:solidFill>
              </a:rPr>
              <a:t>losses at high energy </a:t>
            </a:r>
            <a:r>
              <a:rPr lang="en-US" dirty="0" smtClean="0"/>
              <a:t>during this gymnastics </a:t>
            </a:r>
          </a:p>
          <a:p>
            <a:r>
              <a:rPr lang="en-US" dirty="0" smtClean="0"/>
              <a:t>New beam control needed (could be included in the RF upgrade but no real tests before)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Example (work in progress)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F</a:t>
            </a:r>
            <a:r>
              <a:rPr lang="en-US" sz="2800" dirty="0" smtClean="0"/>
              <a:t>requency (momentum) program for acceleration (deceleration) by </a:t>
            </a:r>
            <a:r>
              <a:rPr lang="en-US" sz="2800" dirty="0" err="1" smtClean="0"/>
              <a:t>dp</a:t>
            </a:r>
            <a:r>
              <a:rPr lang="en-US" sz="2800" dirty="0" smtClean="0"/>
              <a:t>=400 </a:t>
            </a:r>
            <a:r>
              <a:rPr lang="en-US" sz="2800" dirty="0" err="1" smtClean="0"/>
              <a:t>MeV</a:t>
            </a:r>
            <a:r>
              <a:rPr lang="en-US" sz="2800" dirty="0" smtClean="0"/>
              <a:t>/c</a:t>
            </a:r>
          </a:p>
          <a:p>
            <a:pPr>
              <a:buNone/>
            </a:pPr>
            <a:r>
              <a:rPr lang="en-US" sz="2800" dirty="0" smtClean="0"/>
              <a:t>    from 200 </a:t>
            </a:r>
            <a:r>
              <a:rPr lang="en-US" sz="2800" dirty="0" err="1" smtClean="0"/>
              <a:t>GeV</a:t>
            </a:r>
            <a:r>
              <a:rPr lang="en-US" sz="2800" dirty="0" smtClean="0"/>
              <a:t>/c (</a:t>
            </a:r>
            <a:r>
              <a:rPr lang="en-US" sz="2800" dirty="0" err="1" smtClean="0"/>
              <a:t>dR</a:t>
            </a:r>
            <a:r>
              <a:rPr lang="en-US" sz="2800" dirty="0" smtClean="0"/>
              <a:t>=4 mm)</a:t>
            </a:r>
          </a:p>
          <a:p>
            <a:r>
              <a:rPr lang="en-US" sz="2800" dirty="0"/>
              <a:t>V</a:t>
            </a:r>
            <a:r>
              <a:rPr lang="en-US" sz="2800" dirty="0" smtClean="0"/>
              <a:t>oltage program for emit=0.5 </a:t>
            </a:r>
            <a:r>
              <a:rPr lang="en-US" sz="2800" dirty="0" err="1" smtClean="0"/>
              <a:t>eVs</a:t>
            </a:r>
            <a:r>
              <a:rPr lang="en-US" sz="2800" dirty="0" smtClean="0"/>
              <a:t>, </a:t>
            </a:r>
            <a:r>
              <a:rPr lang="en-US" sz="2800" dirty="0" err="1" smtClean="0"/>
              <a:t>qp</a:t>
            </a:r>
            <a:r>
              <a:rPr lang="en-US" sz="2800" dirty="0" smtClean="0"/>
              <a:t>=0.9</a:t>
            </a:r>
          </a:p>
          <a:p>
            <a:r>
              <a:rPr lang="en-US" sz="2800" dirty="0" smtClean="0"/>
              <a:t>Particle simulations with ESME (T. Argyropoulos):</a:t>
            </a:r>
          </a:p>
          <a:p>
            <a:pPr lvl="1"/>
            <a:r>
              <a:rPr lang="en-US" sz="2400" dirty="0" smtClean="0"/>
              <a:t>code debugging, still some problems</a:t>
            </a:r>
          </a:p>
          <a:p>
            <a:pPr lvl="1"/>
            <a:r>
              <a:rPr lang="en-US" sz="2400" dirty="0" smtClean="0"/>
              <a:t>initial emit=0.5 </a:t>
            </a:r>
            <a:r>
              <a:rPr lang="en-US" sz="2400" dirty="0" err="1" smtClean="0"/>
              <a:t>eVs</a:t>
            </a:r>
            <a:r>
              <a:rPr lang="en-US" sz="2400" dirty="0" smtClean="0"/>
              <a:t>, final emit &gt; 1.2 </a:t>
            </a:r>
            <a:r>
              <a:rPr lang="en-US" sz="2400" dirty="0" err="1" smtClean="0"/>
              <a:t>eVs</a:t>
            </a:r>
            <a:r>
              <a:rPr lang="en-US" sz="2400" dirty="0" smtClean="0"/>
              <a:t> (?)</a:t>
            </a:r>
          </a:p>
          <a:p>
            <a:pPr lvl="1"/>
            <a:r>
              <a:rPr lang="en-US" sz="2400" dirty="0" smtClean="0"/>
              <a:t>losses &lt; 4%</a:t>
            </a:r>
          </a:p>
          <a:p>
            <a:pPr lvl="1"/>
            <a:r>
              <a:rPr lang="en-US" sz="2400" dirty="0" smtClean="0"/>
              <a:t>total time for gymnastics ~0.5 s</a:t>
            </a:r>
          </a:p>
          <a:p>
            <a:pPr lvl="1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→ </a:t>
            </a:r>
            <a:r>
              <a:rPr lang="en-US" sz="2400" dirty="0" smtClean="0"/>
              <a:t>further </a:t>
            </a:r>
            <a:r>
              <a:rPr lang="en-US" sz="2400" dirty="0" err="1" smtClean="0">
                <a:solidFill>
                  <a:srgbClr val="C00000"/>
                </a:solidFill>
              </a:rPr>
              <a:t>optimisation</a:t>
            </a:r>
            <a:r>
              <a:rPr lang="en-US" sz="2400" dirty="0" smtClean="0"/>
              <a:t> needed + </a:t>
            </a:r>
            <a:r>
              <a:rPr lang="en-US" sz="2400" dirty="0" smtClean="0">
                <a:solidFill>
                  <a:srgbClr val="C00000"/>
                </a:solidFill>
              </a:rPr>
              <a:t>intensity effects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Momentum slip stacking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at 200 </a:t>
            </a:r>
            <a:r>
              <a:rPr lang="en-US" dirty="0" err="1" smtClean="0">
                <a:solidFill>
                  <a:schemeClr val="tx2"/>
                </a:solidFill>
              </a:rPr>
              <a:t>GeV</a:t>
            </a:r>
            <a:r>
              <a:rPr lang="en-US" dirty="0" smtClean="0">
                <a:solidFill>
                  <a:schemeClr val="tx2"/>
                </a:solidFill>
              </a:rPr>
              <a:t>/c in the SPS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Frequency program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Voltage program</a:t>
            </a:r>
            <a:endParaRPr lang="en-US" dirty="0"/>
          </a:p>
        </p:txBody>
      </p:sp>
      <p:pic>
        <p:nvPicPr>
          <p:cNvPr id="7" name="Picture 2" descr="C:\MatlabFiles\NumericalSimulations\simulResults\frequencyProgr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22045"/>
            <a:ext cx="4040188" cy="2656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MatlabFiles\NumericalSimulations\simulResults\voltageProgr.pn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2820987"/>
            <a:ext cx="4041775" cy="265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448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Possible increase of bunch intensity in the SPS for HL-LHC</vt:lpstr>
      <vt:lpstr>Motivation</vt:lpstr>
      <vt:lpstr>Proposal: momentum slip stacking</vt:lpstr>
      <vt:lpstr>Momentum slip stacking</vt:lpstr>
      <vt:lpstr>Momentum slip stacking</vt:lpstr>
      <vt:lpstr>Possible issues</vt:lpstr>
      <vt:lpstr>Example (work in progress)</vt:lpstr>
      <vt:lpstr>Momentum slip stacking  at 200 GeV/c in the SPS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Increase of bunch intensity  for HL-LHC</dc:title>
  <dc:creator>elenas</dc:creator>
  <cp:lastModifiedBy>elenas</cp:lastModifiedBy>
  <cp:revision>28</cp:revision>
  <dcterms:created xsi:type="dcterms:W3CDTF">2011-06-16T09:09:11Z</dcterms:created>
  <dcterms:modified xsi:type="dcterms:W3CDTF">2011-06-17T13:46:49Z</dcterms:modified>
</cp:coreProperties>
</file>