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5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t\taborell\Documents\MyDocs\MAURO1\SEY\SPS\B-field%20de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890130656342167"/>
          <c:y val="3.2615062972801E-2"/>
          <c:w val="0.79426919021576214"/>
          <c:h val="0.953618716720462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Sheet1!$A$2:$A$38</c:f>
              <c:numCache>
                <c:formatCode>General</c:formatCode>
                <c:ptCount val="37"/>
                <c:pt idx="0">
                  <c:v>0.1</c:v>
                </c:pt>
                <c:pt idx="1">
                  <c:v>0.2</c:v>
                </c:pt>
                <c:pt idx="2">
                  <c:v>0.30000000000000016</c:v>
                </c:pt>
                <c:pt idx="3">
                  <c:v>0.4</c:v>
                </c:pt>
                <c:pt idx="4">
                  <c:v>0.5</c:v>
                </c:pt>
                <c:pt idx="5">
                  <c:v>0.60000000000000031</c:v>
                </c:pt>
                <c:pt idx="6">
                  <c:v>0.70000000000000029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1.9000000000000001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2.5</c:v>
                </c:pt>
                <c:pt idx="23">
                  <c:v>3</c:v>
                </c:pt>
                <c:pt idx="24">
                  <c:v>3.5</c:v>
                </c:pt>
                <c:pt idx="25">
                  <c:v>5</c:v>
                </c:pt>
                <c:pt idx="26">
                  <c:v>5.5</c:v>
                </c:pt>
                <c:pt idx="27">
                  <c:v>6</c:v>
                </c:pt>
                <c:pt idx="28">
                  <c:v>6.5</c:v>
                </c:pt>
                <c:pt idx="29">
                  <c:v>7</c:v>
                </c:pt>
                <c:pt idx="30">
                  <c:v>8</c:v>
                </c:pt>
                <c:pt idx="31">
                  <c:v>9</c:v>
                </c:pt>
                <c:pt idx="32">
                  <c:v>10</c:v>
                </c:pt>
                <c:pt idx="33">
                  <c:v>12</c:v>
                </c:pt>
                <c:pt idx="34">
                  <c:v>15</c:v>
                </c:pt>
                <c:pt idx="35">
                  <c:v>20</c:v>
                </c:pt>
                <c:pt idx="36">
                  <c:v>25</c:v>
                </c:pt>
              </c:numCache>
            </c:numRef>
          </c:xVal>
          <c:yVal>
            <c:numRef>
              <c:f>Sheet1!$B$2:$B$38</c:f>
              <c:numCache>
                <c:formatCode>General</c:formatCode>
                <c:ptCount val="37"/>
                <c:pt idx="0">
                  <c:v>-95226</c:v>
                </c:pt>
                <c:pt idx="1">
                  <c:v>-76667.680000000022</c:v>
                </c:pt>
                <c:pt idx="2">
                  <c:v>-311724.88</c:v>
                </c:pt>
                <c:pt idx="3">
                  <c:v>-505505.76</c:v>
                </c:pt>
                <c:pt idx="4">
                  <c:v>-650116.16</c:v>
                </c:pt>
                <c:pt idx="5">
                  <c:v>-678111.52</c:v>
                </c:pt>
                <c:pt idx="6">
                  <c:v>-738318.48</c:v>
                </c:pt>
                <c:pt idx="7">
                  <c:v>-774251.44000000029</c:v>
                </c:pt>
                <c:pt idx="8">
                  <c:v>-825053.27999999945</c:v>
                </c:pt>
                <c:pt idx="9">
                  <c:v>-825053.27999999945</c:v>
                </c:pt>
                <c:pt idx="10">
                  <c:v>-845756.48</c:v>
                </c:pt>
                <c:pt idx="11">
                  <c:v>-837714.88</c:v>
                </c:pt>
                <c:pt idx="12">
                  <c:v>-848345.84000000032</c:v>
                </c:pt>
                <c:pt idx="13">
                  <c:v>-849332</c:v>
                </c:pt>
                <c:pt idx="14">
                  <c:v>-838185.27999999945</c:v>
                </c:pt>
                <c:pt idx="15">
                  <c:v>-796021.27999999945</c:v>
                </c:pt>
                <c:pt idx="16">
                  <c:v>-796021.27999999945</c:v>
                </c:pt>
                <c:pt idx="17">
                  <c:v>-789623.44000000029</c:v>
                </c:pt>
                <c:pt idx="18">
                  <c:v>-756869.44000000029</c:v>
                </c:pt>
                <c:pt idx="19">
                  <c:v>-722107.27999999945</c:v>
                </c:pt>
                <c:pt idx="20">
                  <c:v>-700945.52</c:v>
                </c:pt>
                <c:pt idx="21">
                  <c:v>-645615.43999999959</c:v>
                </c:pt>
                <c:pt idx="22">
                  <c:v>-537686.07999999938</c:v>
                </c:pt>
                <c:pt idx="23">
                  <c:v>-454436</c:v>
                </c:pt>
                <c:pt idx="24">
                  <c:v>-226892.47999999998</c:v>
                </c:pt>
                <c:pt idx="25">
                  <c:v>-290718.48000000016</c:v>
                </c:pt>
                <c:pt idx="26">
                  <c:v>-296408.88</c:v>
                </c:pt>
                <c:pt idx="27">
                  <c:v>-288176.8</c:v>
                </c:pt>
                <c:pt idx="28">
                  <c:v>-283690.71999999997</c:v>
                </c:pt>
                <c:pt idx="29">
                  <c:v>-259693.84</c:v>
                </c:pt>
                <c:pt idx="30">
                  <c:v>-247004.64</c:v>
                </c:pt>
                <c:pt idx="31">
                  <c:v>-237510.47999999998</c:v>
                </c:pt>
                <c:pt idx="32">
                  <c:v>-215542.56</c:v>
                </c:pt>
                <c:pt idx="33">
                  <c:v>-203762.47999999998</c:v>
                </c:pt>
                <c:pt idx="34">
                  <c:v>-181178.64</c:v>
                </c:pt>
                <c:pt idx="35">
                  <c:v>-152925.76000000001</c:v>
                </c:pt>
                <c:pt idx="36">
                  <c:v>-97535.52</c:v>
                </c:pt>
              </c:numCache>
            </c:numRef>
          </c:yVal>
        </c:ser>
        <c:axId val="136192000"/>
        <c:axId val="136193152"/>
      </c:scatterChart>
      <c:valAx>
        <c:axId val="136192000"/>
        <c:scaling>
          <c:orientation val="minMax"/>
          <c:max val="25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6193152"/>
        <c:crosses val="autoZero"/>
        <c:crossBetween val="midCat"/>
      </c:valAx>
      <c:valAx>
        <c:axId val="136193152"/>
        <c:scaling>
          <c:orientation val="minMax"/>
        </c:scaling>
        <c:axPos val="l"/>
        <c:numFmt formatCode="General" sourceLinked="1"/>
        <c:tickLblPos val="nextTo"/>
        <c:crossAx val="136192000"/>
        <c:crosses val="autoZero"/>
        <c:crossBetween val="midCat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221A5-53A4-4DAA-87EE-9357C080FBB7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C79B7-C1E7-467B-91D6-834D9DF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3936-3FB7-49A5-B520-81175B49B4C2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34FC-EE34-4082-AE2F-C97B7150F201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DE05-4A1C-4FBF-970E-4ECCC93AD419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1B4C-67CF-47A3-A7BB-5CE6EEDEC0E9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F274-38EC-4242-B815-3BCA01FEA670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4434-C1E3-43F4-A5C8-6EA7D76AE628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0ABF-FDCF-4E70-B15C-6816B968E415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F92D-06AD-47BF-8178-665D33F20808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EB70-0DD2-42D2-A735-3521162B4EE3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CC3-1F7D-4268-BCEB-2311CD2C3613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05402-0432-402A-8745-5E5BEFCF442B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2E82F-341C-4AE8-BDEE-2E9C94F06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r>
              <a:rPr lang="en-US" dirty="0" smtClean="0"/>
              <a:t>Analyzed Data</a:t>
            </a:r>
            <a:br>
              <a:rPr lang="en-US" dirty="0" smtClean="0"/>
            </a:br>
            <a:r>
              <a:rPr lang="en-US" dirty="0" smtClean="0"/>
              <a:t>MD runs</a:t>
            </a:r>
            <a:br>
              <a:rPr lang="en-US" dirty="0" smtClean="0"/>
            </a:br>
            <a:r>
              <a:rPr lang="en-US" dirty="0" smtClean="0"/>
              <a:t>17.08.2011 (50ns, Q26 and Q20)</a:t>
            </a:r>
            <a:br>
              <a:rPr lang="en-US" dirty="0" smtClean="0"/>
            </a:br>
            <a:r>
              <a:rPr lang="en-US" dirty="0" smtClean="0"/>
              <a:t>02.09.2011 (25ns, Q26, B-field)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Mauro Taborelli, Holger Neupert, Mounir Mensi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4576-976D-4BA0-BA80-FDD59D8FB8B8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02.09.2011 (25ns, Q26)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0725" y="1685925"/>
            <a:ext cx="51625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03648" y="5373216"/>
            <a:ext cx="6401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Stainless steel and half coated liner condition similarly, same slope</a:t>
            </a:r>
          </a:p>
          <a:p>
            <a:r>
              <a:rPr lang="en-US" dirty="0" smtClean="0"/>
              <a:t>Beam: only 3 batches of 72 bunches 25ns, during 6.5 hours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17.08.2011 (50ns, Q26 and Q20)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68389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Divisions\EST\Groups\SM\ThinFilms\DataFiles\SPS_E_Cloud_Data\MD_20110902\Plots\3batches_every_mon_current_changing.png"/>
          <p:cNvPicPr>
            <a:picLocks noChangeAspect="1" noChangeArrowheads="1"/>
          </p:cNvPicPr>
          <p:nvPr/>
        </p:nvPicPr>
        <p:blipFill>
          <a:blip r:embed="rId2" cstate="print"/>
          <a:srcRect l="48425" b="49801"/>
          <a:stretch>
            <a:fillRect/>
          </a:stretch>
        </p:blipFill>
        <p:spPr bwMode="auto">
          <a:xfrm>
            <a:off x="2339752" y="2348880"/>
            <a:ext cx="4716016" cy="33123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7704" y="404664"/>
            <a:ext cx="5655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ECM current/BCT as a function of B field (3 batches, 25 ns)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2483768" y="2780928"/>
          <a:ext cx="38164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Configuration E-cloud measurements SPS</a:t>
            </a:r>
            <a:endParaRPr lang="en-US" dirty="0"/>
          </a:p>
        </p:txBody>
      </p:sp>
      <p:pic>
        <p:nvPicPr>
          <p:cNvPr id="229" name="Content Placeholder 228" descr="liner_icon_halfcoat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18362" y="4067547"/>
            <a:ext cx="713173" cy="108499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92" name="TextBox 45"/>
          <p:cNvSpPr txBox="1">
            <a:spLocks noChangeArrowheads="1"/>
          </p:cNvSpPr>
          <p:nvPr/>
        </p:nvSpPr>
        <p:spPr bwMode="auto">
          <a:xfrm>
            <a:off x="915690" y="1660029"/>
            <a:ext cx="65582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E-cloud monitors with liners in sextant </a:t>
            </a:r>
            <a:r>
              <a:rPr lang="en-US" b="1" dirty="0" smtClean="0">
                <a:latin typeface="Arial" charset="0"/>
              </a:rPr>
              <a:t>5 since 05.07.2011:</a:t>
            </a:r>
            <a:endParaRPr lang="en-US" b="1" dirty="0">
              <a:latin typeface="Arial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683445" y="3076575"/>
            <a:ext cx="742950" cy="24765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321745" y="3086100"/>
            <a:ext cx="742950" cy="24765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912420" y="3076575"/>
            <a:ext cx="742950" cy="24765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579295" y="3076575"/>
            <a:ext cx="742950" cy="24765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>
            <a:off x="1226245" y="3219450"/>
            <a:ext cx="7000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52"/>
          <p:cNvSpPr txBox="1">
            <a:spLocks noChangeArrowheads="1"/>
          </p:cNvSpPr>
          <p:nvPr/>
        </p:nvSpPr>
        <p:spPr bwMode="auto">
          <a:xfrm>
            <a:off x="4860032" y="3429000"/>
            <a:ext cx="14176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charset="0"/>
              </a:rPr>
              <a:t>CNe13</a:t>
            </a:r>
          </a:p>
          <a:p>
            <a:r>
              <a:rPr lang="en-US" dirty="0">
                <a:latin typeface="Arial" charset="0"/>
              </a:rPr>
              <a:t>3</a:t>
            </a:r>
            <a:r>
              <a:rPr lang="en-US" dirty="0" smtClean="0">
                <a:latin typeface="Arial" charset="0"/>
              </a:rPr>
              <a:t>y </a:t>
            </a:r>
            <a:r>
              <a:rPr lang="en-US" dirty="0">
                <a:latin typeface="Arial" charset="0"/>
              </a:rPr>
              <a:t>in SPS</a:t>
            </a:r>
          </a:p>
        </p:txBody>
      </p:sp>
      <p:sp>
        <p:nvSpPr>
          <p:cNvPr id="99" name="TextBox 53"/>
          <p:cNvSpPr txBox="1">
            <a:spLocks noChangeArrowheads="1"/>
          </p:cNvSpPr>
          <p:nvPr/>
        </p:nvSpPr>
        <p:spPr bwMode="auto">
          <a:xfrm>
            <a:off x="3305994" y="3491483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Arial" charset="0"/>
              </a:rPr>
              <a:t>StSt</a:t>
            </a:r>
            <a:r>
              <a:rPr lang="en-US" dirty="0" smtClean="0">
                <a:latin typeface="Arial" charset="0"/>
              </a:rPr>
              <a:t> 9</a:t>
            </a:r>
            <a:endParaRPr lang="en-US" dirty="0">
              <a:latin typeface="Arial" charset="0"/>
            </a:endParaRPr>
          </a:p>
        </p:txBody>
      </p:sp>
      <p:sp>
        <p:nvSpPr>
          <p:cNvPr id="100" name="TextBox 54"/>
          <p:cNvSpPr txBox="1">
            <a:spLocks noChangeArrowheads="1"/>
          </p:cNvSpPr>
          <p:nvPr/>
        </p:nvSpPr>
        <p:spPr bwMode="auto">
          <a:xfrm>
            <a:off x="1649810" y="3491483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charset="0"/>
              </a:rPr>
              <a:t>SC#8</a:t>
            </a:r>
            <a:endParaRPr lang="en-US" dirty="0">
              <a:latin typeface="Arial" charset="0"/>
            </a:endParaRPr>
          </a:p>
        </p:txBody>
      </p:sp>
      <p:sp>
        <p:nvSpPr>
          <p:cNvPr id="101" name="TextBox 55"/>
          <p:cNvSpPr txBox="1">
            <a:spLocks noChangeArrowheads="1"/>
          </p:cNvSpPr>
          <p:nvPr/>
        </p:nvSpPr>
        <p:spPr bwMode="auto">
          <a:xfrm>
            <a:off x="6366570" y="3467100"/>
            <a:ext cx="13516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charset="0"/>
              </a:rPr>
              <a:t>CNe#87</a:t>
            </a:r>
          </a:p>
          <a:p>
            <a:r>
              <a:rPr lang="en-US" dirty="0" smtClean="0">
                <a:latin typeface="Arial" charset="0"/>
              </a:rPr>
              <a:t>Half coated</a:t>
            </a:r>
            <a:endParaRPr lang="en-US" dirty="0">
              <a:latin typeface="Arial" charset="0"/>
            </a:endParaRPr>
          </a:p>
        </p:txBody>
      </p:sp>
      <p:grpSp>
        <p:nvGrpSpPr>
          <p:cNvPr id="103" name="Group 127"/>
          <p:cNvGrpSpPr>
            <a:grpSpLocks/>
          </p:cNvGrpSpPr>
          <p:nvPr/>
        </p:nvGrpSpPr>
        <p:grpSpPr bwMode="auto">
          <a:xfrm>
            <a:off x="3378002" y="3995539"/>
            <a:ext cx="635000" cy="1054100"/>
            <a:chOff x="476249" y="1377950"/>
            <a:chExt cx="1492251" cy="2076450"/>
          </a:xfrm>
        </p:grpSpPr>
        <p:sp>
          <p:nvSpPr>
            <p:cNvPr id="104" name="Rectangle 5"/>
            <p:cNvSpPr>
              <a:spLocks noChangeArrowheads="1"/>
            </p:cNvSpPr>
            <p:nvPr/>
          </p:nvSpPr>
          <p:spPr bwMode="auto">
            <a:xfrm>
              <a:off x="476249" y="1377950"/>
              <a:ext cx="638175" cy="2070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53"/>
            <p:cNvSpPr>
              <a:spLocks noChangeArrowheads="1"/>
            </p:cNvSpPr>
            <p:nvPr/>
          </p:nvSpPr>
          <p:spPr bwMode="auto">
            <a:xfrm>
              <a:off x="482600" y="1377950"/>
              <a:ext cx="628650" cy="2076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54"/>
            <p:cNvSpPr>
              <a:spLocks noChangeArrowheads="1"/>
            </p:cNvSpPr>
            <p:nvPr/>
          </p:nvSpPr>
          <p:spPr bwMode="auto">
            <a:xfrm>
              <a:off x="577850" y="209232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55"/>
            <p:cNvSpPr>
              <a:spLocks noChangeArrowheads="1"/>
            </p:cNvSpPr>
            <p:nvPr/>
          </p:nvSpPr>
          <p:spPr bwMode="auto">
            <a:xfrm>
              <a:off x="941387" y="209391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56"/>
            <p:cNvSpPr>
              <a:spLocks noChangeArrowheads="1"/>
            </p:cNvSpPr>
            <p:nvPr/>
          </p:nvSpPr>
          <p:spPr bwMode="auto">
            <a:xfrm>
              <a:off x="757237" y="209550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57"/>
            <p:cNvSpPr>
              <a:spLocks noChangeArrowheads="1"/>
            </p:cNvSpPr>
            <p:nvPr/>
          </p:nvSpPr>
          <p:spPr bwMode="auto">
            <a:xfrm>
              <a:off x="682625" y="220662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58"/>
            <p:cNvSpPr>
              <a:spLocks noChangeArrowheads="1"/>
            </p:cNvSpPr>
            <p:nvPr/>
          </p:nvSpPr>
          <p:spPr bwMode="auto">
            <a:xfrm>
              <a:off x="849312" y="220662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59"/>
            <p:cNvSpPr>
              <a:spLocks noChangeArrowheads="1"/>
            </p:cNvSpPr>
            <p:nvPr/>
          </p:nvSpPr>
          <p:spPr bwMode="auto">
            <a:xfrm>
              <a:off x="569912" y="233203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60"/>
            <p:cNvSpPr>
              <a:spLocks noChangeArrowheads="1"/>
            </p:cNvSpPr>
            <p:nvPr/>
          </p:nvSpPr>
          <p:spPr bwMode="auto">
            <a:xfrm>
              <a:off x="933450" y="233362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Oval 61"/>
            <p:cNvSpPr>
              <a:spLocks noChangeArrowheads="1"/>
            </p:cNvSpPr>
            <p:nvPr/>
          </p:nvSpPr>
          <p:spPr bwMode="auto">
            <a:xfrm>
              <a:off x="749300" y="233521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62"/>
            <p:cNvSpPr>
              <a:spLocks noChangeArrowheads="1"/>
            </p:cNvSpPr>
            <p:nvPr/>
          </p:nvSpPr>
          <p:spPr bwMode="auto">
            <a:xfrm>
              <a:off x="674687" y="244633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Oval 63"/>
            <p:cNvSpPr>
              <a:spLocks noChangeArrowheads="1"/>
            </p:cNvSpPr>
            <p:nvPr/>
          </p:nvSpPr>
          <p:spPr bwMode="auto">
            <a:xfrm>
              <a:off x="841375" y="244633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64"/>
            <p:cNvSpPr>
              <a:spLocks noChangeArrowheads="1"/>
            </p:cNvSpPr>
            <p:nvPr/>
          </p:nvSpPr>
          <p:spPr bwMode="auto">
            <a:xfrm>
              <a:off x="574675" y="256540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65"/>
            <p:cNvSpPr>
              <a:spLocks noChangeArrowheads="1"/>
            </p:cNvSpPr>
            <p:nvPr/>
          </p:nvSpPr>
          <p:spPr bwMode="auto">
            <a:xfrm>
              <a:off x="938212" y="256698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Oval 66"/>
            <p:cNvSpPr>
              <a:spLocks noChangeArrowheads="1"/>
            </p:cNvSpPr>
            <p:nvPr/>
          </p:nvSpPr>
          <p:spPr bwMode="auto">
            <a:xfrm>
              <a:off x="754062" y="256857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67"/>
            <p:cNvSpPr>
              <a:spLocks noChangeArrowheads="1"/>
            </p:cNvSpPr>
            <p:nvPr/>
          </p:nvSpPr>
          <p:spPr bwMode="auto">
            <a:xfrm>
              <a:off x="679450" y="267970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68"/>
            <p:cNvSpPr>
              <a:spLocks noChangeArrowheads="1"/>
            </p:cNvSpPr>
            <p:nvPr/>
          </p:nvSpPr>
          <p:spPr bwMode="auto">
            <a:xfrm>
              <a:off x="846137" y="267970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Oval 69"/>
            <p:cNvSpPr>
              <a:spLocks noChangeArrowheads="1"/>
            </p:cNvSpPr>
            <p:nvPr/>
          </p:nvSpPr>
          <p:spPr bwMode="auto">
            <a:xfrm>
              <a:off x="566737" y="280511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70"/>
            <p:cNvSpPr>
              <a:spLocks noChangeArrowheads="1"/>
            </p:cNvSpPr>
            <p:nvPr/>
          </p:nvSpPr>
          <p:spPr bwMode="auto">
            <a:xfrm>
              <a:off x="930275" y="280670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71"/>
            <p:cNvSpPr>
              <a:spLocks noChangeArrowheads="1"/>
            </p:cNvSpPr>
            <p:nvPr/>
          </p:nvSpPr>
          <p:spPr bwMode="auto">
            <a:xfrm>
              <a:off x="746125" y="280828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72"/>
            <p:cNvSpPr>
              <a:spLocks noChangeArrowheads="1"/>
            </p:cNvSpPr>
            <p:nvPr/>
          </p:nvSpPr>
          <p:spPr bwMode="auto">
            <a:xfrm>
              <a:off x="671512" y="291941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73"/>
            <p:cNvSpPr>
              <a:spLocks noChangeArrowheads="1"/>
            </p:cNvSpPr>
            <p:nvPr/>
          </p:nvSpPr>
          <p:spPr bwMode="auto">
            <a:xfrm>
              <a:off x="838200" y="291941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74"/>
            <p:cNvSpPr>
              <a:spLocks noChangeArrowheads="1"/>
            </p:cNvSpPr>
            <p:nvPr/>
          </p:nvSpPr>
          <p:spPr bwMode="auto">
            <a:xfrm>
              <a:off x="1339850" y="1377950"/>
              <a:ext cx="628650" cy="2076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107"/>
            <p:cNvSpPr>
              <a:spLocks noChangeArrowheads="1"/>
            </p:cNvSpPr>
            <p:nvPr/>
          </p:nvSpPr>
          <p:spPr bwMode="auto">
            <a:xfrm>
              <a:off x="1343025" y="1377950"/>
              <a:ext cx="619125" cy="2070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" name="Group 101"/>
          <p:cNvGrpSpPr>
            <a:grpSpLocks/>
          </p:cNvGrpSpPr>
          <p:nvPr/>
        </p:nvGrpSpPr>
        <p:grpSpPr bwMode="auto">
          <a:xfrm>
            <a:off x="1721818" y="3995539"/>
            <a:ext cx="685800" cy="1057275"/>
            <a:chOff x="7967661" y="1371600"/>
            <a:chExt cx="1492251" cy="2076450"/>
          </a:xfrm>
        </p:grpSpPr>
        <p:sp>
          <p:nvSpPr>
            <p:cNvPr id="129" name="Rectangle 5"/>
            <p:cNvSpPr>
              <a:spLocks noChangeArrowheads="1"/>
            </p:cNvSpPr>
            <p:nvPr/>
          </p:nvSpPr>
          <p:spPr bwMode="auto">
            <a:xfrm>
              <a:off x="7967661" y="1371600"/>
              <a:ext cx="638175" cy="207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53"/>
            <p:cNvSpPr>
              <a:spLocks noChangeArrowheads="1"/>
            </p:cNvSpPr>
            <p:nvPr/>
          </p:nvSpPr>
          <p:spPr bwMode="auto">
            <a:xfrm>
              <a:off x="7974012" y="1371600"/>
              <a:ext cx="628650" cy="2076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Oval 54"/>
            <p:cNvSpPr>
              <a:spLocks noChangeArrowheads="1"/>
            </p:cNvSpPr>
            <p:nvPr/>
          </p:nvSpPr>
          <p:spPr bwMode="auto">
            <a:xfrm>
              <a:off x="8069262" y="208597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55"/>
            <p:cNvSpPr>
              <a:spLocks noChangeArrowheads="1"/>
            </p:cNvSpPr>
            <p:nvPr/>
          </p:nvSpPr>
          <p:spPr bwMode="auto">
            <a:xfrm>
              <a:off x="8432799" y="208756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Oval 56"/>
            <p:cNvSpPr>
              <a:spLocks noChangeArrowheads="1"/>
            </p:cNvSpPr>
            <p:nvPr/>
          </p:nvSpPr>
          <p:spPr bwMode="auto">
            <a:xfrm>
              <a:off x="8248649" y="20891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Oval 57"/>
            <p:cNvSpPr>
              <a:spLocks noChangeArrowheads="1"/>
            </p:cNvSpPr>
            <p:nvPr/>
          </p:nvSpPr>
          <p:spPr bwMode="auto">
            <a:xfrm>
              <a:off x="8174037" y="220027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58"/>
            <p:cNvSpPr>
              <a:spLocks noChangeArrowheads="1"/>
            </p:cNvSpPr>
            <p:nvPr/>
          </p:nvSpPr>
          <p:spPr bwMode="auto">
            <a:xfrm>
              <a:off x="8340724" y="220027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59"/>
            <p:cNvSpPr>
              <a:spLocks noChangeArrowheads="1"/>
            </p:cNvSpPr>
            <p:nvPr/>
          </p:nvSpPr>
          <p:spPr bwMode="auto">
            <a:xfrm>
              <a:off x="8061324" y="232568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Oval 60"/>
            <p:cNvSpPr>
              <a:spLocks noChangeArrowheads="1"/>
            </p:cNvSpPr>
            <p:nvPr/>
          </p:nvSpPr>
          <p:spPr bwMode="auto">
            <a:xfrm>
              <a:off x="8424862" y="232727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61"/>
            <p:cNvSpPr>
              <a:spLocks noChangeArrowheads="1"/>
            </p:cNvSpPr>
            <p:nvPr/>
          </p:nvSpPr>
          <p:spPr bwMode="auto">
            <a:xfrm>
              <a:off x="8240712" y="232886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Oval 62"/>
            <p:cNvSpPr>
              <a:spLocks noChangeArrowheads="1"/>
            </p:cNvSpPr>
            <p:nvPr/>
          </p:nvSpPr>
          <p:spPr bwMode="auto">
            <a:xfrm>
              <a:off x="8166099" y="243998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Oval 63"/>
            <p:cNvSpPr>
              <a:spLocks noChangeArrowheads="1"/>
            </p:cNvSpPr>
            <p:nvPr/>
          </p:nvSpPr>
          <p:spPr bwMode="auto">
            <a:xfrm>
              <a:off x="8332787" y="243998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Oval 64"/>
            <p:cNvSpPr>
              <a:spLocks noChangeArrowheads="1"/>
            </p:cNvSpPr>
            <p:nvPr/>
          </p:nvSpPr>
          <p:spPr bwMode="auto">
            <a:xfrm>
              <a:off x="8066087" y="25590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65"/>
            <p:cNvSpPr>
              <a:spLocks noChangeArrowheads="1"/>
            </p:cNvSpPr>
            <p:nvPr/>
          </p:nvSpPr>
          <p:spPr bwMode="auto">
            <a:xfrm>
              <a:off x="8429624" y="256063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Oval 66"/>
            <p:cNvSpPr>
              <a:spLocks noChangeArrowheads="1"/>
            </p:cNvSpPr>
            <p:nvPr/>
          </p:nvSpPr>
          <p:spPr bwMode="auto">
            <a:xfrm>
              <a:off x="8245474" y="256222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Oval 67"/>
            <p:cNvSpPr>
              <a:spLocks noChangeArrowheads="1"/>
            </p:cNvSpPr>
            <p:nvPr/>
          </p:nvSpPr>
          <p:spPr bwMode="auto">
            <a:xfrm>
              <a:off x="8170862" y="26733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68"/>
            <p:cNvSpPr>
              <a:spLocks noChangeArrowheads="1"/>
            </p:cNvSpPr>
            <p:nvPr/>
          </p:nvSpPr>
          <p:spPr bwMode="auto">
            <a:xfrm>
              <a:off x="8337549" y="26733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Oval 69"/>
            <p:cNvSpPr>
              <a:spLocks noChangeArrowheads="1"/>
            </p:cNvSpPr>
            <p:nvPr/>
          </p:nvSpPr>
          <p:spPr bwMode="auto">
            <a:xfrm>
              <a:off x="8058149" y="279876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Oval 70"/>
            <p:cNvSpPr>
              <a:spLocks noChangeArrowheads="1"/>
            </p:cNvSpPr>
            <p:nvPr/>
          </p:nvSpPr>
          <p:spPr bwMode="auto">
            <a:xfrm>
              <a:off x="8421687" y="28003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Oval 71"/>
            <p:cNvSpPr>
              <a:spLocks noChangeArrowheads="1"/>
            </p:cNvSpPr>
            <p:nvPr/>
          </p:nvSpPr>
          <p:spPr bwMode="auto">
            <a:xfrm>
              <a:off x="8237537" y="280193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Oval 72"/>
            <p:cNvSpPr>
              <a:spLocks noChangeArrowheads="1"/>
            </p:cNvSpPr>
            <p:nvPr/>
          </p:nvSpPr>
          <p:spPr bwMode="auto">
            <a:xfrm>
              <a:off x="8162924" y="291306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73"/>
            <p:cNvSpPr>
              <a:spLocks noChangeArrowheads="1"/>
            </p:cNvSpPr>
            <p:nvPr/>
          </p:nvSpPr>
          <p:spPr bwMode="auto">
            <a:xfrm>
              <a:off x="8329612" y="291306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74"/>
            <p:cNvSpPr>
              <a:spLocks noChangeArrowheads="1"/>
            </p:cNvSpPr>
            <p:nvPr/>
          </p:nvSpPr>
          <p:spPr bwMode="auto">
            <a:xfrm>
              <a:off x="8831262" y="1371600"/>
              <a:ext cx="628650" cy="2076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107"/>
            <p:cNvSpPr>
              <a:spLocks noChangeArrowheads="1"/>
            </p:cNvSpPr>
            <p:nvPr/>
          </p:nvSpPr>
          <p:spPr bwMode="auto">
            <a:xfrm>
              <a:off x="8834437" y="1371600"/>
              <a:ext cx="619125" cy="207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" name="Group 101"/>
          <p:cNvGrpSpPr>
            <a:grpSpLocks/>
          </p:cNvGrpSpPr>
          <p:nvPr/>
        </p:nvGrpSpPr>
        <p:grpSpPr bwMode="auto">
          <a:xfrm>
            <a:off x="5034186" y="4067547"/>
            <a:ext cx="685800" cy="1057275"/>
            <a:chOff x="7967661" y="1371600"/>
            <a:chExt cx="1492251" cy="2076450"/>
          </a:xfrm>
        </p:grpSpPr>
        <p:sp>
          <p:nvSpPr>
            <p:cNvPr id="205" name="Rectangle 5"/>
            <p:cNvSpPr>
              <a:spLocks noChangeArrowheads="1"/>
            </p:cNvSpPr>
            <p:nvPr/>
          </p:nvSpPr>
          <p:spPr bwMode="auto">
            <a:xfrm>
              <a:off x="7967661" y="1371600"/>
              <a:ext cx="638175" cy="207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53"/>
            <p:cNvSpPr>
              <a:spLocks noChangeArrowheads="1"/>
            </p:cNvSpPr>
            <p:nvPr/>
          </p:nvSpPr>
          <p:spPr bwMode="auto">
            <a:xfrm>
              <a:off x="7974012" y="1371600"/>
              <a:ext cx="628650" cy="2076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Oval 54"/>
            <p:cNvSpPr>
              <a:spLocks noChangeArrowheads="1"/>
            </p:cNvSpPr>
            <p:nvPr/>
          </p:nvSpPr>
          <p:spPr bwMode="auto">
            <a:xfrm>
              <a:off x="8069262" y="208597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Oval 55"/>
            <p:cNvSpPr>
              <a:spLocks noChangeArrowheads="1"/>
            </p:cNvSpPr>
            <p:nvPr/>
          </p:nvSpPr>
          <p:spPr bwMode="auto">
            <a:xfrm>
              <a:off x="8432799" y="208756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Oval 56"/>
            <p:cNvSpPr>
              <a:spLocks noChangeArrowheads="1"/>
            </p:cNvSpPr>
            <p:nvPr/>
          </p:nvSpPr>
          <p:spPr bwMode="auto">
            <a:xfrm>
              <a:off x="8248649" y="20891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Oval 57"/>
            <p:cNvSpPr>
              <a:spLocks noChangeArrowheads="1"/>
            </p:cNvSpPr>
            <p:nvPr/>
          </p:nvSpPr>
          <p:spPr bwMode="auto">
            <a:xfrm>
              <a:off x="8174037" y="220027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Oval 58"/>
            <p:cNvSpPr>
              <a:spLocks noChangeArrowheads="1"/>
            </p:cNvSpPr>
            <p:nvPr/>
          </p:nvSpPr>
          <p:spPr bwMode="auto">
            <a:xfrm>
              <a:off x="8340724" y="220027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Oval 59"/>
            <p:cNvSpPr>
              <a:spLocks noChangeArrowheads="1"/>
            </p:cNvSpPr>
            <p:nvPr/>
          </p:nvSpPr>
          <p:spPr bwMode="auto">
            <a:xfrm>
              <a:off x="8061324" y="232568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Oval 60"/>
            <p:cNvSpPr>
              <a:spLocks noChangeArrowheads="1"/>
            </p:cNvSpPr>
            <p:nvPr/>
          </p:nvSpPr>
          <p:spPr bwMode="auto">
            <a:xfrm>
              <a:off x="8424862" y="232727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Oval 61"/>
            <p:cNvSpPr>
              <a:spLocks noChangeArrowheads="1"/>
            </p:cNvSpPr>
            <p:nvPr/>
          </p:nvSpPr>
          <p:spPr bwMode="auto">
            <a:xfrm>
              <a:off x="8240712" y="232886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Oval 62"/>
            <p:cNvSpPr>
              <a:spLocks noChangeArrowheads="1"/>
            </p:cNvSpPr>
            <p:nvPr/>
          </p:nvSpPr>
          <p:spPr bwMode="auto">
            <a:xfrm>
              <a:off x="8166099" y="243998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Oval 63"/>
            <p:cNvSpPr>
              <a:spLocks noChangeArrowheads="1"/>
            </p:cNvSpPr>
            <p:nvPr/>
          </p:nvSpPr>
          <p:spPr bwMode="auto">
            <a:xfrm>
              <a:off x="8332787" y="243998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Oval 64"/>
            <p:cNvSpPr>
              <a:spLocks noChangeArrowheads="1"/>
            </p:cNvSpPr>
            <p:nvPr/>
          </p:nvSpPr>
          <p:spPr bwMode="auto">
            <a:xfrm>
              <a:off x="8066087" y="25590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Oval 65"/>
            <p:cNvSpPr>
              <a:spLocks noChangeArrowheads="1"/>
            </p:cNvSpPr>
            <p:nvPr/>
          </p:nvSpPr>
          <p:spPr bwMode="auto">
            <a:xfrm>
              <a:off x="8429624" y="256063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Oval 66"/>
            <p:cNvSpPr>
              <a:spLocks noChangeArrowheads="1"/>
            </p:cNvSpPr>
            <p:nvPr/>
          </p:nvSpPr>
          <p:spPr bwMode="auto">
            <a:xfrm>
              <a:off x="8245474" y="2562225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Oval 67"/>
            <p:cNvSpPr>
              <a:spLocks noChangeArrowheads="1"/>
            </p:cNvSpPr>
            <p:nvPr/>
          </p:nvSpPr>
          <p:spPr bwMode="auto">
            <a:xfrm>
              <a:off x="8170862" y="26733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Oval 68"/>
            <p:cNvSpPr>
              <a:spLocks noChangeArrowheads="1"/>
            </p:cNvSpPr>
            <p:nvPr/>
          </p:nvSpPr>
          <p:spPr bwMode="auto">
            <a:xfrm>
              <a:off x="8337549" y="26733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Oval 69"/>
            <p:cNvSpPr>
              <a:spLocks noChangeArrowheads="1"/>
            </p:cNvSpPr>
            <p:nvPr/>
          </p:nvSpPr>
          <p:spPr bwMode="auto">
            <a:xfrm>
              <a:off x="8058149" y="279876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Oval 70"/>
            <p:cNvSpPr>
              <a:spLocks noChangeArrowheads="1"/>
            </p:cNvSpPr>
            <p:nvPr/>
          </p:nvSpPr>
          <p:spPr bwMode="auto">
            <a:xfrm>
              <a:off x="8421687" y="28003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Oval 71"/>
            <p:cNvSpPr>
              <a:spLocks noChangeArrowheads="1"/>
            </p:cNvSpPr>
            <p:nvPr/>
          </p:nvSpPr>
          <p:spPr bwMode="auto">
            <a:xfrm>
              <a:off x="8237537" y="2801938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Oval 72"/>
            <p:cNvSpPr>
              <a:spLocks noChangeArrowheads="1"/>
            </p:cNvSpPr>
            <p:nvPr/>
          </p:nvSpPr>
          <p:spPr bwMode="auto">
            <a:xfrm>
              <a:off x="8162924" y="291306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Oval 73"/>
            <p:cNvSpPr>
              <a:spLocks noChangeArrowheads="1"/>
            </p:cNvSpPr>
            <p:nvPr/>
          </p:nvSpPr>
          <p:spPr bwMode="auto">
            <a:xfrm>
              <a:off x="8329612" y="2913063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Rectangle 74"/>
            <p:cNvSpPr>
              <a:spLocks noChangeArrowheads="1"/>
            </p:cNvSpPr>
            <p:nvPr/>
          </p:nvSpPr>
          <p:spPr bwMode="auto">
            <a:xfrm>
              <a:off x="8831262" y="1371600"/>
              <a:ext cx="628650" cy="2076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Rectangle 107"/>
            <p:cNvSpPr>
              <a:spLocks noChangeArrowheads="1"/>
            </p:cNvSpPr>
            <p:nvPr/>
          </p:nvSpPr>
          <p:spPr bwMode="auto">
            <a:xfrm>
              <a:off x="8834437" y="1371600"/>
              <a:ext cx="619125" cy="207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0" name="TextBox 54"/>
          <p:cNvSpPr txBox="1">
            <a:spLocks noChangeArrowheads="1"/>
          </p:cNvSpPr>
          <p:nvPr/>
        </p:nvSpPr>
        <p:spPr bwMode="auto">
          <a:xfrm>
            <a:off x="1619672" y="2276872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charset="0"/>
              </a:rPr>
              <a:t>XSD1</a:t>
            </a:r>
            <a:endParaRPr lang="en-US" dirty="0">
              <a:latin typeface="Arial" charset="0"/>
            </a:endParaRPr>
          </a:p>
        </p:txBody>
      </p:sp>
      <p:sp>
        <p:nvSpPr>
          <p:cNvPr id="231" name="TextBox 54"/>
          <p:cNvSpPr txBox="1">
            <a:spLocks noChangeArrowheads="1"/>
          </p:cNvSpPr>
          <p:nvPr/>
        </p:nvSpPr>
        <p:spPr bwMode="auto">
          <a:xfrm>
            <a:off x="3275856" y="2276872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charset="0"/>
              </a:rPr>
              <a:t>XSD2</a:t>
            </a:r>
            <a:endParaRPr lang="en-US" dirty="0">
              <a:latin typeface="Arial" charset="0"/>
            </a:endParaRPr>
          </a:p>
        </p:txBody>
      </p:sp>
      <p:sp>
        <p:nvSpPr>
          <p:cNvPr id="232" name="TextBox 54"/>
          <p:cNvSpPr txBox="1">
            <a:spLocks noChangeArrowheads="1"/>
          </p:cNvSpPr>
          <p:nvPr/>
        </p:nvSpPr>
        <p:spPr bwMode="auto">
          <a:xfrm>
            <a:off x="4860032" y="2276872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charset="0"/>
              </a:rPr>
              <a:t>ECEX</a:t>
            </a:r>
            <a:endParaRPr lang="en-US" dirty="0">
              <a:latin typeface="Arial" charset="0"/>
            </a:endParaRPr>
          </a:p>
        </p:txBody>
      </p:sp>
      <p:sp>
        <p:nvSpPr>
          <p:cNvPr id="233" name="TextBox 54"/>
          <p:cNvSpPr txBox="1">
            <a:spLocks noChangeArrowheads="1"/>
          </p:cNvSpPr>
          <p:nvPr/>
        </p:nvSpPr>
        <p:spPr bwMode="auto">
          <a:xfrm>
            <a:off x="6372200" y="2276872"/>
            <a:ext cx="1159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charset="0"/>
              </a:rPr>
              <a:t>XSDNEG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17.08.2011 (50ns, Q26 and Q20)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5736" y="5157192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significant differences between Q26 and Q20 settings on stainless steel e-cloud monitor. Attention: Q26 3 batches, Q20 2 batches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58578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17.08.2011 (50ns, Q26 and Q20)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Appearance of </a:t>
            </a:r>
            <a:r>
              <a:rPr lang="en-US" dirty="0" err="1" smtClean="0"/>
              <a:t>ecloud</a:t>
            </a:r>
            <a:r>
              <a:rPr lang="en-US" dirty="0" smtClean="0"/>
              <a:t> with Q26 and Q20 optics</a:t>
            </a:r>
          </a:p>
          <a:p>
            <a:r>
              <a:rPr lang="en-US" dirty="0" smtClean="0"/>
              <a:t>Show pictures under: G:\Divisions\EST\Groups\SM\ThinFilms\DataFiles\SPS_E_Cloud_Data\MD_20110817\movie</a:t>
            </a:r>
          </a:p>
          <a:p>
            <a:r>
              <a:rPr lang="en-US" dirty="0" smtClean="0"/>
              <a:t>No differences in location and size of the e-cloud for Q26 and Q20 settings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02.09.2011 (25ns, Q26, B-field)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47434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87624" y="551723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monitors together: increasing e-cloud with decreasing B-field for stainless steel and half coated liner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02.09.2011 (25ns, Q26, B-field)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1723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02.09.2011 (25ns, Q26, B-field)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02.09.2011 (25ns, Q26, B-field)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66967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02.09.2011 (25ns, Q26, B-field)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2377-E97D-4FF3-B8D3-98069A26D71C}" type="datetime1">
              <a:rPr lang="en-GB" smtClean="0"/>
              <a:pPr/>
              <a:t>15/09/2011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Holger Neupert TE/VSC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Appearance of </a:t>
            </a:r>
            <a:r>
              <a:rPr lang="en-US" dirty="0" err="1" smtClean="0"/>
              <a:t>ecloud</a:t>
            </a:r>
            <a:r>
              <a:rPr lang="en-US" dirty="0" smtClean="0"/>
              <a:t> with Q26 and changing magnetic dipole field</a:t>
            </a:r>
          </a:p>
          <a:p>
            <a:r>
              <a:rPr lang="en-US" dirty="0" smtClean="0"/>
              <a:t>Show pictures under: G:\Divisions\EST\Groups\SM\ThinFilms\DataFiles\SPS_E_Cloud_Data\MD_20110902\movie</a:t>
            </a:r>
          </a:p>
          <a:p>
            <a:r>
              <a:rPr lang="en-US" dirty="0" smtClean="0"/>
              <a:t>Stainless steel and half coated with similar patterns </a:t>
            </a:r>
          </a:p>
          <a:p>
            <a:r>
              <a:rPr lang="en-US" dirty="0" smtClean="0"/>
              <a:t>Carbon coated liners also similar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289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Analyzed Data MD runs 17.08.2011 (50ns, Q26 and Q20) 02.09.2011 (25ns, Q26, B-field) </vt:lpstr>
      <vt:lpstr>Configuration E-cloud measurements SPS</vt:lpstr>
      <vt:lpstr>17.08.2011 (50ns, Q26 and Q20)</vt:lpstr>
      <vt:lpstr>17.08.2011 (50ns, Q26 and Q20)</vt:lpstr>
      <vt:lpstr>02.09.2011 (25ns, Q26, B-field)</vt:lpstr>
      <vt:lpstr>02.09.2011 (25ns, Q26, B-field)</vt:lpstr>
      <vt:lpstr>02.09.2011 (25ns, Q26, B-field)</vt:lpstr>
      <vt:lpstr>02.09.2011 (25ns, Q26, B-field)</vt:lpstr>
      <vt:lpstr>02.09.2011 (25ns, Q26, B-field)</vt:lpstr>
      <vt:lpstr>02.09.2011 (25ns, Q26)</vt:lpstr>
      <vt:lpstr>17.08.2011 (50ns, Q26 and Q20)</vt:lpstr>
      <vt:lpstr>Slide 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Analyzed Data MD runs 17.08.2011 (50ns, Q26 and Q20) 02.09.2011 (25ns, Q26)</dc:title>
  <dc:creator>Holger Neupert</dc:creator>
  <cp:lastModifiedBy>Holger Neupert</cp:lastModifiedBy>
  <cp:revision>39</cp:revision>
  <dcterms:created xsi:type="dcterms:W3CDTF">2011-09-14T08:00:51Z</dcterms:created>
  <dcterms:modified xsi:type="dcterms:W3CDTF">2011-09-15T12:24:15Z</dcterms:modified>
</cp:coreProperties>
</file>