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7" r:id="rId3"/>
    <p:sldId id="259" r:id="rId4"/>
    <p:sldId id="273" r:id="rId5"/>
    <p:sldId id="260" r:id="rId6"/>
    <p:sldId id="261" r:id="rId7"/>
    <p:sldId id="262" r:id="rId8"/>
    <p:sldId id="263" r:id="rId9"/>
    <p:sldId id="264" r:id="rId10"/>
    <p:sldId id="265" r:id="rId11"/>
    <p:sldId id="266" r:id="rId12"/>
    <p:sldId id="267" r:id="rId13"/>
    <p:sldId id="268"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1950" y="-4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DA29C9-07FE-4DD0-9DA8-0EEAD5E9497D}" type="datetimeFigureOut">
              <a:rPr lang="en-US" smtClean="0"/>
              <a:t>9/14/2011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C1AF81-8C69-490B-BB4B-68E8BB07B13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1AF81-8C69-490B-BB4B-68E8BB07B130}"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1AF81-8C69-490B-BB4B-68E8BB07B130}"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1AF81-8C69-490B-BB4B-68E8BB07B130}"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1AF81-8C69-490B-BB4B-68E8BB07B130}"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1AF81-8C69-490B-BB4B-68E8BB07B130}"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E526C3-15E4-4F86-B884-08BCBB052992}"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1AF81-8C69-490B-BB4B-68E8BB07B130}" type="slidenum">
              <a:rPr lang="en-US" smtClean="0"/>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E191CF-8CB6-4F08-8B70-588178C9BBC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1AF81-8C69-490B-BB4B-68E8BB07B130}"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1AF81-8C69-490B-BB4B-68E8BB07B130}"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1AF81-8C69-490B-BB4B-68E8BB07B130}"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1AF81-8C69-490B-BB4B-68E8BB07B130}"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1AF81-8C69-490B-BB4B-68E8BB07B130}"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1AF81-8C69-490B-BB4B-68E8BB07B130}"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C1AF81-8C69-490B-BB4B-68E8BB07B130}"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196939-FC0A-4C74-AA12-78707F69EC5D}" type="datetimeFigureOut">
              <a:rPr lang="en-US" smtClean="0"/>
              <a:t>9/14/2011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07FD2-7EC7-4BED-9015-91394B0FB8C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196939-FC0A-4C74-AA12-78707F69EC5D}" type="datetimeFigureOut">
              <a:rPr lang="en-US" smtClean="0"/>
              <a:t>9/14/2011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07FD2-7EC7-4BED-9015-91394B0FB8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196939-FC0A-4C74-AA12-78707F69EC5D}" type="datetimeFigureOut">
              <a:rPr lang="en-US" smtClean="0"/>
              <a:t>9/14/2011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07FD2-7EC7-4BED-9015-91394B0FB8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196939-FC0A-4C74-AA12-78707F69EC5D}" type="datetimeFigureOut">
              <a:rPr lang="en-US" smtClean="0"/>
              <a:t>9/14/2011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07FD2-7EC7-4BED-9015-91394B0FB8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96939-FC0A-4C74-AA12-78707F69EC5D}" type="datetimeFigureOut">
              <a:rPr lang="en-US" smtClean="0"/>
              <a:t>9/14/2011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07FD2-7EC7-4BED-9015-91394B0FB8C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196939-FC0A-4C74-AA12-78707F69EC5D}" type="datetimeFigureOut">
              <a:rPr lang="en-US" smtClean="0"/>
              <a:t>9/14/2011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07FD2-7EC7-4BED-9015-91394B0FB8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196939-FC0A-4C74-AA12-78707F69EC5D}" type="datetimeFigureOut">
              <a:rPr lang="en-US" smtClean="0"/>
              <a:t>9/14/2011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907FD2-7EC7-4BED-9015-91394B0FB8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196939-FC0A-4C74-AA12-78707F69EC5D}" type="datetimeFigureOut">
              <a:rPr lang="en-US" smtClean="0"/>
              <a:t>9/14/2011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907FD2-7EC7-4BED-9015-91394B0FB8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96939-FC0A-4C74-AA12-78707F69EC5D}" type="datetimeFigureOut">
              <a:rPr lang="en-US" smtClean="0"/>
              <a:t>9/14/2011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907FD2-7EC7-4BED-9015-91394B0FB8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96939-FC0A-4C74-AA12-78707F69EC5D}" type="datetimeFigureOut">
              <a:rPr lang="en-US" smtClean="0"/>
              <a:t>9/14/2011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07FD2-7EC7-4BED-9015-91394B0FB8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96939-FC0A-4C74-AA12-78707F69EC5D}" type="datetimeFigureOut">
              <a:rPr lang="en-US" smtClean="0"/>
              <a:t>9/14/2011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07FD2-7EC7-4BED-9015-91394B0FB8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96939-FC0A-4C74-AA12-78707F69EC5D}" type="datetimeFigureOut">
              <a:rPr lang="en-US" smtClean="0"/>
              <a:t>9/14/2011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07FD2-7EC7-4BED-9015-91394B0FB8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Wirescans</a:t>
            </a:r>
            <a:r>
              <a:rPr lang="en-US" dirty="0" smtClean="0"/>
              <a:t> in PS (all batches at extraction) and SPS at extraction</a:t>
            </a:r>
            <a:endParaRPr lang="en-US" dirty="0"/>
          </a:p>
        </p:txBody>
      </p:sp>
      <p:sp>
        <p:nvSpPr>
          <p:cNvPr id="4" name="Content Placeholder 3"/>
          <p:cNvSpPr>
            <a:spLocks noGrp="1"/>
          </p:cNvSpPr>
          <p:nvPr>
            <p:ph idx="1"/>
          </p:nvPr>
        </p:nvSpPr>
        <p:spPr>
          <a:xfrm>
            <a:off x="5943600" y="1600200"/>
            <a:ext cx="2743200" cy="4525963"/>
          </a:xfrm>
        </p:spPr>
        <p:txBody>
          <a:bodyPr>
            <a:normAutofit fontScale="85000" lnSpcReduction="20000"/>
          </a:bodyPr>
          <a:lstStyle/>
          <a:p>
            <a:pPr lvl="1"/>
            <a:r>
              <a:rPr lang="en-US" dirty="0" smtClean="0"/>
              <a:t>PS: average </a:t>
            </a:r>
            <a:r>
              <a:rPr lang="en-US" dirty="0" err="1" smtClean="0"/>
              <a:t>emittance</a:t>
            </a:r>
            <a:r>
              <a:rPr lang="en-US" dirty="0" smtClean="0"/>
              <a:t> </a:t>
            </a:r>
            <a:r>
              <a:rPr lang="en-US" dirty="0" err="1" smtClean="0"/>
              <a:t>ε</a:t>
            </a:r>
            <a:r>
              <a:rPr lang="en-US" baseline="-25000" dirty="0" err="1" smtClean="0"/>
              <a:t>y,n</a:t>
            </a:r>
            <a:r>
              <a:rPr lang="en-US" dirty="0" smtClean="0"/>
              <a:t>=1.45μm  </a:t>
            </a:r>
          </a:p>
          <a:p>
            <a:pPr lvl="1"/>
            <a:r>
              <a:rPr lang="en-US" dirty="0" smtClean="0"/>
              <a:t>SPS: average Q20 optics </a:t>
            </a:r>
            <a:r>
              <a:rPr lang="en-US" dirty="0" err="1" smtClean="0"/>
              <a:t>ε</a:t>
            </a:r>
            <a:r>
              <a:rPr lang="en-US" baseline="-25000" dirty="0" err="1" smtClean="0"/>
              <a:t>y,n</a:t>
            </a:r>
            <a:r>
              <a:rPr lang="en-US" dirty="0" smtClean="0"/>
              <a:t>=1.45μm</a:t>
            </a:r>
          </a:p>
          <a:p>
            <a:pPr lvl="1"/>
            <a:r>
              <a:rPr lang="en-US" dirty="0" smtClean="0"/>
              <a:t>SPS: average Q26 optics </a:t>
            </a:r>
            <a:r>
              <a:rPr lang="en-US" dirty="0" err="1" smtClean="0"/>
              <a:t>ε</a:t>
            </a:r>
            <a:r>
              <a:rPr lang="en-US" baseline="-25000" dirty="0" err="1" smtClean="0"/>
              <a:t>y,n</a:t>
            </a:r>
            <a:r>
              <a:rPr lang="en-US" dirty="0" smtClean="0"/>
              <a:t>=1.40μm</a:t>
            </a:r>
          </a:p>
          <a:p>
            <a:pPr lvl="1"/>
            <a:r>
              <a:rPr lang="en-US" dirty="0" smtClean="0"/>
              <a:t>Smallest </a:t>
            </a:r>
            <a:r>
              <a:rPr lang="en-US" dirty="0" err="1" smtClean="0"/>
              <a:t>emittance</a:t>
            </a:r>
            <a:r>
              <a:rPr lang="en-US" dirty="0" smtClean="0"/>
              <a:t> in SPS: 1μm !?!</a:t>
            </a:r>
          </a:p>
          <a:p>
            <a:pPr lvl="1"/>
            <a:r>
              <a:rPr lang="en-US" dirty="0" smtClean="0"/>
              <a:t>To be investigated …</a:t>
            </a:r>
          </a:p>
          <a:p>
            <a:endParaRPr lang="en-US" dirty="0"/>
          </a:p>
        </p:txBody>
      </p:sp>
      <p:pic>
        <p:nvPicPr>
          <p:cNvPr id="3" name="Picture 2" descr="EmittanceQ20NominalIntensity.eps"/>
          <p:cNvPicPr>
            <a:picLocks noChangeAspect="1"/>
          </p:cNvPicPr>
          <p:nvPr/>
        </p:nvPicPr>
        <p:blipFill>
          <a:blip r:embed="rId3" cstate="print"/>
          <a:stretch>
            <a:fillRect/>
          </a:stretch>
        </p:blipFill>
        <p:spPr>
          <a:xfrm>
            <a:off x="381000" y="1676399"/>
            <a:ext cx="5943600" cy="44709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Q20.2sigma.jpg"/>
          <p:cNvPicPr>
            <a:picLocks noChangeAspect="1"/>
          </p:cNvPicPr>
          <p:nvPr/>
        </p:nvPicPr>
        <p:blipFill>
          <a:blip r:embed="rId3" cstate="print"/>
          <a:stretch>
            <a:fillRect/>
          </a:stretch>
        </p:blipFill>
        <p:spPr>
          <a:xfrm>
            <a:off x="0" y="1447800"/>
            <a:ext cx="9144000" cy="3962400"/>
          </a:xfrm>
          <a:prstGeom prst="rect">
            <a:avLst/>
          </a:prstGeom>
        </p:spPr>
      </p:pic>
      <p:sp>
        <p:nvSpPr>
          <p:cNvPr id="4" name="TextBox 3"/>
          <p:cNvSpPr txBox="1"/>
          <p:nvPr/>
        </p:nvSpPr>
        <p:spPr>
          <a:xfrm>
            <a:off x="7620000" y="5334000"/>
            <a:ext cx="1219200" cy="369332"/>
          </a:xfrm>
          <a:prstGeom prst="rect">
            <a:avLst/>
          </a:prstGeom>
          <a:noFill/>
        </p:spPr>
        <p:txBody>
          <a:bodyPr wrap="square" rtlCol="0">
            <a:spAutoFit/>
          </a:bodyPr>
          <a:lstStyle/>
          <a:p>
            <a:r>
              <a:rPr lang="en-US" dirty="0" smtClean="0"/>
              <a:t>t(ns)</a:t>
            </a:r>
            <a:endParaRPr lang="en-US" dirty="0"/>
          </a:p>
        </p:txBody>
      </p:sp>
      <p:sp>
        <p:nvSpPr>
          <p:cNvPr id="5" name="TextBox 4"/>
          <p:cNvSpPr txBox="1"/>
          <p:nvPr/>
        </p:nvSpPr>
        <p:spPr>
          <a:xfrm rot="16200000">
            <a:off x="70366" y="1758434"/>
            <a:ext cx="990600" cy="369332"/>
          </a:xfrm>
          <a:prstGeom prst="rect">
            <a:avLst/>
          </a:prstGeom>
          <a:noFill/>
        </p:spPr>
        <p:txBody>
          <a:bodyPr wrap="square" rtlCol="0">
            <a:spAutoFit/>
          </a:bodyPr>
          <a:lstStyle/>
          <a:p>
            <a:r>
              <a:rPr lang="el-GR" dirty="0" smtClean="0"/>
              <a:t>Ε</a:t>
            </a:r>
            <a:r>
              <a:rPr lang="en-US" dirty="0" smtClean="0"/>
              <a:t>(um)</a:t>
            </a:r>
            <a:endParaRPr lang="en-US" dirty="0"/>
          </a:p>
        </p:txBody>
      </p:sp>
      <p:sp>
        <p:nvSpPr>
          <p:cNvPr id="6" name="Oval 5"/>
          <p:cNvSpPr/>
          <p:nvPr/>
        </p:nvSpPr>
        <p:spPr>
          <a:xfrm>
            <a:off x="533400" y="5638800"/>
            <a:ext cx="152400" cy="1524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5800" y="5562600"/>
            <a:ext cx="3124200" cy="369332"/>
          </a:xfrm>
          <a:prstGeom prst="rect">
            <a:avLst/>
          </a:prstGeom>
          <a:noFill/>
        </p:spPr>
        <p:txBody>
          <a:bodyPr wrap="square" rtlCol="0">
            <a:spAutoFit/>
          </a:bodyPr>
          <a:lstStyle/>
          <a:p>
            <a:r>
              <a:rPr lang="en-US" dirty="0" smtClean="0"/>
              <a:t>LHCFAST3 cycle timestamp</a:t>
            </a:r>
            <a:endParaRPr lang="en-US" dirty="0"/>
          </a:p>
        </p:txBody>
      </p:sp>
      <p:sp>
        <p:nvSpPr>
          <p:cNvPr id="9" name="Oval 8"/>
          <p:cNvSpPr/>
          <p:nvPr/>
        </p:nvSpPr>
        <p:spPr>
          <a:xfrm>
            <a:off x="533400" y="59436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5867400"/>
            <a:ext cx="3124200" cy="369332"/>
          </a:xfrm>
          <a:prstGeom prst="rect">
            <a:avLst/>
          </a:prstGeom>
          <a:noFill/>
        </p:spPr>
        <p:txBody>
          <a:bodyPr wrap="square" rtlCol="0">
            <a:spAutoFit/>
          </a:bodyPr>
          <a:lstStyle/>
          <a:p>
            <a:r>
              <a:rPr lang="en-US" dirty="0" smtClean="0"/>
              <a:t>SPS Full profile Gaussian fit</a:t>
            </a:r>
            <a:endParaRPr lang="en-US" dirty="0"/>
          </a:p>
        </p:txBody>
      </p:sp>
      <p:sp>
        <p:nvSpPr>
          <p:cNvPr id="11" name="Oval 10"/>
          <p:cNvSpPr/>
          <p:nvPr/>
        </p:nvSpPr>
        <p:spPr>
          <a:xfrm>
            <a:off x="533400" y="6248400"/>
            <a:ext cx="152400" cy="1524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5800" y="6172200"/>
            <a:ext cx="3124200" cy="369332"/>
          </a:xfrm>
          <a:prstGeom prst="rect">
            <a:avLst/>
          </a:prstGeom>
          <a:noFill/>
        </p:spPr>
        <p:txBody>
          <a:bodyPr wrap="square" rtlCol="0">
            <a:spAutoFit/>
          </a:bodyPr>
          <a:lstStyle/>
          <a:p>
            <a:r>
              <a:rPr lang="en-US" dirty="0" smtClean="0"/>
              <a:t>SPS 2 sigma Gaussian fit</a:t>
            </a:r>
            <a:endParaRPr lang="en-US" dirty="0"/>
          </a:p>
        </p:txBody>
      </p:sp>
      <p:sp>
        <p:nvSpPr>
          <p:cNvPr id="13" name="Oval 12"/>
          <p:cNvSpPr/>
          <p:nvPr/>
        </p:nvSpPr>
        <p:spPr>
          <a:xfrm>
            <a:off x="3962400" y="62484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114800" y="6172200"/>
            <a:ext cx="3124200" cy="369332"/>
          </a:xfrm>
          <a:prstGeom prst="rect">
            <a:avLst/>
          </a:prstGeom>
          <a:noFill/>
        </p:spPr>
        <p:txBody>
          <a:bodyPr wrap="square" rtlCol="0">
            <a:spAutoFit/>
          </a:bodyPr>
          <a:lstStyle/>
          <a:p>
            <a:r>
              <a:rPr lang="en-US" dirty="0" smtClean="0"/>
              <a:t>PS 2 sigma Gaussian fit</a:t>
            </a:r>
            <a:endParaRPr lang="en-US" dirty="0"/>
          </a:p>
        </p:txBody>
      </p:sp>
      <p:sp>
        <p:nvSpPr>
          <p:cNvPr id="15" name="Oval 14"/>
          <p:cNvSpPr/>
          <p:nvPr/>
        </p:nvSpPr>
        <p:spPr>
          <a:xfrm>
            <a:off x="3962400" y="5943600"/>
            <a:ext cx="152400" cy="1524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14800" y="5867400"/>
            <a:ext cx="3124200" cy="369332"/>
          </a:xfrm>
          <a:prstGeom prst="rect">
            <a:avLst/>
          </a:prstGeom>
          <a:noFill/>
        </p:spPr>
        <p:txBody>
          <a:bodyPr wrap="square" rtlCol="0">
            <a:spAutoFit/>
          </a:bodyPr>
          <a:lstStyle/>
          <a:p>
            <a:r>
              <a:rPr lang="en-US" dirty="0" smtClean="0"/>
              <a:t>PS Full profile Gaussian fit</a:t>
            </a:r>
            <a:endParaRPr lang="en-US" dirty="0"/>
          </a:p>
        </p:txBody>
      </p:sp>
      <p:cxnSp>
        <p:nvCxnSpPr>
          <p:cNvPr id="18" name="Straight Arrow Connector 17"/>
          <p:cNvCxnSpPr/>
          <p:nvPr/>
        </p:nvCxnSpPr>
        <p:spPr>
          <a:xfrm rot="5400000">
            <a:off x="6248400" y="2895600"/>
            <a:ext cx="914400" cy="1588"/>
          </a:xfrm>
          <a:prstGeom prst="straightConnector1">
            <a:avLst/>
          </a:prstGeom>
          <a:ln>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6286500" y="2628900"/>
            <a:ext cx="1143000" cy="1588"/>
          </a:xfrm>
          <a:prstGeom prst="straightConnector1">
            <a:avLst/>
          </a:prstGeom>
          <a:ln>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285706" y="3238500"/>
            <a:ext cx="1448594" cy="794"/>
          </a:xfrm>
          <a:prstGeom prst="straightConnector1">
            <a:avLst/>
          </a:prstGeom>
          <a:ln>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6363494" y="2551906"/>
            <a:ext cx="1600200" cy="1588"/>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838200" y="1752600"/>
            <a:ext cx="152400" cy="1371600"/>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133600" y="2286000"/>
            <a:ext cx="152400" cy="1371600"/>
          </a:xfrm>
          <a:prstGeom prst="ellips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a:spLocks noGrp="1"/>
          </p:cNvSpPr>
          <p:nvPr>
            <p:ph type="title"/>
          </p:nvPr>
        </p:nvSpPr>
        <p:spPr/>
        <p:txBody>
          <a:bodyPr>
            <a:normAutofit/>
          </a:bodyPr>
          <a:lstStyle/>
          <a:p>
            <a:r>
              <a:rPr lang="en-US" sz="3200" dirty="0" err="1" smtClean="0"/>
              <a:t>Emittance</a:t>
            </a:r>
            <a:r>
              <a:rPr lang="en-US" sz="3200" dirty="0" smtClean="0"/>
              <a:t> from 2 sigma profile</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20.2sigma.prof.spsok.jpg"/>
          <p:cNvPicPr>
            <a:picLocks noChangeAspect="1"/>
          </p:cNvPicPr>
          <p:nvPr/>
        </p:nvPicPr>
        <p:blipFill>
          <a:blip r:embed="rId3" cstate="print"/>
          <a:stretch>
            <a:fillRect/>
          </a:stretch>
        </p:blipFill>
        <p:spPr>
          <a:xfrm>
            <a:off x="0" y="746388"/>
            <a:ext cx="9144000" cy="5365224"/>
          </a:xfrm>
          <a:prstGeom prst="rect">
            <a:avLst/>
          </a:prstGeom>
        </p:spPr>
      </p:pic>
      <p:sp>
        <p:nvSpPr>
          <p:cNvPr id="4" name="Oval 3"/>
          <p:cNvSpPr/>
          <p:nvPr/>
        </p:nvSpPr>
        <p:spPr>
          <a:xfrm>
            <a:off x="4572000" y="609600"/>
            <a:ext cx="4419600" cy="57912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9625255">
            <a:off x="2805721" y="3810000"/>
            <a:ext cx="865557" cy="1905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2"/>
          </p:cNvCxnSpPr>
          <p:nvPr/>
        </p:nvCxnSpPr>
        <p:spPr>
          <a:xfrm rot="10800000" flipV="1">
            <a:off x="1676401" y="4997652"/>
            <a:ext cx="1198781" cy="125074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 y="6172200"/>
            <a:ext cx="2362200" cy="523220"/>
          </a:xfrm>
          <a:prstGeom prst="rect">
            <a:avLst/>
          </a:prstGeom>
          <a:noFill/>
        </p:spPr>
        <p:txBody>
          <a:bodyPr wrap="square" rtlCol="0">
            <a:spAutoFit/>
          </a:bodyPr>
          <a:lstStyle/>
          <a:p>
            <a:r>
              <a:rPr lang="en-US" sz="1400" dirty="0" smtClean="0"/>
              <a:t>Calibration table needs to be recomputed</a:t>
            </a:r>
            <a:endParaRPr lang="en-US" sz="1400" dirty="0"/>
          </a:p>
        </p:txBody>
      </p:sp>
      <p:cxnSp>
        <p:nvCxnSpPr>
          <p:cNvPr id="11" name="Straight Arrow Connector 10"/>
          <p:cNvCxnSpPr/>
          <p:nvPr/>
        </p:nvCxnSpPr>
        <p:spPr>
          <a:xfrm>
            <a:off x="6934200" y="4114800"/>
            <a:ext cx="304800" cy="158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58000" y="4191000"/>
            <a:ext cx="762000" cy="307777"/>
          </a:xfrm>
          <a:prstGeom prst="rect">
            <a:avLst/>
          </a:prstGeom>
          <a:noFill/>
        </p:spPr>
        <p:txBody>
          <a:bodyPr wrap="square" rtlCol="0">
            <a:spAutoFit/>
          </a:bodyPr>
          <a:lstStyle/>
          <a:p>
            <a:r>
              <a:rPr lang="en-US" sz="1400" dirty="0" smtClean="0"/>
              <a:t>120um</a:t>
            </a:r>
            <a:endParaRPr lang="en-US" sz="1400" dirty="0"/>
          </a:p>
        </p:txBody>
      </p:sp>
      <p:sp>
        <p:nvSpPr>
          <p:cNvPr id="14" name="TextBox 13"/>
          <p:cNvSpPr txBox="1"/>
          <p:nvPr/>
        </p:nvSpPr>
        <p:spPr>
          <a:xfrm>
            <a:off x="4191000" y="304800"/>
            <a:ext cx="1447800" cy="381000"/>
          </a:xfrm>
          <a:prstGeom prst="rect">
            <a:avLst/>
          </a:prstGeom>
          <a:noFill/>
        </p:spPr>
        <p:txBody>
          <a:bodyPr wrap="square" rtlCol="0">
            <a:spAutoFit/>
          </a:bodyPr>
          <a:lstStyle/>
          <a:p>
            <a:r>
              <a:rPr lang="en-US" dirty="0" smtClean="0"/>
              <a:t>Residuals</a:t>
            </a:r>
            <a:endParaRPr lang="en-US" dirty="0"/>
          </a:p>
        </p:txBody>
      </p:sp>
      <p:sp>
        <p:nvSpPr>
          <p:cNvPr id="15" name="TextBox 14"/>
          <p:cNvSpPr txBox="1"/>
          <p:nvPr/>
        </p:nvSpPr>
        <p:spPr>
          <a:xfrm>
            <a:off x="3886200" y="6172200"/>
            <a:ext cx="3048000" cy="369332"/>
          </a:xfrm>
          <a:prstGeom prst="rect">
            <a:avLst/>
          </a:prstGeom>
          <a:noFill/>
        </p:spPr>
        <p:txBody>
          <a:bodyPr wrap="square" rtlCol="0">
            <a:spAutoFit/>
          </a:bodyPr>
          <a:lstStyle/>
          <a:p>
            <a:r>
              <a:rPr lang="en-US" dirty="0" smtClean="0"/>
              <a:t>Acquired profiles</a:t>
            </a:r>
          </a:p>
        </p:txBody>
      </p:sp>
      <p:sp>
        <p:nvSpPr>
          <p:cNvPr id="18" name="TextBox 17"/>
          <p:cNvSpPr txBox="1"/>
          <p:nvPr/>
        </p:nvSpPr>
        <p:spPr>
          <a:xfrm rot="16200000">
            <a:off x="-417611" y="417613"/>
            <a:ext cx="1143000" cy="307777"/>
          </a:xfrm>
          <a:prstGeom prst="rect">
            <a:avLst/>
          </a:prstGeom>
          <a:noFill/>
        </p:spPr>
        <p:txBody>
          <a:bodyPr wrap="square" rtlCol="0">
            <a:spAutoFit/>
          </a:bodyPr>
          <a:lstStyle/>
          <a:p>
            <a:r>
              <a:rPr lang="en-US" sz="1400" dirty="0" smtClean="0"/>
              <a:t>A(</a:t>
            </a:r>
            <a:r>
              <a:rPr lang="en-US" sz="1400" dirty="0" err="1" smtClean="0"/>
              <a:t>mA</a:t>
            </a:r>
            <a:r>
              <a:rPr lang="en-US" sz="1400" dirty="0" smtClean="0"/>
              <a:t>)</a:t>
            </a:r>
            <a:endParaRPr lang="en-US" sz="1400" dirty="0"/>
          </a:p>
        </p:txBody>
      </p:sp>
      <p:sp>
        <p:nvSpPr>
          <p:cNvPr id="19" name="TextBox 18"/>
          <p:cNvSpPr txBox="1"/>
          <p:nvPr/>
        </p:nvSpPr>
        <p:spPr>
          <a:xfrm rot="16200000">
            <a:off x="-265212" y="3770411"/>
            <a:ext cx="1143000" cy="307777"/>
          </a:xfrm>
          <a:prstGeom prst="rect">
            <a:avLst/>
          </a:prstGeom>
          <a:noFill/>
        </p:spPr>
        <p:txBody>
          <a:bodyPr wrap="square" rtlCol="0">
            <a:spAutoFit/>
          </a:bodyPr>
          <a:lstStyle/>
          <a:p>
            <a:r>
              <a:rPr lang="en-US" sz="1400" dirty="0" smtClean="0"/>
              <a:t>A(</a:t>
            </a:r>
            <a:r>
              <a:rPr lang="en-US" sz="1400" dirty="0" err="1" smtClean="0"/>
              <a:t>mA</a:t>
            </a:r>
            <a:r>
              <a:rPr lang="en-US" sz="1400" dirty="0" smtClean="0"/>
              <a:t>)</a:t>
            </a:r>
            <a:endParaRPr lang="en-US" sz="1400" dirty="0"/>
          </a:p>
        </p:txBody>
      </p:sp>
      <p:sp>
        <p:nvSpPr>
          <p:cNvPr id="20" name="TextBox 19"/>
          <p:cNvSpPr txBox="1"/>
          <p:nvPr/>
        </p:nvSpPr>
        <p:spPr>
          <a:xfrm>
            <a:off x="3276600" y="6019800"/>
            <a:ext cx="990600" cy="307777"/>
          </a:xfrm>
          <a:prstGeom prst="rect">
            <a:avLst/>
          </a:prstGeom>
          <a:noFill/>
        </p:spPr>
        <p:txBody>
          <a:bodyPr wrap="square" rtlCol="0">
            <a:spAutoFit/>
          </a:bodyPr>
          <a:lstStyle/>
          <a:p>
            <a:r>
              <a:rPr lang="en-US" sz="1400" dirty="0" smtClean="0"/>
              <a:t>Pos(um)</a:t>
            </a:r>
            <a:endParaRPr lang="en-US" sz="1400" dirty="0"/>
          </a:p>
        </p:txBody>
      </p:sp>
      <p:sp>
        <p:nvSpPr>
          <p:cNvPr id="21" name="TextBox 20"/>
          <p:cNvSpPr txBox="1"/>
          <p:nvPr/>
        </p:nvSpPr>
        <p:spPr>
          <a:xfrm>
            <a:off x="3581400" y="1981200"/>
            <a:ext cx="990600" cy="307777"/>
          </a:xfrm>
          <a:prstGeom prst="rect">
            <a:avLst/>
          </a:prstGeom>
          <a:noFill/>
        </p:spPr>
        <p:txBody>
          <a:bodyPr wrap="square" rtlCol="0">
            <a:spAutoFit/>
          </a:bodyPr>
          <a:lstStyle/>
          <a:p>
            <a:r>
              <a:rPr lang="en-US" sz="1400" dirty="0" smtClean="0"/>
              <a:t>Pos(um)</a:t>
            </a:r>
            <a:endParaRPr lang="en-US" sz="1400" dirty="0"/>
          </a:p>
        </p:txBody>
      </p:sp>
      <p:sp>
        <p:nvSpPr>
          <p:cNvPr id="22" name="TextBox 21"/>
          <p:cNvSpPr txBox="1"/>
          <p:nvPr/>
        </p:nvSpPr>
        <p:spPr>
          <a:xfrm>
            <a:off x="7848600" y="1828800"/>
            <a:ext cx="990600" cy="307777"/>
          </a:xfrm>
          <a:prstGeom prst="rect">
            <a:avLst/>
          </a:prstGeom>
          <a:noFill/>
        </p:spPr>
        <p:txBody>
          <a:bodyPr wrap="square" rtlCol="0">
            <a:spAutoFit/>
          </a:bodyPr>
          <a:lstStyle/>
          <a:p>
            <a:r>
              <a:rPr lang="en-US" sz="1400" dirty="0" smtClean="0"/>
              <a:t>Pos(um)</a:t>
            </a:r>
            <a:endParaRPr lang="en-US" sz="1400" dirty="0"/>
          </a:p>
        </p:txBody>
      </p:sp>
      <p:sp>
        <p:nvSpPr>
          <p:cNvPr id="23" name="TextBox 22"/>
          <p:cNvSpPr txBox="1"/>
          <p:nvPr/>
        </p:nvSpPr>
        <p:spPr>
          <a:xfrm>
            <a:off x="7772400" y="6019800"/>
            <a:ext cx="990600" cy="307777"/>
          </a:xfrm>
          <a:prstGeom prst="rect">
            <a:avLst/>
          </a:prstGeom>
          <a:noFill/>
        </p:spPr>
        <p:txBody>
          <a:bodyPr wrap="square" rtlCol="0">
            <a:spAutoFit/>
          </a:bodyPr>
          <a:lstStyle/>
          <a:p>
            <a:r>
              <a:rPr lang="en-US" sz="1400" dirty="0" smtClean="0"/>
              <a:t>Pos(um)</a:t>
            </a:r>
            <a:endParaRPr lang="en-US" sz="1400" dirty="0"/>
          </a:p>
        </p:txBody>
      </p:sp>
      <p:sp>
        <p:nvSpPr>
          <p:cNvPr id="24" name="TextBox 23"/>
          <p:cNvSpPr txBox="1"/>
          <p:nvPr/>
        </p:nvSpPr>
        <p:spPr>
          <a:xfrm rot="16200000">
            <a:off x="4154388" y="646212"/>
            <a:ext cx="1143000" cy="307777"/>
          </a:xfrm>
          <a:prstGeom prst="rect">
            <a:avLst/>
          </a:prstGeom>
          <a:noFill/>
        </p:spPr>
        <p:txBody>
          <a:bodyPr wrap="square" rtlCol="0">
            <a:spAutoFit/>
          </a:bodyPr>
          <a:lstStyle/>
          <a:p>
            <a:r>
              <a:rPr lang="en-US" sz="1400" dirty="0" smtClean="0"/>
              <a:t>A(mV)</a:t>
            </a:r>
            <a:endParaRPr lang="en-US" sz="1400" dirty="0"/>
          </a:p>
        </p:txBody>
      </p:sp>
      <p:sp>
        <p:nvSpPr>
          <p:cNvPr id="25" name="TextBox 24"/>
          <p:cNvSpPr txBox="1"/>
          <p:nvPr/>
        </p:nvSpPr>
        <p:spPr>
          <a:xfrm rot="16200000">
            <a:off x="4078189" y="3389411"/>
            <a:ext cx="1143000" cy="307777"/>
          </a:xfrm>
          <a:prstGeom prst="rect">
            <a:avLst/>
          </a:prstGeom>
          <a:noFill/>
        </p:spPr>
        <p:txBody>
          <a:bodyPr wrap="square" rtlCol="0">
            <a:spAutoFit/>
          </a:bodyPr>
          <a:lstStyle/>
          <a:p>
            <a:r>
              <a:rPr lang="en-US" sz="1400" dirty="0" smtClean="0"/>
              <a:t>A(mV)</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20.2sigma.prof.spsprob.jpg"/>
          <p:cNvPicPr>
            <a:picLocks noChangeAspect="1"/>
          </p:cNvPicPr>
          <p:nvPr/>
        </p:nvPicPr>
        <p:blipFill>
          <a:blip r:embed="rId3" cstate="print"/>
          <a:stretch>
            <a:fillRect/>
          </a:stretch>
        </p:blipFill>
        <p:spPr>
          <a:xfrm>
            <a:off x="0" y="760005"/>
            <a:ext cx="9144000" cy="5337990"/>
          </a:xfrm>
          <a:prstGeom prst="rect">
            <a:avLst/>
          </a:prstGeom>
        </p:spPr>
      </p:pic>
      <p:sp>
        <p:nvSpPr>
          <p:cNvPr id="4" name="Oval 3"/>
          <p:cNvSpPr/>
          <p:nvPr/>
        </p:nvSpPr>
        <p:spPr>
          <a:xfrm>
            <a:off x="4572000" y="609600"/>
            <a:ext cx="4419600" cy="57912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91000" y="304800"/>
            <a:ext cx="3733800" cy="381000"/>
          </a:xfrm>
          <a:prstGeom prst="rect">
            <a:avLst/>
          </a:prstGeom>
          <a:noFill/>
        </p:spPr>
        <p:txBody>
          <a:bodyPr wrap="square" rtlCol="0">
            <a:spAutoFit/>
          </a:bodyPr>
          <a:lstStyle/>
          <a:p>
            <a:r>
              <a:rPr lang="en-US" dirty="0" smtClean="0"/>
              <a:t>Residuals</a:t>
            </a:r>
            <a:endParaRPr lang="en-US" dirty="0"/>
          </a:p>
        </p:txBody>
      </p:sp>
      <p:sp>
        <p:nvSpPr>
          <p:cNvPr id="8" name="TextBox 7"/>
          <p:cNvSpPr txBox="1"/>
          <p:nvPr/>
        </p:nvSpPr>
        <p:spPr>
          <a:xfrm>
            <a:off x="3886200" y="6172200"/>
            <a:ext cx="3048000" cy="369332"/>
          </a:xfrm>
          <a:prstGeom prst="rect">
            <a:avLst/>
          </a:prstGeom>
          <a:noFill/>
        </p:spPr>
        <p:txBody>
          <a:bodyPr wrap="square" rtlCol="0">
            <a:spAutoFit/>
          </a:bodyPr>
          <a:lstStyle/>
          <a:p>
            <a:r>
              <a:rPr lang="en-US" dirty="0" smtClean="0"/>
              <a:t>Acquired profiles</a:t>
            </a:r>
          </a:p>
        </p:txBody>
      </p:sp>
      <p:sp>
        <p:nvSpPr>
          <p:cNvPr id="9" name="TextBox 8"/>
          <p:cNvSpPr txBox="1"/>
          <p:nvPr/>
        </p:nvSpPr>
        <p:spPr>
          <a:xfrm rot="16200000">
            <a:off x="-112810" y="417612"/>
            <a:ext cx="1143000" cy="307777"/>
          </a:xfrm>
          <a:prstGeom prst="rect">
            <a:avLst/>
          </a:prstGeom>
          <a:noFill/>
        </p:spPr>
        <p:txBody>
          <a:bodyPr wrap="square" rtlCol="0">
            <a:spAutoFit/>
          </a:bodyPr>
          <a:lstStyle/>
          <a:p>
            <a:r>
              <a:rPr lang="en-US" sz="1400" dirty="0" smtClean="0"/>
              <a:t>A(</a:t>
            </a:r>
            <a:r>
              <a:rPr lang="en-US" sz="1400" dirty="0" err="1" smtClean="0"/>
              <a:t>mA</a:t>
            </a:r>
            <a:r>
              <a:rPr lang="en-US" sz="1400" dirty="0" smtClean="0"/>
              <a:t>)</a:t>
            </a:r>
            <a:endParaRPr lang="en-US" sz="1400" dirty="0"/>
          </a:p>
        </p:txBody>
      </p:sp>
      <p:sp>
        <p:nvSpPr>
          <p:cNvPr id="10" name="TextBox 9"/>
          <p:cNvSpPr txBox="1"/>
          <p:nvPr/>
        </p:nvSpPr>
        <p:spPr>
          <a:xfrm rot="16200000">
            <a:off x="-112812" y="3694211"/>
            <a:ext cx="1143000" cy="307777"/>
          </a:xfrm>
          <a:prstGeom prst="rect">
            <a:avLst/>
          </a:prstGeom>
          <a:noFill/>
        </p:spPr>
        <p:txBody>
          <a:bodyPr wrap="square" rtlCol="0">
            <a:spAutoFit/>
          </a:bodyPr>
          <a:lstStyle/>
          <a:p>
            <a:r>
              <a:rPr lang="en-US" sz="1400" dirty="0" smtClean="0"/>
              <a:t>A(</a:t>
            </a:r>
            <a:r>
              <a:rPr lang="en-US" sz="1400" dirty="0" err="1" smtClean="0"/>
              <a:t>mA</a:t>
            </a:r>
            <a:r>
              <a:rPr lang="en-US" sz="1400" dirty="0" smtClean="0"/>
              <a:t>)</a:t>
            </a:r>
            <a:endParaRPr lang="en-US" sz="1400" dirty="0"/>
          </a:p>
        </p:txBody>
      </p:sp>
      <p:sp>
        <p:nvSpPr>
          <p:cNvPr id="11" name="TextBox 10"/>
          <p:cNvSpPr txBox="1"/>
          <p:nvPr/>
        </p:nvSpPr>
        <p:spPr>
          <a:xfrm>
            <a:off x="2362200" y="6019800"/>
            <a:ext cx="990600" cy="307777"/>
          </a:xfrm>
          <a:prstGeom prst="rect">
            <a:avLst/>
          </a:prstGeom>
          <a:noFill/>
        </p:spPr>
        <p:txBody>
          <a:bodyPr wrap="square" rtlCol="0">
            <a:spAutoFit/>
          </a:bodyPr>
          <a:lstStyle/>
          <a:p>
            <a:r>
              <a:rPr lang="en-US" sz="1400" dirty="0" smtClean="0"/>
              <a:t>Pos(um)</a:t>
            </a:r>
            <a:endParaRPr lang="en-US" sz="1400" dirty="0"/>
          </a:p>
        </p:txBody>
      </p:sp>
      <p:sp>
        <p:nvSpPr>
          <p:cNvPr id="12" name="TextBox 11"/>
          <p:cNvSpPr txBox="1"/>
          <p:nvPr/>
        </p:nvSpPr>
        <p:spPr>
          <a:xfrm>
            <a:off x="3657600" y="1981200"/>
            <a:ext cx="990600" cy="307777"/>
          </a:xfrm>
          <a:prstGeom prst="rect">
            <a:avLst/>
          </a:prstGeom>
          <a:noFill/>
        </p:spPr>
        <p:txBody>
          <a:bodyPr wrap="square" rtlCol="0">
            <a:spAutoFit/>
          </a:bodyPr>
          <a:lstStyle/>
          <a:p>
            <a:r>
              <a:rPr lang="en-US" sz="1400" dirty="0" smtClean="0"/>
              <a:t>Pos(um)</a:t>
            </a:r>
            <a:endParaRPr lang="en-US" sz="1400" dirty="0"/>
          </a:p>
        </p:txBody>
      </p:sp>
      <p:sp>
        <p:nvSpPr>
          <p:cNvPr id="13" name="TextBox 12"/>
          <p:cNvSpPr txBox="1"/>
          <p:nvPr/>
        </p:nvSpPr>
        <p:spPr>
          <a:xfrm>
            <a:off x="8001000" y="1981200"/>
            <a:ext cx="990600" cy="307777"/>
          </a:xfrm>
          <a:prstGeom prst="rect">
            <a:avLst/>
          </a:prstGeom>
          <a:noFill/>
        </p:spPr>
        <p:txBody>
          <a:bodyPr wrap="square" rtlCol="0">
            <a:spAutoFit/>
          </a:bodyPr>
          <a:lstStyle/>
          <a:p>
            <a:r>
              <a:rPr lang="en-US" sz="1400" dirty="0" smtClean="0"/>
              <a:t>Pos(um)</a:t>
            </a:r>
            <a:endParaRPr lang="en-US" sz="1400" dirty="0"/>
          </a:p>
        </p:txBody>
      </p:sp>
      <p:sp>
        <p:nvSpPr>
          <p:cNvPr id="14" name="TextBox 13"/>
          <p:cNvSpPr txBox="1"/>
          <p:nvPr/>
        </p:nvSpPr>
        <p:spPr>
          <a:xfrm>
            <a:off x="7848600" y="6096000"/>
            <a:ext cx="990600" cy="307777"/>
          </a:xfrm>
          <a:prstGeom prst="rect">
            <a:avLst/>
          </a:prstGeom>
          <a:noFill/>
        </p:spPr>
        <p:txBody>
          <a:bodyPr wrap="square" rtlCol="0">
            <a:spAutoFit/>
          </a:bodyPr>
          <a:lstStyle/>
          <a:p>
            <a:r>
              <a:rPr lang="en-US" sz="1400" dirty="0" smtClean="0"/>
              <a:t>Pos(um)</a:t>
            </a:r>
            <a:endParaRPr lang="en-US" sz="1400" dirty="0"/>
          </a:p>
        </p:txBody>
      </p:sp>
      <p:sp>
        <p:nvSpPr>
          <p:cNvPr id="15" name="TextBox 14"/>
          <p:cNvSpPr txBox="1"/>
          <p:nvPr/>
        </p:nvSpPr>
        <p:spPr>
          <a:xfrm rot="16200000">
            <a:off x="4459188" y="646212"/>
            <a:ext cx="1143000" cy="307777"/>
          </a:xfrm>
          <a:prstGeom prst="rect">
            <a:avLst/>
          </a:prstGeom>
          <a:noFill/>
        </p:spPr>
        <p:txBody>
          <a:bodyPr wrap="square" rtlCol="0">
            <a:spAutoFit/>
          </a:bodyPr>
          <a:lstStyle/>
          <a:p>
            <a:r>
              <a:rPr lang="en-US" sz="1400" dirty="0" smtClean="0"/>
              <a:t>A(mV)</a:t>
            </a:r>
            <a:endParaRPr lang="en-US" sz="1400" dirty="0"/>
          </a:p>
        </p:txBody>
      </p:sp>
      <p:sp>
        <p:nvSpPr>
          <p:cNvPr id="16" name="TextBox 15"/>
          <p:cNvSpPr txBox="1"/>
          <p:nvPr/>
        </p:nvSpPr>
        <p:spPr>
          <a:xfrm rot="16200000">
            <a:off x="4459189" y="3541811"/>
            <a:ext cx="1143000" cy="307777"/>
          </a:xfrm>
          <a:prstGeom prst="rect">
            <a:avLst/>
          </a:prstGeom>
          <a:noFill/>
        </p:spPr>
        <p:txBody>
          <a:bodyPr wrap="square" rtlCol="0">
            <a:spAutoFit/>
          </a:bodyPr>
          <a:lstStyle/>
          <a:p>
            <a:r>
              <a:rPr lang="en-US" sz="1400" dirty="0" smtClean="0"/>
              <a:t>A(mV)</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Conclusions</a:t>
            </a:r>
            <a:endParaRPr lang="en-US" sz="3200" dirty="0"/>
          </a:p>
        </p:txBody>
      </p:sp>
      <p:sp>
        <p:nvSpPr>
          <p:cNvPr id="4" name="Content Placeholder 3"/>
          <p:cNvSpPr>
            <a:spLocks noGrp="1"/>
          </p:cNvSpPr>
          <p:nvPr>
            <p:ph idx="1"/>
          </p:nvPr>
        </p:nvSpPr>
        <p:spPr>
          <a:xfrm>
            <a:off x="457200" y="1143000"/>
            <a:ext cx="8229600" cy="3276600"/>
          </a:xfrm>
        </p:spPr>
        <p:txBody>
          <a:bodyPr>
            <a:normAutofit fontScale="55000" lnSpcReduction="20000"/>
          </a:bodyPr>
          <a:lstStyle/>
          <a:p>
            <a:r>
              <a:rPr lang="en-US" dirty="0" smtClean="0"/>
              <a:t>Most of the measurements are within the expected error (</a:t>
            </a:r>
            <a:r>
              <a:rPr lang="en-US" dirty="0" err="1" smtClean="0"/>
              <a:t>Eerror</a:t>
            </a:r>
            <a:r>
              <a:rPr lang="en-US" dirty="0" smtClean="0"/>
              <a:t>=2 </a:t>
            </a:r>
            <a:r>
              <a:rPr lang="en-US" dirty="0" err="1" smtClean="0"/>
              <a:t>Sigmaerror</a:t>
            </a:r>
            <a:r>
              <a:rPr lang="en-US" dirty="0" smtClean="0"/>
              <a:t>)</a:t>
            </a:r>
          </a:p>
          <a:p>
            <a:r>
              <a:rPr lang="en-US" dirty="0" smtClean="0"/>
              <a:t>There are some obviously wrong measurements:</a:t>
            </a:r>
          </a:p>
          <a:p>
            <a:pPr lvl="1"/>
            <a:r>
              <a:rPr lang="en-US" dirty="0" smtClean="0"/>
              <a:t>WS error in the measurement</a:t>
            </a:r>
          </a:p>
          <a:p>
            <a:pPr lvl="1"/>
            <a:r>
              <a:rPr lang="en-US" dirty="0" smtClean="0"/>
              <a:t>Another source ?(human, beam, timing…)</a:t>
            </a:r>
          </a:p>
          <a:p>
            <a:pPr lvl="1">
              <a:buNone/>
            </a:pPr>
            <a:r>
              <a:rPr lang="en-US" dirty="0" smtClean="0"/>
              <a:t>But the tendency agrees.</a:t>
            </a:r>
          </a:p>
          <a:p>
            <a:r>
              <a:rPr lang="en-US" dirty="0" smtClean="0"/>
              <a:t>We can change the average result already in a 20% percent just by using different amount of data -&gt; We need to define precisely what do we call ‘size of the beam’:</a:t>
            </a:r>
          </a:p>
          <a:p>
            <a:pPr lvl="1"/>
            <a:r>
              <a:rPr lang="en-US" dirty="0" smtClean="0"/>
              <a:t>Which profile do we use to compute sigma?</a:t>
            </a:r>
          </a:p>
          <a:p>
            <a:pPr lvl="1"/>
            <a:r>
              <a:rPr lang="en-US" dirty="0" smtClean="0"/>
              <a:t>How do we compute sigma?</a:t>
            </a:r>
          </a:p>
          <a:p>
            <a:pPr lvl="1"/>
            <a:r>
              <a:rPr lang="en-US" dirty="0" smtClean="0"/>
              <a:t>Apply the same everywhere</a:t>
            </a:r>
          </a:p>
          <a:p>
            <a:pPr lvl="1"/>
            <a:r>
              <a:rPr lang="en-US" dirty="0" smtClean="0"/>
              <a:t>Try to define error bars: In this particular case in the SPS we try to measure sizes of ~350um and the potentiometer resolution is ~200um (in fact ~120um around a centered beam so we have ~ 3 points per sigma)</a:t>
            </a:r>
          </a:p>
          <a:p>
            <a:pPr lvl="1">
              <a:buNone/>
            </a:pP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09.02.2007</a:t>
            </a:r>
            <a:endParaRPr lang="en-GB"/>
          </a:p>
        </p:txBody>
      </p:sp>
      <p:sp>
        <p:nvSpPr>
          <p:cNvPr id="7" name="Footer Placeholder 4"/>
          <p:cNvSpPr>
            <a:spLocks noGrp="1"/>
          </p:cNvSpPr>
          <p:nvPr>
            <p:ph type="ftr" sz="quarter" idx="11"/>
          </p:nvPr>
        </p:nvSpPr>
        <p:spPr/>
        <p:txBody>
          <a:bodyPr/>
          <a:lstStyle/>
          <a:p>
            <a:r>
              <a:rPr lang="en-GB"/>
              <a:t>Wire sanner at the BOOSTER, PS and SPS,  B.Dehning</a:t>
            </a:r>
          </a:p>
        </p:txBody>
      </p:sp>
      <p:sp>
        <p:nvSpPr>
          <p:cNvPr id="8" name="Slide Number Placeholder 5"/>
          <p:cNvSpPr>
            <a:spLocks noGrp="1"/>
          </p:cNvSpPr>
          <p:nvPr>
            <p:ph type="sldNum" sz="quarter" idx="12"/>
          </p:nvPr>
        </p:nvSpPr>
        <p:spPr/>
        <p:txBody>
          <a:bodyPr/>
          <a:lstStyle/>
          <a:p>
            <a:fld id="{EA981B8C-501F-48B2-8CBB-2396BFA7A51C}" type="slidenum">
              <a:rPr lang="en-GB"/>
              <a:pPr/>
              <a:t>14</a:t>
            </a:fld>
            <a:endParaRPr lang="en-GB"/>
          </a:p>
        </p:txBody>
      </p:sp>
      <p:sp>
        <p:nvSpPr>
          <p:cNvPr id="233474" name="Rectangle 2"/>
          <p:cNvSpPr>
            <a:spLocks noGrp="1" noChangeArrowheads="1"/>
          </p:cNvSpPr>
          <p:nvPr>
            <p:ph type="title"/>
          </p:nvPr>
        </p:nvSpPr>
        <p:spPr/>
        <p:txBody>
          <a:bodyPr/>
          <a:lstStyle/>
          <a:p>
            <a:r>
              <a:rPr lang="en-US"/>
              <a:t>FIT</a:t>
            </a:r>
            <a:endParaRPr lang="en-GB"/>
          </a:p>
        </p:txBody>
      </p:sp>
      <p:pic>
        <p:nvPicPr>
          <p:cNvPr id="233476" name="Picture 4"/>
          <p:cNvPicPr>
            <a:picLocks noChangeAspect="1" noChangeArrowheads="1"/>
          </p:cNvPicPr>
          <p:nvPr/>
        </p:nvPicPr>
        <p:blipFill>
          <a:blip r:embed="rId3" cstate="print"/>
          <a:srcRect/>
          <a:stretch>
            <a:fillRect/>
          </a:stretch>
        </p:blipFill>
        <p:spPr bwMode="auto">
          <a:xfrm>
            <a:off x="4191000" y="2057400"/>
            <a:ext cx="4724400" cy="2647064"/>
          </a:xfrm>
          <a:prstGeom prst="rect">
            <a:avLst/>
          </a:prstGeom>
          <a:noFill/>
          <a:ln w="9525">
            <a:noFill/>
            <a:miter lim="800000"/>
            <a:headEnd/>
            <a:tailEnd/>
          </a:ln>
          <a:effectLst/>
        </p:spPr>
      </p:pic>
      <p:pic>
        <p:nvPicPr>
          <p:cNvPr id="233475" name="Picture 3"/>
          <p:cNvPicPr>
            <a:picLocks noChangeAspect="1" noChangeArrowheads="1"/>
          </p:cNvPicPr>
          <p:nvPr/>
        </p:nvPicPr>
        <p:blipFill>
          <a:blip r:embed="rId4" cstate="print"/>
          <a:srcRect/>
          <a:stretch>
            <a:fillRect/>
          </a:stretch>
        </p:blipFill>
        <p:spPr bwMode="auto">
          <a:xfrm>
            <a:off x="0" y="2092235"/>
            <a:ext cx="4267200" cy="2622640"/>
          </a:xfrm>
          <a:prstGeom prst="rect">
            <a:avLst/>
          </a:prstGeom>
          <a:noFill/>
          <a:ln w="9525">
            <a:noFill/>
            <a:miter lim="800000"/>
            <a:headEnd/>
            <a:tailEnd/>
          </a:ln>
          <a:effectLst/>
        </p:spPr>
      </p:pic>
      <p:sp>
        <p:nvSpPr>
          <p:cNvPr id="233477" name="Rectangle 5"/>
          <p:cNvSpPr>
            <a:spLocks noChangeArrowheads="1"/>
          </p:cNvSpPr>
          <p:nvPr/>
        </p:nvSpPr>
        <p:spPr bwMode="auto">
          <a:xfrm>
            <a:off x="5376863" y="1063625"/>
            <a:ext cx="2593975" cy="336550"/>
          </a:xfrm>
          <a:prstGeom prst="rect">
            <a:avLst/>
          </a:prstGeom>
          <a:noFill/>
          <a:ln w="28575" algn="ctr">
            <a:noFill/>
            <a:miter lim="800000"/>
            <a:headEnd/>
            <a:tailEnd/>
          </a:ln>
          <a:effectLst/>
        </p:spPr>
        <p:txBody>
          <a:bodyPr wrap="none">
            <a:spAutoFit/>
          </a:bodyPr>
          <a:lstStyle/>
          <a:p>
            <a:r>
              <a:rPr lang="en-US" sz="1600"/>
              <a:t>Thesis: Federico Roncarolo</a:t>
            </a:r>
            <a:endParaRPr lang="en-GB" sz="16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Conclusions</a:t>
            </a:r>
            <a:endParaRPr lang="en-US" sz="3200" dirty="0"/>
          </a:p>
        </p:txBody>
      </p:sp>
      <p:sp>
        <p:nvSpPr>
          <p:cNvPr id="4" name="Content Placeholder 3"/>
          <p:cNvSpPr>
            <a:spLocks noGrp="1"/>
          </p:cNvSpPr>
          <p:nvPr>
            <p:ph idx="1"/>
          </p:nvPr>
        </p:nvSpPr>
        <p:spPr>
          <a:xfrm>
            <a:off x="457200" y="1143000"/>
            <a:ext cx="8229600" cy="4983163"/>
          </a:xfrm>
        </p:spPr>
        <p:txBody>
          <a:bodyPr>
            <a:normAutofit fontScale="55000" lnSpcReduction="20000"/>
          </a:bodyPr>
          <a:lstStyle/>
          <a:p>
            <a:r>
              <a:rPr lang="en-US" dirty="0" smtClean="0"/>
              <a:t>Most of the measurements are within the expected error (</a:t>
            </a:r>
            <a:r>
              <a:rPr lang="en-US" dirty="0" err="1" smtClean="0"/>
              <a:t>Eerror</a:t>
            </a:r>
            <a:r>
              <a:rPr lang="en-US" dirty="0" smtClean="0"/>
              <a:t>=2 </a:t>
            </a:r>
            <a:r>
              <a:rPr lang="en-US" dirty="0" err="1" smtClean="0"/>
              <a:t>Sigmaerror</a:t>
            </a:r>
            <a:r>
              <a:rPr lang="en-US" dirty="0" smtClean="0"/>
              <a:t>)</a:t>
            </a:r>
          </a:p>
          <a:p>
            <a:r>
              <a:rPr lang="en-US" dirty="0" smtClean="0"/>
              <a:t>There are some obviously wrong measurements:</a:t>
            </a:r>
          </a:p>
          <a:p>
            <a:pPr lvl="1"/>
            <a:r>
              <a:rPr lang="en-US" dirty="0" smtClean="0"/>
              <a:t>WS error in the measurement</a:t>
            </a:r>
          </a:p>
          <a:p>
            <a:pPr lvl="1"/>
            <a:r>
              <a:rPr lang="en-US" dirty="0" smtClean="0"/>
              <a:t>Another source ?(human, beam, timing…)</a:t>
            </a:r>
          </a:p>
          <a:p>
            <a:pPr lvl="1">
              <a:buNone/>
            </a:pPr>
            <a:r>
              <a:rPr lang="en-US" dirty="0" smtClean="0"/>
              <a:t>But the tendency agrees.</a:t>
            </a:r>
          </a:p>
          <a:p>
            <a:r>
              <a:rPr lang="en-US" dirty="0" smtClean="0"/>
              <a:t>We can change the average result already in a 20% percent just by using different amount of data -&gt; We need to define precisely what do we call ‘size of the beam’:</a:t>
            </a:r>
          </a:p>
          <a:p>
            <a:pPr lvl="1"/>
            <a:r>
              <a:rPr lang="en-US" dirty="0" smtClean="0"/>
              <a:t>Which profile do we use to compute sigma?</a:t>
            </a:r>
          </a:p>
          <a:p>
            <a:pPr lvl="1"/>
            <a:r>
              <a:rPr lang="en-US" dirty="0" smtClean="0"/>
              <a:t>How do we compute sigma?</a:t>
            </a:r>
          </a:p>
          <a:p>
            <a:pPr lvl="1"/>
            <a:r>
              <a:rPr lang="en-US" dirty="0" smtClean="0"/>
              <a:t>Apply the same everywhere</a:t>
            </a:r>
          </a:p>
          <a:p>
            <a:pPr lvl="1"/>
            <a:r>
              <a:rPr lang="en-US" dirty="0" smtClean="0"/>
              <a:t>Try to define error bars: In this particular case in the SPS we try to measure sizes of ~350um and the potentiometer resolution is ~200um (in fact ~120um around a centered beam so we have ~ 3 points per sigma)</a:t>
            </a:r>
          </a:p>
          <a:p>
            <a:r>
              <a:rPr lang="en-US" dirty="0" smtClean="0"/>
              <a:t>The sources of errors attached to this instrument are quite numerous and varied. If we want to withdraw conclusions, take decisions with respect to these kind of measurements we need to build up enough statistics and:</a:t>
            </a:r>
          </a:p>
          <a:p>
            <a:pPr lvl="1"/>
            <a:r>
              <a:rPr lang="en-US" dirty="0" smtClean="0"/>
              <a:t>The WS is an instrument not easy to set up. Take time to find best measurements conditions.</a:t>
            </a:r>
          </a:p>
          <a:p>
            <a:pPr lvl="1"/>
            <a:r>
              <a:rPr lang="en-US" dirty="0" smtClean="0"/>
              <a:t>Try to use several.</a:t>
            </a:r>
          </a:p>
          <a:p>
            <a:r>
              <a:rPr lang="en-US" dirty="0" smtClean="0"/>
              <a:t>Offline analysis needed: logging of other variables, beta, intensity, </a:t>
            </a:r>
            <a:r>
              <a:rPr lang="en-US" dirty="0" err="1" smtClean="0"/>
              <a:t>dp</a:t>
            </a:r>
            <a:r>
              <a:rPr lang="en-US" dirty="0" smtClean="0"/>
              <a:t>/p, </a:t>
            </a:r>
            <a:r>
              <a:rPr lang="en-US" dirty="0" err="1" smtClean="0"/>
              <a:t>emittance</a:t>
            </a:r>
            <a:r>
              <a:rPr lang="en-US" dirty="0" smtClean="0"/>
              <a:t> from op. app.</a:t>
            </a:r>
          </a:p>
          <a:p>
            <a:pPr lvl="1">
              <a:buNone/>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BWS Error Sources</a:t>
            </a:r>
            <a:endParaRPr lang="en-US" dirty="0"/>
          </a:p>
        </p:txBody>
      </p:sp>
      <p:pic>
        <p:nvPicPr>
          <p:cNvPr id="1029" name="Picture 5"/>
          <p:cNvPicPr>
            <a:picLocks noChangeAspect="1" noChangeArrowheads="1"/>
          </p:cNvPicPr>
          <p:nvPr/>
        </p:nvPicPr>
        <p:blipFill>
          <a:blip r:embed="rId3" cstate="print"/>
          <a:srcRect/>
          <a:stretch>
            <a:fillRect/>
          </a:stretch>
        </p:blipFill>
        <p:spPr bwMode="auto">
          <a:xfrm>
            <a:off x="0" y="1371600"/>
            <a:ext cx="9144000" cy="53318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r>
              <a:rPr lang="en-US" dirty="0" smtClean="0"/>
              <a:t>Q20 data analysis</a:t>
            </a:r>
            <a:endParaRPr lang="en-US" dirty="0"/>
          </a:p>
        </p:txBody>
      </p:sp>
      <p:sp>
        <p:nvSpPr>
          <p:cNvPr id="4" name="Content Placeholder 3"/>
          <p:cNvSpPr>
            <a:spLocks noGrp="1"/>
          </p:cNvSpPr>
          <p:nvPr>
            <p:ph sz="half" idx="1"/>
          </p:nvPr>
        </p:nvSpPr>
        <p:spPr>
          <a:xfrm>
            <a:off x="457200" y="1447800"/>
            <a:ext cx="8229600" cy="2438400"/>
          </a:xfrm>
        </p:spPr>
        <p:txBody>
          <a:bodyPr>
            <a:normAutofit/>
          </a:bodyPr>
          <a:lstStyle/>
          <a:p>
            <a:r>
              <a:rPr lang="en-US" dirty="0" smtClean="0"/>
              <a:t>Profile data extracted from the Logging DB (corresponding to ~1h)</a:t>
            </a:r>
          </a:p>
          <a:p>
            <a:r>
              <a:rPr lang="en-US" dirty="0" smtClean="0"/>
              <a:t>Offline computation of </a:t>
            </a:r>
            <a:r>
              <a:rPr lang="en-US" dirty="0" err="1" smtClean="0"/>
              <a:t>emittaces</a:t>
            </a:r>
            <a:endParaRPr lang="en-US" dirty="0" smtClean="0"/>
          </a:p>
          <a:p>
            <a:r>
              <a:rPr lang="en-US" dirty="0" smtClean="0"/>
              <a:t>Second </a:t>
            </a:r>
            <a:r>
              <a:rPr lang="en-US" dirty="0" err="1" smtClean="0"/>
              <a:t>emittance</a:t>
            </a:r>
            <a:r>
              <a:rPr lang="en-US" dirty="0" smtClean="0"/>
              <a:t> computation with N sigma profile points</a:t>
            </a:r>
            <a:endParaRPr lang="en-US" dirty="0"/>
          </a:p>
        </p:txBody>
      </p:sp>
      <p:sp>
        <p:nvSpPr>
          <p:cNvPr id="8" name="Content Placeholder 7"/>
          <p:cNvSpPr>
            <a:spLocks noGrp="1"/>
          </p:cNvSpPr>
          <p:nvPr>
            <p:ph sz="half" idx="2"/>
          </p:nvPr>
        </p:nvSpPr>
        <p:spPr>
          <a:xfrm>
            <a:off x="5715000" y="3733800"/>
            <a:ext cx="3048000" cy="2620963"/>
          </a:xfrm>
        </p:spPr>
        <p:txBody>
          <a:bodyPr>
            <a:normAutofit/>
          </a:bodyPr>
          <a:lstStyle/>
          <a:p>
            <a:r>
              <a:rPr lang="en-US" dirty="0" smtClean="0"/>
              <a:t>PS: signal to noise ratio not optimal</a:t>
            </a:r>
          </a:p>
          <a:p>
            <a:r>
              <a:rPr lang="en-US" dirty="0" smtClean="0"/>
              <a:t>SPS: slight sign of PM saturation</a:t>
            </a:r>
            <a:endParaRPr lang="en-US" dirty="0"/>
          </a:p>
        </p:txBody>
      </p:sp>
      <p:pic>
        <p:nvPicPr>
          <p:cNvPr id="3" name="Picture 2" descr="Q20.profs.jpg"/>
          <p:cNvPicPr>
            <a:picLocks noChangeAspect="1"/>
          </p:cNvPicPr>
          <p:nvPr/>
        </p:nvPicPr>
        <p:blipFill>
          <a:blip r:embed="rId3" cstate="print"/>
          <a:stretch>
            <a:fillRect/>
          </a:stretch>
        </p:blipFill>
        <p:spPr>
          <a:xfrm>
            <a:off x="533400" y="4038600"/>
            <a:ext cx="5105400" cy="2280081"/>
          </a:xfrm>
          <a:prstGeom prst="rect">
            <a:avLst/>
          </a:prstGeom>
        </p:spPr>
      </p:pic>
      <p:sp>
        <p:nvSpPr>
          <p:cNvPr id="5" name="TextBox 4"/>
          <p:cNvSpPr txBox="1"/>
          <p:nvPr/>
        </p:nvSpPr>
        <p:spPr>
          <a:xfrm>
            <a:off x="1981200" y="4953000"/>
            <a:ext cx="762000" cy="369332"/>
          </a:xfrm>
          <a:prstGeom prst="rect">
            <a:avLst/>
          </a:prstGeom>
          <a:noFill/>
        </p:spPr>
        <p:txBody>
          <a:bodyPr wrap="square" rtlCol="0">
            <a:spAutoFit/>
          </a:bodyPr>
          <a:lstStyle/>
          <a:p>
            <a:r>
              <a:rPr lang="en-US" dirty="0" smtClean="0"/>
              <a:t>PS</a:t>
            </a:r>
            <a:endParaRPr lang="en-US" dirty="0"/>
          </a:p>
        </p:txBody>
      </p:sp>
      <p:sp>
        <p:nvSpPr>
          <p:cNvPr id="6" name="TextBox 5"/>
          <p:cNvSpPr txBox="1"/>
          <p:nvPr/>
        </p:nvSpPr>
        <p:spPr>
          <a:xfrm>
            <a:off x="4648200" y="4953000"/>
            <a:ext cx="685800" cy="369332"/>
          </a:xfrm>
          <a:prstGeom prst="rect">
            <a:avLst/>
          </a:prstGeom>
          <a:noFill/>
        </p:spPr>
        <p:txBody>
          <a:bodyPr wrap="square" rtlCol="0">
            <a:spAutoFit/>
          </a:bodyPr>
          <a:lstStyle/>
          <a:p>
            <a:r>
              <a:rPr lang="en-US" dirty="0" smtClean="0"/>
              <a:t>SPS</a:t>
            </a:r>
            <a:endParaRPr lang="en-US" dirty="0"/>
          </a:p>
        </p:txBody>
      </p:sp>
      <p:sp>
        <p:nvSpPr>
          <p:cNvPr id="7" name="Oval 6"/>
          <p:cNvSpPr/>
          <p:nvPr/>
        </p:nvSpPr>
        <p:spPr>
          <a:xfrm>
            <a:off x="533400" y="5638800"/>
            <a:ext cx="2362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14800" y="5867400"/>
            <a:ext cx="3048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idx="1"/>
          </p:nvPr>
        </p:nvPicPr>
        <p:blipFill>
          <a:blip r:embed="rId3" cstate="print"/>
          <a:stretch>
            <a:fillRect/>
          </a:stretch>
        </p:blipFill>
        <p:spPr bwMode="auto">
          <a:xfrm>
            <a:off x="533400" y="609600"/>
            <a:ext cx="7543800" cy="565785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Emittance</a:t>
            </a:r>
            <a:r>
              <a:rPr lang="en-US" sz="3200" dirty="0" smtClean="0"/>
              <a:t> from 20 sigma profile</a:t>
            </a:r>
            <a:endParaRPr lang="en-US" sz="3200" dirty="0"/>
          </a:p>
        </p:txBody>
      </p:sp>
      <p:pic>
        <p:nvPicPr>
          <p:cNvPr id="3" name="Picture 2" descr="Q20.20sigma.jpg"/>
          <p:cNvPicPr>
            <a:picLocks noChangeAspect="1"/>
          </p:cNvPicPr>
          <p:nvPr/>
        </p:nvPicPr>
        <p:blipFill>
          <a:blip r:embed="rId3" cstate="print"/>
          <a:stretch>
            <a:fillRect/>
          </a:stretch>
        </p:blipFill>
        <p:spPr>
          <a:xfrm>
            <a:off x="0" y="1371600"/>
            <a:ext cx="9144000" cy="3999069"/>
          </a:xfrm>
          <a:prstGeom prst="rect">
            <a:avLst/>
          </a:prstGeom>
        </p:spPr>
      </p:pic>
      <p:sp>
        <p:nvSpPr>
          <p:cNvPr id="4" name="TextBox 3"/>
          <p:cNvSpPr txBox="1"/>
          <p:nvPr/>
        </p:nvSpPr>
        <p:spPr>
          <a:xfrm>
            <a:off x="7620000" y="5334000"/>
            <a:ext cx="1219200" cy="369332"/>
          </a:xfrm>
          <a:prstGeom prst="rect">
            <a:avLst/>
          </a:prstGeom>
          <a:noFill/>
        </p:spPr>
        <p:txBody>
          <a:bodyPr wrap="square" rtlCol="0">
            <a:spAutoFit/>
          </a:bodyPr>
          <a:lstStyle/>
          <a:p>
            <a:r>
              <a:rPr lang="en-US" dirty="0" smtClean="0"/>
              <a:t>t(ns)</a:t>
            </a:r>
            <a:endParaRPr lang="en-US" dirty="0"/>
          </a:p>
        </p:txBody>
      </p:sp>
      <p:sp>
        <p:nvSpPr>
          <p:cNvPr id="5" name="TextBox 4"/>
          <p:cNvSpPr txBox="1"/>
          <p:nvPr/>
        </p:nvSpPr>
        <p:spPr>
          <a:xfrm rot="16200000">
            <a:off x="70366" y="1758434"/>
            <a:ext cx="990600" cy="369332"/>
          </a:xfrm>
          <a:prstGeom prst="rect">
            <a:avLst/>
          </a:prstGeom>
          <a:noFill/>
        </p:spPr>
        <p:txBody>
          <a:bodyPr wrap="square" rtlCol="0">
            <a:spAutoFit/>
          </a:bodyPr>
          <a:lstStyle/>
          <a:p>
            <a:r>
              <a:rPr lang="el-GR" dirty="0" smtClean="0"/>
              <a:t>Ε</a:t>
            </a:r>
            <a:r>
              <a:rPr lang="en-US" dirty="0" smtClean="0"/>
              <a:t>(um)</a:t>
            </a:r>
            <a:endParaRPr lang="en-US" dirty="0"/>
          </a:p>
        </p:txBody>
      </p:sp>
      <p:sp>
        <p:nvSpPr>
          <p:cNvPr id="6" name="Oval 5"/>
          <p:cNvSpPr/>
          <p:nvPr/>
        </p:nvSpPr>
        <p:spPr>
          <a:xfrm>
            <a:off x="533400" y="5638800"/>
            <a:ext cx="152400" cy="1524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5800" y="5562600"/>
            <a:ext cx="3124200" cy="369332"/>
          </a:xfrm>
          <a:prstGeom prst="rect">
            <a:avLst/>
          </a:prstGeom>
          <a:noFill/>
        </p:spPr>
        <p:txBody>
          <a:bodyPr wrap="square" rtlCol="0">
            <a:spAutoFit/>
          </a:bodyPr>
          <a:lstStyle/>
          <a:p>
            <a:r>
              <a:rPr lang="en-US" dirty="0" smtClean="0"/>
              <a:t>LHCFAST3 cycle timestamp</a:t>
            </a:r>
            <a:endParaRPr lang="en-US" dirty="0"/>
          </a:p>
        </p:txBody>
      </p:sp>
      <p:sp>
        <p:nvSpPr>
          <p:cNvPr id="9" name="Oval 8"/>
          <p:cNvSpPr/>
          <p:nvPr/>
        </p:nvSpPr>
        <p:spPr>
          <a:xfrm>
            <a:off x="533400" y="59436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5867400"/>
            <a:ext cx="3124200" cy="369332"/>
          </a:xfrm>
          <a:prstGeom prst="rect">
            <a:avLst/>
          </a:prstGeom>
          <a:noFill/>
        </p:spPr>
        <p:txBody>
          <a:bodyPr wrap="square" rtlCol="0">
            <a:spAutoFit/>
          </a:bodyPr>
          <a:lstStyle/>
          <a:p>
            <a:r>
              <a:rPr lang="en-US" dirty="0" smtClean="0"/>
              <a:t>SPS Full profile Gaussian fit</a:t>
            </a:r>
            <a:endParaRPr lang="en-US" dirty="0"/>
          </a:p>
        </p:txBody>
      </p:sp>
      <p:sp>
        <p:nvSpPr>
          <p:cNvPr id="11" name="Oval 10"/>
          <p:cNvSpPr/>
          <p:nvPr/>
        </p:nvSpPr>
        <p:spPr>
          <a:xfrm>
            <a:off x="533400" y="6248400"/>
            <a:ext cx="152400" cy="1524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5800" y="6172200"/>
            <a:ext cx="3124200" cy="369332"/>
          </a:xfrm>
          <a:prstGeom prst="rect">
            <a:avLst/>
          </a:prstGeom>
          <a:noFill/>
        </p:spPr>
        <p:txBody>
          <a:bodyPr wrap="square" rtlCol="0">
            <a:spAutoFit/>
          </a:bodyPr>
          <a:lstStyle/>
          <a:p>
            <a:r>
              <a:rPr lang="en-US" dirty="0" smtClean="0"/>
              <a:t>SPS 20 sigma Gaussian fit</a:t>
            </a:r>
            <a:endParaRPr lang="en-US" dirty="0"/>
          </a:p>
        </p:txBody>
      </p:sp>
      <p:sp>
        <p:nvSpPr>
          <p:cNvPr id="13" name="Oval 12"/>
          <p:cNvSpPr/>
          <p:nvPr/>
        </p:nvSpPr>
        <p:spPr>
          <a:xfrm>
            <a:off x="3962400" y="62484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114800" y="6172200"/>
            <a:ext cx="3124200" cy="369332"/>
          </a:xfrm>
          <a:prstGeom prst="rect">
            <a:avLst/>
          </a:prstGeom>
          <a:noFill/>
        </p:spPr>
        <p:txBody>
          <a:bodyPr wrap="square" rtlCol="0">
            <a:spAutoFit/>
          </a:bodyPr>
          <a:lstStyle/>
          <a:p>
            <a:r>
              <a:rPr lang="en-US" dirty="0" smtClean="0"/>
              <a:t>PS 20 sigma Gaussian fit</a:t>
            </a:r>
            <a:endParaRPr lang="en-US" dirty="0"/>
          </a:p>
        </p:txBody>
      </p:sp>
      <p:sp>
        <p:nvSpPr>
          <p:cNvPr id="15" name="Oval 14"/>
          <p:cNvSpPr/>
          <p:nvPr/>
        </p:nvSpPr>
        <p:spPr>
          <a:xfrm>
            <a:off x="3962400" y="5943600"/>
            <a:ext cx="152400" cy="1524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14800" y="5867400"/>
            <a:ext cx="3124200" cy="369332"/>
          </a:xfrm>
          <a:prstGeom prst="rect">
            <a:avLst/>
          </a:prstGeom>
          <a:noFill/>
        </p:spPr>
        <p:txBody>
          <a:bodyPr wrap="square" rtlCol="0">
            <a:spAutoFit/>
          </a:bodyPr>
          <a:lstStyle/>
          <a:p>
            <a:r>
              <a:rPr lang="en-US" dirty="0" smtClean="0"/>
              <a:t>PS Full profile Gaussian fit</a:t>
            </a:r>
            <a:endParaRPr lang="en-US" dirty="0"/>
          </a:p>
        </p:txBody>
      </p:sp>
      <p:cxnSp>
        <p:nvCxnSpPr>
          <p:cNvPr id="18" name="Straight Arrow Connector 17"/>
          <p:cNvCxnSpPr/>
          <p:nvPr/>
        </p:nvCxnSpPr>
        <p:spPr>
          <a:xfrm rot="5400000">
            <a:off x="6438900" y="2857500"/>
            <a:ext cx="533400" cy="1588"/>
          </a:xfrm>
          <a:prstGeom prst="straightConnector1">
            <a:avLst/>
          </a:prstGeom>
          <a:ln>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6324600" y="2895600"/>
            <a:ext cx="1066800" cy="1588"/>
          </a:xfrm>
          <a:prstGeom prst="straightConnector1">
            <a:avLst/>
          </a:prstGeom>
          <a:ln>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248400" y="2895600"/>
            <a:ext cx="1524000" cy="1588"/>
          </a:xfrm>
          <a:prstGeom prst="straightConnector1">
            <a:avLst/>
          </a:prstGeom>
          <a:ln>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6401594" y="2894806"/>
            <a:ext cx="1524000" cy="1588"/>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20.20sigma.jpg"/>
          <p:cNvPicPr>
            <a:picLocks noChangeAspect="1"/>
          </p:cNvPicPr>
          <p:nvPr/>
        </p:nvPicPr>
        <p:blipFill>
          <a:blip r:embed="rId3" cstate="print"/>
          <a:stretch>
            <a:fillRect/>
          </a:stretch>
        </p:blipFill>
        <p:spPr>
          <a:xfrm>
            <a:off x="0" y="1371600"/>
            <a:ext cx="9144000" cy="3999069"/>
          </a:xfrm>
          <a:prstGeom prst="rect">
            <a:avLst/>
          </a:prstGeom>
        </p:spPr>
      </p:pic>
      <p:sp>
        <p:nvSpPr>
          <p:cNvPr id="4" name="TextBox 3"/>
          <p:cNvSpPr txBox="1"/>
          <p:nvPr/>
        </p:nvSpPr>
        <p:spPr>
          <a:xfrm>
            <a:off x="7620000" y="5334000"/>
            <a:ext cx="1219200" cy="369332"/>
          </a:xfrm>
          <a:prstGeom prst="rect">
            <a:avLst/>
          </a:prstGeom>
          <a:noFill/>
        </p:spPr>
        <p:txBody>
          <a:bodyPr wrap="square" rtlCol="0">
            <a:spAutoFit/>
          </a:bodyPr>
          <a:lstStyle/>
          <a:p>
            <a:r>
              <a:rPr lang="en-US" dirty="0" smtClean="0"/>
              <a:t>t(ns)</a:t>
            </a:r>
            <a:endParaRPr lang="en-US" dirty="0"/>
          </a:p>
        </p:txBody>
      </p:sp>
      <p:sp>
        <p:nvSpPr>
          <p:cNvPr id="5" name="TextBox 4"/>
          <p:cNvSpPr txBox="1"/>
          <p:nvPr/>
        </p:nvSpPr>
        <p:spPr>
          <a:xfrm rot="16200000">
            <a:off x="70366" y="1758434"/>
            <a:ext cx="990600" cy="369332"/>
          </a:xfrm>
          <a:prstGeom prst="rect">
            <a:avLst/>
          </a:prstGeom>
          <a:noFill/>
        </p:spPr>
        <p:txBody>
          <a:bodyPr wrap="square" rtlCol="0">
            <a:spAutoFit/>
          </a:bodyPr>
          <a:lstStyle/>
          <a:p>
            <a:r>
              <a:rPr lang="el-GR" dirty="0" smtClean="0"/>
              <a:t>Ε</a:t>
            </a:r>
            <a:r>
              <a:rPr lang="en-US" dirty="0" smtClean="0"/>
              <a:t>(um)</a:t>
            </a:r>
            <a:endParaRPr lang="en-US" dirty="0"/>
          </a:p>
        </p:txBody>
      </p:sp>
      <p:sp>
        <p:nvSpPr>
          <p:cNvPr id="6" name="Oval 5"/>
          <p:cNvSpPr/>
          <p:nvPr/>
        </p:nvSpPr>
        <p:spPr>
          <a:xfrm>
            <a:off x="533400" y="5638800"/>
            <a:ext cx="152400" cy="1524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5800" y="5562600"/>
            <a:ext cx="3124200" cy="369332"/>
          </a:xfrm>
          <a:prstGeom prst="rect">
            <a:avLst/>
          </a:prstGeom>
          <a:noFill/>
        </p:spPr>
        <p:txBody>
          <a:bodyPr wrap="square" rtlCol="0">
            <a:spAutoFit/>
          </a:bodyPr>
          <a:lstStyle/>
          <a:p>
            <a:r>
              <a:rPr lang="en-US" dirty="0" smtClean="0"/>
              <a:t>LHCFAST3 cycle timestamp</a:t>
            </a:r>
            <a:endParaRPr lang="en-US" dirty="0"/>
          </a:p>
        </p:txBody>
      </p:sp>
      <p:sp>
        <p:nvSpPr>
          <p:cNvPr id="9" name="Oval 8"/>
          <p:cNvSpPr/>
          <p:nvPr/>
        </p:nvSpPr>
        <p:spPr>
          <a:xfrm>
            <a:off x="533400" y="59436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5867400"/>
            <a:ext cx="3124200" cy="369332"/>
          </a:xfrm>
          <a:prstGeom prst="rect">
            <a:avLst/>
          </a:prstGeom>
          <a:noFill/>
        </p:spPr>
        <p:txBody>
          <a:bodyPr wrap="square" rtlCol="0">
            <a:spAutoFit/>
          </a:bodyPr>
          <a:lstStyle/>
          <a:p>
            <a:r>
              <a:rPr lang="en-US" dirty="0" smtClean="0"/>
              <a:t>SPS Full profile Gaussian fit</a:t>
            </a:r>
            <a:endParaRPr lang="en-US" dirty="0"/>
          </a:p>
        </p:txBody>
      </p:sp>
      <p:sp>
        <p:nvSpPr>
          <p:cNvPr id="11" name="Oval 10"/>
          <p:cNvSpPr/>
          <p:nvPr/>
        </p:nvSpPr>
        <p:spPr>
          <a:xfrm>
            <a:off x="533400" y="6248400"/>
            <a:ext cx="152400" cy="1524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5800" y="6172200"/>
            <a:ext cx="3124200" cy="369332"/>
          </a:xfrm>
          <a:prstGeom prst="rect">
            <a:avLst/>
          </a:prstGeom>
          <a:noFill/>
        </p:spPr>
        <p:txBody>
          <a:bodyPr wrap="square" rtlCol="0">
            <a:spAutoFit/>
          </a:bodyPr>
          <a:lstStyle/>
          <a:p>
            <a:r>
              <a:rPr lang="en-US" dirty="0" smtClean="0"/>
              <a:t>SPS 20 sigma Gaussian fit</a:t>
            </a:r>
            <a:endParaRPr lang="en-US" dirty="0"/>
          </a:p>
        </p:txBody>
      </p:sp>
      <p:sp>
        <p:nvSpPr>
          <p:cNvPr id="13" name="Oval 12"/>
          <p:cNvSpPr/>
          <p:nvPr/>
        </p:nvSpPr>
        <p:spPr>
          <a:xfrm>
            <a:off x="3962400" y="62484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114800" y="6172200"/>
            <a:ext cx="3124200" cy="369332"/>
          </a:xfrm>
          <a:prstGeom prst="rect">
            <a:avLst/>
          </a:prstGeom>
          <a:noFill/>
        </p:spPr>
        <p:txBody>
          <a:bodyPr wrap="square" rtlCol="0">
            <a:spAutoFit/>
          </a:bodyPr>
          <a:lstStyle/>
          <a:p>
            <a:r>
              <a:rPr lang="en-US" dirty="0" smtClean="0"/>
              <a:t>PS 20 sigma Gaussian fit</a:t>
            </a:r>
            <a:endParaRPr lang="en-US" dirty="0"/>
          </a:p>
        </p:txBody>
      </p:sp>
      <p:sp>
        <p:nvSpPr>
          <p:cNvPr id="15" name="Oval 14"/>
          <p:cNvSpPr/>
          <p:nvPr/>
        </p:nvSpPr>
        <p:spPr>
          <a:xfrm>
            <a:off x="3962400" y="5943600"/>
            <a:ext cx="152400" cy="1524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14800" y="5867400"/>
            <a:ext cx="3124200" cy="369332"/>
          </a:xfrm>
          <a:prstGeom prst="rect">
            <a:avLst/>
          </a:prstGeom>
          <a:noFill/>
        </p:spPr>
        <p:txBody>
          <a:bodyPr wrap="square" rtlCol="0">
            <a:spAutoFit/>
          </a:bodyPr>
          <a:lstStyle/>
          <a:p>
            <a:r>
              <a:rPr lang="en-US" dirty="0" smtClean="0"/>
              <a:t>PS Full profile Gaussian fit</a:t>
            </a:r>
            <a:endParaRPr lang="en-US" dirty="0"/>
          </a:p>
        </p:txBody>
      </p:sp>
      <p:cxnSp>
        <p:nvCxnSpPr>
          <p:cNvPr id="18" name="Straight Arrow Connector 17"/>
          <p:cNvCxnSpPr/>
          <p:nvPr/>
        </p:nvCxnSpPr>
        <p:spPr>
          <a:xfrm rot="5400000">
            <a:off x="6438900" y="2857500"/>
            <a:ext cx="533400" cy="1588"/>
          </a:xfrm>
          <a:prstGeom prst="straightConnector1">
            <a:avLst/>
          </a:prstGeom>
          <a:ln>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6324600" y="2895600"/>
            <a:ext cx="1066800" cy="1588"/>
          </a:xfrm>
          <a:prstGeom prst="straightConnector1">
            <a:avLst/>
          </a:prstGeom>
          <a:ln>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248400" y="2895600"/>
            <a:ext cx="1524000" cy="1588"/>
          </a:xfrm>
          <a:prstGeom prst="straightConnector1">
            <a:avLst/>
          </a:prstGeom>
          <a:ln>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6401594" y="2894806"/>
            <a:ext cx="1524000" cy="1588"/>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295400" y="1143000"/>
            <a:ext cx="152400" cy="28194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90600" y="1828800"/>
            <a:ext cx="152400" cy="1371600"/>
          </a:xfrm>
          <a:prstGeom prst="ellipse">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09800" y="2438400"/>
            <a:ext cx="152400" cy="1143000"/>
          </a:xfrm>
          <a:prstGeom prst="ellips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p:txBody>
          <a:bodyPr>
            <a:normAutofit/>
          </a:bodyPr>
          <a:lstStyle/>
          <a:p>
            <a:r>
              <a:rPr lang="en-US" sz="3200" dirty="0" err="1" smtClean="0"/>
              <a:t>Emittance</a:t>
            </a:r>
            <a:r>
              <a:rPr lang="en-US" sz="3200" dirty="0" smtClean="0"/>
              <a:t> from 20 sigma profile</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20.20sigma.prof.jpg"/>
          <p:cNvPicPr>
            <a:picLocks noChangeAspect="1"/>
          </p:cNvPicPr>
          <p:nvPr/>
        </p:nvPicPr>
        <p:blipFill>
          <a:blip r:embed="rId3" cstate="print"/>
          <a:stretch>
            <a:fillRect/>
          </a:stretch>
        </p:blipFill>
        <p:spPr>
          <a:xfrm>
            <a:off x="533400" y="792678"/>
            <a:ext cx="8153400" cy="5272644"/>
          </a:xfrm>
          <a:prstGeom prst="rect">
            <a:avLst/>
          </a:prstGeom>
        </p:spPr>
      </p:pic>
      <p:sp>
        <p:nvSpPr>
          <p:cNvPr id="5" name="Oval 4"/>
          <p:cNvSpPr/>
          <p:nvPr/>
        </p:nvSpPr>
        <p:spPr>
          <a:xfrm>
            <a:off x="4572000" y="609600"/>
            <a:ext cx="4419600" cy="5791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6200000">
            <a:off x="2249390" y="570012"/>
            <a:ext cx="1143000" cy="307777"/>
          </a:xfrm>
          <a:prstGeom prst="rect">
            <a:avLst/>
          </a:prstGeom>
          <a:noFill/>
        </p:spPr>
        <p:txBody>
          <a:bodyPr wrap="square" rtlCol="0">
            <a:spAutoFit/>
          </a:bodyPr>
          <a:lstStyle/>
          <a:p>
            <a:r>
              <a:rPr lang="en-US" sz="1400" dirty="0" smtClean="0"/>
              <a:t>A(</a:t>
            </a:r>
            <a:r>
              <a:rPr lang="en-US" sz="1400" dirty="0" err="1" smtClean="0"/>
              <a:t>mA</a:t>
            </a:r>
            <a:r>
              <a:rPr lang="en-US" sz="1400" dirty="0" smtClean="0"/>
              <a:t>)</a:t>
            </a:r>
            <a:endParaRPr lang="en-US" sz="1400" dirty="0"/>
          </a:p>
        </p:txBody>
      </p:sp>
      <p:sp>
        <p:nvSpPr>
          <p:cNvPr id="8" name="TextBox 7"/>
          <p:cNvSpPr txBox="1"/>
          <p:nvPr/>
        </p:nvSpPr>
        <p:spPr>
          <a:xfrm rot="16200000">
            <a:off x="4495800" y="838200"/>
            <a:ext cx="1143000" cy="307777"/>
          </a:xfrm>
          <a:prstGeom prst="rect">
            <a:avLst/>
          </a:prstGeom>
          <a:noFill/>
        </p:spPr>
        <p:txBody>
          <a:bodyPr wrap="square" rtlCol="0">
            <a:spAutoFit/>
          </a:bodyPr>
          <a:lstStyle/>
          <a:p>
            <a:r>
              <a:rPr lang="en-US" sz="1400" dirty="0" smtClean="0"/>
              <a:t>A(mV)</a:t>
            </a:r>
            <a:endParaRPr lang="en-US" sz="1400" dirty="0"/>
          </a:p>
        </p:txBody>
      </p:sp>
      <p:sp>
        <p:nvSpPr>
          <p:cNvPr id="9" name="TextBox 8"/>
          <p:cNvSpPr txBox="1"/>
          <p:nvPr/>
        </p:nvSpPr>
        <p:spPr>
          <a:xfrm rot="16200000">
            <a:off x="2630390" y="3618011"/>
            <a:ext cx="1143000" cy="307777"/>
          </a:xfrm>
          <a:prstGeom prst="rect">
            <a:avLst/>
          </a:prstGeom>
          <a:noFill/>
        </p:spPr>
        <p:txBody>
          <a:bodyPr wrap="square" rtlCol="0">
            <a:spAutoFit/>
          </a:bodyPr>
          <a:lstStyle/>
          <a:p>
            <a:r>
              <a:rPr lang="en-US" sz="1400" dirty="0" smtClean="0"/>
              <a:t>A(</a:t>
            </a:r>
            <a:r>
              <a:rPr lang="en-US" sz="1400" dirty="0" err="1" smtClean="0"/>
              <a:t>mA</a:t>
            </a:r>
            <a:r>
              <a:rPr lang="en-US" sz="1400" dirty="0" smtClean="0"/>
              <a:t>)</a:t>
            </a:r>
            <a:endParaRPr lang="en-US" sz="1400" dirty="0"/>
          </a:p>
        </p:txBody>
      </p:sp>
      <p:sp>
        <p:nvSpPr>
          <p:cNvPr id="10" name="TextBox 9"/>
          <p:cNvSpPr txBox="1"/>
          <p:nvPr/>
        </p:nvSpPr>
        <p:spPr>
          <a:xfrm rot="16200000">
            <a:off x="4459189" y="3541811"/>
            <a:ext cx="1143000" cy="307777"/>
          </a:xfrm>
          <a:prstGeom prst="rect">
            <a:avLst/>
          </a:prstGeom>
          <a:noFill/>
        </p:spPr>
        <p:txBody>
          <a:bodyPr wrap="square" rtlCol="0">
            <a:spAutoFit/>
          </a:bodyPr>
          <a:lstStyle/>
          <a:p>
            <a:r>
              <a:rPr lang="en-US" sz="1400" dirty="0" smtClean="0"/>
              <a:t>A(mV)</a:t>
            </a:r>
            <a:endParaRPr lang="en-US" sz="1400" dirty="0"/>
          </a:p>
        </p:txBody>
      </p:sp>
      <p:sp>
        <p:nvSpPr>
          <p:cNvPr id="11" name="TextBox 10"/>
          <p:cNvSpPr txBox="1"/>
          <p:nvPr/>
        </p:nvSpPr>
        <p:spPr>
          <a:xfrm>
            <a:off x="4191000" y="304800"/>
            <a:ext cx="3733800" cy="381000"/>
          </a:xfrm>
          <a:prstGeom prst="rect">
            <a:avLst/>
          </a:prstGeom>
          <a:noFill/>
        </p:spPr>
        <p:txBody>
          <a:bodyPr wrap="square" rtlCol="0">
            <a:spAutoFit/>
          </a:bodyPr>
          <a:lstStyle/>
          <a:p>
            <a:r>
              <a:rPr lang="en-US" dirty="0" smtClean="0"/>
              <a:t>Residuals</a:t>
            </a:r>
            <a:endParaRPr lang="en-US" dirty="0"/>
          </a:p>
        </p:txBody>
      </p:sp>
      <p:sp>
        <p:nvSpPr>
          <p:cNvPr id="12" name="TextBox 11"/>
          <p:cNvSpPr txBox="1"/>
          <p:nvPr/>
        </p:nvSpPr>
        <p:spPr>
          <a:xfrm>
            <a:off x="3886200" y="6172200"/>
            <a:ext cx="3048000" cy="369332"/>
          </a:xfrm>
          <a:prstGeom prst="rect">
            <a:avLst/>
          </a:prstGeom>
          <a:noFill/>
        </p:spPr>
        <p:txBody>
          <a:bodyPr wrap="square" rtlCol="0">
            <a:spAutoFit/>
          </a:bodyPr>
          <a:lstStyle/>
          <a:p>
            <a:r>
              <a:rPr lang="en-US" dirty="0" smtClean="0"/>
              <a:t>Acquired profiles</a:t>
            </a:r>
          </a:p>
        </p:txBody>
      </p:sp>
      <p:sp>
        <p:nvSpPr>
          <p:cNvPr id="13" name="TextBox 12"/>
          <p:cNvSpPr txBox="1"/>
          <p:nvPr/>
        </p:nvSpPr>
        <p:spPr>
          <a:xfrm>
            <a:off x="990600" y="6019800"/>
            <a:ext cx="990600" cy="307777"/>
          </a:xfrm>
          <a:prstGeom prst="rect">
            <a:avLst/>
          </a:prstGeom>
          <a:noFill/>
        </p:spPr>
        <p:txBody>
          <a:bodyPr wrap="square" rtlCol="0">
            <a:spAutoFit/>
          </a:bodyPr>
          <a:lstStyle/>
          <a:p>
            <a:r>
              <a:rPr lang="en-US" sz="1400" dirty="0" smtClean="0"/>
              <a:t>Pos(um)</a:t>
            </a:r>
            <a:endParaRPr lang="en-US" sz="1400" dirty="0"/>
          </a:p>
        </p:txBody>
      </p:sp>
      <p:sp>
        <p:nvSpPr>
          <p:cNvPr id="14" name="TextBox 13"/>
          <p:cNvSpPr txBox="1"/>
          <p:nvPr/>
        </p:nvSpPr>
        <p:spPr>
          <a:xfrm>
            <a:off x="6400800" y="5943600"/>
            <a:ext cx="990600" cy="307777"/>
          </a:xfrm>
          <a:prstGeom prst="rect">
            <a:avLst/>
          </a:prstGeom>
          <a:noFill/>
        </p:spPr>
        <p:txBody>
          <a:bodyPr wrap="square" rtlCol="0">
            <a:spAutoFit/>
          </a:bodyPr>
          <a:lstStyle/>
          <a:p>
            <a:r>
              <a:rPr lang="en-US" sz="1400" dirty="0" smtClean="0"/>
              <a:t>Pos(um)</a:t>
            </a:r>
            <a:endParaRPr lang="en-US" sz="1400" dirty="0"/>
          </a:p>
        </p:txBody>
      </p:sp>
      <p:sp>
        <p:nvSpPr>
          <p:cNvPr id="15" name="TextBox 14"/>
          <p:cNvSpPr txBox="1"/>
          <p:nvPr/>
        </p:nvSpPr>
        <p:spPr>
          <a:xfrm>
            <a:off x="1066800" y="1905000"/>
            <a:ext cx="990600" cy="307777"/>
          </a:xfrm>
          <a:prstGeom prst="rect">
            <a:avLst/>
          </a:prstGeom>
          <a:noFill/>
        </p:spPr>
        <p:txBody>
          <a:bodyPr wrap="square" rtlCol="0">
            <a:spAutoFit/>
          </a:bodyPr>
          <a:lstStyle/>
          <a:p>
            <a:r>
              <a:rPr lang="en-US" sz="1400" dirty="0" smtClean="0"/>
              <a:t>Pos(um)</a:t>
            </a:r>
            <a:endParaRPr lang="en-US" sz="1400" dirty="0"/>
          </a:p>
        </p:txBody>
      </p:sp>
      <p:sp>
        <p:nvSpPr>
          <p:cNvPr id="16" name="TextBox 15"/>
          <p:cNvSpPr txBox="1"/>
          <p:nvPr/>
        </p:nvSpPr>
        <p:spPr>
          <a:xfrm>
            <a:off x="7772400" y="2438400"/>
            <a:ext cx="990600" cy="307777"/>
          </a:xfrm>
          <a:prstGeom prst="rect">
            <a:avLst/>
          </a:prstGeom>
          <a:noFill/>
        </p:spPr>
        <p:txBody>
          <a:bodyPr wrap="square" rtlCol="0">
            <a:spAutoFit/>
          </a:bodyPr>
          <a:lstStyle/>
          <a:p>
            <a:r>
              <a:rPr lang="en-US" sz="1400" dirty="0" smtClean="0"/>
              <a:t>Pos(um)</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20.20sigma.prof.spsok.jpg"/>
          <p:cNvPicPr>
            <a:picLocks noChangeAspect="1"/>
          </p:cNvPicPr>
          <p:nvPr/>
        </p:nvPicPr>
        <p:blipFill>
          <a:blip r:embed="rId3" cstate="print"/>
          <a:stretch>
            <a:fillRect/>
          </a:stretch>
        </p:blipFill>
        <p:spPr>
          <a:xfrm>
            <a:off x="0" y="852407"/>
            <a:ext cx="9144000" cy="5153186"/>
          </a:xfrm>
          <a:prstGeom prst="rect">
            <a:avLst/>
          </a:prstGeom>
        </p:spPr>
      </p:pic>
      <p:sp>
        <p:nvSpPr>
          <p:cNvPr id="4" name="Oval 3"/>
          <p:cNvSpPr/>
          <p:nvPr/>
        </p:nvSpPr>
        <p:spPr>
          <a:xfrm>
            <a:off x="4572000" y="609600"/>
            <a:ext cx="4419600" cy="57912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91000" y="304800"/>
            <a:ext cx="3733800" cy="381000"/>
          </a:xfrm>
          <a:prstGeom prst="rect">
            <a:avLst/>
          </a:prstGeom>
          <a:noFill/>
        </p:spPr>
        <p:txBody>
          <a:bodyPr wrap="square" rtlCol="0">
            <a:spAutoFit/>
          </a:bodyPr>
          <a:lstStyle/>
          <a:p>
            <a:r>
              <a:rPr lang="en-US" dirty="0" smtClean="0"/>
              <a:t>Residuals</a:t>
            </a:r>
            <a:endParaRPr lang="en-US" dirty="0"/>
          </a:p>
        </p:txBody>
      </p:sp>
      <p:sp>
        <p:nvSpPr>
          <p:cNvPr id="6" name="TextBox 5"/>
          <p:cNvSpPr txBox="1"/>
          <p:nvPr/>
        </p:nvSpPr>
        <p:spPr>
          <a:xfrm>
            <a:off x="3886200" y="6172200"/>
            <a:ext cx="3048000" cy="369332"/>
          </a:xfrm>
          <a:prstGeom prst="rect">
            <a:avLst/>
          </a:prstGeom>
          <a:noFill/>
        </p:spPr>
        <p:txBody>
          <a:bodyPr wrap="square" rtlCol="0">
            <a:spAutoFit/>
          </a:bodyPr>
          <a:lstStyle/>
          <a:p>
            <a:r>
              <a:rPr lang="en-US" dirty="0" smtClean="0"/>
              <a:t>Acquired profiles</a:t>
            </a:r>
          </a:p>
        </p:txBody>
      </p:sp>
      <p:sp>
        <p:nvSpPr>
          <p:cNvPr id="7" name="TextBox 6"/>
          <p:cNvSpPr txBox="1"/>
          <p:nvPr/>
        </p:nvSpPr>
        <p:spPr>
          <a:xfrm rot="16200000">
            <a:off x="2249389" y="798612"/>
            <a:ext cx="1143000" cy="307777"/>
          </a:xfrm>
          <a:prstGeom prst="rect">
            <a:avLst/>
          </a:prstGeom>
          <a:noFill/>
        </p:spPr>
        <p:txBody>
          <a:bodyPr wrap="square" rtlCol="0">
            <a:spAutoFit/>
          </a:bodyPr>
          <a:lstStyle/>
          <a:p>
            <a:r>
              <a:rPr lang="en-US" sz="1400" dirty="0" smtClean="0"/>
              <a:t>A(</a:t>
            </a:r>
            <a:r>
              <a:rPr lang="en-US" sz="1400" dirty="0" err="1" smtClean="0"/>
              <a:t>mA</a:t>
            </a:r>
            <a:r>
              <a:rPr lang="en-US" sz="1400" dirty="0" smtClean="0"/>
              <a:t>)</a:t>
            </a:r>
            <a:endParaRPr lang="en-US" sz="1400" dirty="0"/>
          </a:p>
        </p:txBody>
      </p:sp>
      <p:sp>
        <p:nvSpPr>
          <p:cNvPr id="8" name="TextBox 7"/>
          <p:cNvSpPr txBox="1"/>
          <p:nvPr/>
        </p:nvSpPr>
        <p:spPr>
          <a:xfrm rot="16200000">
            <a:off x="2249389" y="3618011"/>
            <a:ext cx="1143000" cy="307777"/>
          </a:xfrm>
          <a:prstGeom prst="rect">
            <a:avLst/>
          </a:prstGeom>
          <a:noFill/>
        </p:spPr>
        <p:txBody>
          <a:bodyPr wrap="square" rtlCol="0">
            <a:spAutoFit/>
          </a:bodyPr>
          <a:lstStyle/>
          <a:p>
            <a:r>
              <a:rPr lang="en-US" sz="1400" dirty="0" smtClean="0"/>
              <a:t>A(</a:t>
            </a:r>
            <a:r>
              <a:rPr lang="en-US" sz="1400" dirty="0" err="1" smtClean="0"/>
              <a:t>mA</a:t>
            </a:r>
            <a:r>
              <a:rPr lang="en-US" sz="1400" dirty="0" smtClean="0"/>
              <a:t>)</a:t>
            </a:r>
            <a:endParaRPr lang="en-US" sz="1400" dirty="0"/>
          </a:p>
        </p:txBody>
      </p:sp>
      <p:sp>
        <p:nvSpPr>
          <p:cNvPr id="9" name="TextBox 8"/>
          <p:cNvSpPr txBox="1"/>
          <p:nvPr/>
        </p:nvSpPr>
        <p:spPr>
          <a:xfrm>
            <a:off x="457200" y="5867400"/>
            <a:ext cx="990600" cy="307777"/>
          </a:xfrm>
          <a:prstGeom prst="rect">
            <a:avLst/>
          </a:prstGeom>
          <a:noFill/>
        </p:spPr>
        <p:txBody>
          <a:bodyPr wrap="square" rtlCol="0">
            <a:spAutoFit/>
          </a:bodyPr>
          <a:lstStyle/>
          <a:p>
            <a:r>
              <a:rPr lang="en-US" sz="1400" dirty="0" smtClean="0"/>
              <a:t>Pos(um)</a:t>
            </a:r>
            <a:endParaRPr lang="en-US" sz="1400" dirty="0"/>
          </a:p>
        </p:txBody>
      </p:sp>
      <p:sp>
        <p:nvSpPr>
          <p:cNvPr id="10" name="TextBox 9"/>
          <p:cNvSpPr txBox="1"/>
          <p:nvPr/>
        </p:nvSpPr>
        <p:spPr>
          <a:xfrm>
            <a:off x="152400" y="1981200"/>
            <a:ext cx="990600" cy="307777"/>
          </a:xfrm>
          <a:prstGeom prst="rect">
            <a:avLst/>
          </a:prstGeom>
          <a:noFill/>
        </p:spPr>
        <p:txBody>
          <a:bodyPr wrap="square" rtlCol="0">
            <a:spAutoFit/>
          </a:bodyPr>
          <a:lstStyle/>
          <a:p>
            <a:r>
              <a:rPr lang="en-US" sz="1400" dirty="0" smtClean="0"/>
              <a:t>Pos(um)</a:t>
            </a:r>
            <a:endParaRPr lang="en-US" sz="1400" dirty="0"/>
          </a:p>
        </p:txBody>
      </p:sp>
      <p:sp>
        <p:nvSpPr>
          <p:cNvPr id="11" name="TextBox 10"/>
          <p:cNvSpPr txBox="1"/>
          <p:nvPr/>
        </p:nvSpPr>
        <p:spPr>
          <a:xfrm>
            <a:off x="4724400" y="2209800"/>
            <a:ext cx="990600" cy="307777"/>
          </a:xfrm>
          <a:prstGeom prst="rect">
            <a:avLst/>
          </a:prstGeom>
          <a:noFill/>
        </p:spPr>
        <p:txBody>
          <a:bodyPr wrap="square" rtlCol="0">
            <a:spAutoFit/>
          </a:bodyPr>
          <a:lstStyle/>
          <a:p>
            <a:r>
              <a:rPr lang="en-US" sz="1400" dirty="0" smtClean="0"/>
              <a:t>Pos(um)</a:t>
            </a:r>
            <a:endParaRPr lang="en-US" sz="1400" dirty="0"/>
          </a:p>
        </p:txBody>
      </p:sp>
      <p:sp>
        <p:nvSpPr>
          <p:cNvPr id="12" name="TextBox 11"/>
          <p:cNvSpPr txBox="1"/>
          <p:nvPr/>
        </p:nvSpPr>
        <p:spPr>
          <a:xfrm>
            <a:off x="4800600" y="5486400"/>
            <a:ext cx="990600" cy="307777"/>
          </a:xfrm>
          <a:prstGeom prst="rect">
            <a:avLst/>
          </a:prstGeom>
          <a:noFill/>
        </p:spPr>
        <p:txBody>
          <a:bodyPr wrap="square" rtlCol="0">
            <a:spAutoFit/>
          </a:bodyPr>
          <a:lstStyle/>
          <a:p>
            <a:r>
              <a:rPr lang="en-US" sz="1400" dirty="0" smtClean="0"/>
              <a:t>Pos(um)</a:t>
            </a:r>
            <a:endParaRPr lang="en-US" sz="1400" dirty="0"/>
          </a:p>
        </p:txBody>
      </p:sp>
      <p:sp>
        <p:nvSpPr>
          <p:cNvPr id="13" name="TextBox 12"/>
          <p:cNvSpPr txBox="1"/>
          <p:nvPr/>
        </p:nvSpPr>
        <p:spPr>
          <a:xfrm rot="16200000">
            <a:off x="7354788" y="722411"/>
            <a:ext cx="1143000" cy="307777"/>
          </a:xfrm>
          <a:prstGeom prst="rect">
            <a:avLst/>
          </a:prstGeom>
          <a:noFill/>
        </p:spPr>
        <p:txBody>
          <a:bodyPr wrap="square" rtlCol="0">
            <a:spAutoFit/>
          </a:bodyPr>
          <a:lstStyle/>
          <a:p>
            <a:r>
              <a:rPr lang="en-US" sz="1400" dirty="0" smtClean="0"/>
              <a:t>A(mV)</a:t>
            </a:r>
            <a:endParaRPr lang="en-US" sz="1400" dirty="0"/>
          </a:p>
        </p:txBody>
      </p:sp>
      <p:sp>
        <p:nvSpPr>
          <p:cNvPr id="14" name="TextBox 13"/>
          <p:cNvSpPr txBox="1"/>
          <p:nvPr/>
        </p:nvSpPr>
        <p:spPr>
          <a:xfrm rot="16200000">
            <a:off x="7202389" y="3618011"/>
            <a:ext cx="1143000" cy="307777"/>
          </a:xfrm>
          <a:prstGeom prst="rect">
            <a:avLst/>
          </a:prstGeom>
          <a:noFill/>
        </p:spPr>
        <p:txBody>
          <a:bodyPr wrap="square" rtlCol="0">
            <a:spAutoFit/>
          </a:bodyPr>
          <a:lstStyle/>
          <a:p>
            <a:r>
              <a:rPr lang="en-US" sz="1400" dirty="0" smtClean="0"/>
              <a:t>A(mV)</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20.20sigma.prof.spsprob.jpg"/>
          <p:cNvPicPr>
            <a:picLocks noChangeAspect="1"/>
          </p:cNvPicPr>
          <p:nvPr/>
        </p:nvPicPr>
        <p:blipFill>
          <a:blip r:embed="rId3" cstate="print"/>
          <a:stretch>
            <a:fillRect/>
          </a:stretch>
        </p:blipFill>
        <p:spPr>
          <a:xfrm>
            <a:off x="0" y="746760"/>
            <a:ext cx="9144000" cy="5364480"/>
          </a:xfrm>
          <a:prstGeom prst="rect">
            <a:avLst/>
          </a:prstGeom>
        </p:spPr>
      </p:pic>
      <p:sp>
        <p:nvSpPr>
          <p:cNvPr id="4" name="Oval 3"/>
          <p:cNvSpPr/>
          <p:nvPr/>
        </p:nvSpPr>
        <p:spPr>
          <a:xfrm>
            <a:off x="4572000" y="609600"/>
            <a:ext cx="4419600" cy="57912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91000" y="304800"/>
            <a:ext cx="3733800" cy="381000"/>
          </a:xfrm>
          <a:prstGeom prst="rect">
            <a:avLst/>
          </a:prstGeom>
          <a:noFill/>
        </p:spPr>
        <p:txBody>
          <a:bodyPr wrap="square" rtlCol="0">
            <a:spAutoFit/>
          </a:bodyPr>
          <a:lstStyle/>
          <a:p>
            <a:r>
              <a:rPr lang="en-US" dirty="0" smtClean="0"/>
              <a:t>Residuals</a:t>
            </a:r>
            <a:endParaRPr lang="en-US" dirty="0"/>
          </a:p>
        </p:txBody>
      </p:sp>
      <p:sp>
        <p:nvSpPr>
          <p:cNvPr id="7" name="TextBox 6"/>
          <p:cNvSpPr txBox="1"/>
          <p:nvPr/>
        </p:nvSpPr>
        <p:spPr>
          <a:xfrm>
            <a:off x="3886200" y="6172200"/>
            <a:ext cx="3048000" cy="369332"/>
          </a:xfrm>
          <a:prstGeom prst="rect">
            <a:avLst/>
          </a:prstGeom>
          <a:noFill/>
        </p:spPr>
        <p:txBody>
          <a:bodyPr wrap="square" rtlCol="0">
            <a:spAutoFit/>
          </a:bodyPr>
          <a:lstStyle/>
          <a:p>
            <a:r>
              <a:rPr lang="en-US" dirty="0" smtClean="0"/>
              <a:t>Acquired profiles</a:t>
            </a:r>
          </a:p>
        </p:txBody>
      </p:sp>
      <p:sp>
        <p:nvSpPr>
          <p:cNvPr id="8" name="TextBox 7"/>
          <p:cNvSpPr txBox="1"/>
          <p:nvPr/>
        </p:nvSpPr>
        <p:spPr>
          <a:xfrm rot="16200000">
            <a:off x="2249390" y="570012"/>
            <a:ext cx="1143000" cy="307777"/>
          </a:xfrm>
          <a:prstGeom prst="rect">
            <a:avLst/>
          </a:prstGeom>
          <a:noFill/>
        </p:spPr>
        <p:txBody>
          <a:bodyPr wrap="square" rtlCol="0">
            <a:spAutoFit/>
          </a:bodyPr>
          <a:lstStyle/>
          <a:p>
            <a:r>
              <a:rPr lang="en-US" sz="1400" dirty="0" smtClean="0"/>
              <a:t>A(</a:t>
            </a:r>
            <a:r>
              <a:rPr lang="en-US" sz="1400" dirty="0" err="1" smtClean="0"/>
              <a:t>mA</a:t>
            </a:r>
            <a:r>
              <a:rPr lang="en-US" sz="1400" dirty="0" smtClean="0"/>
              <a:t>)</a:t>
            </a:r>
            <a:endParaRPr lang="en-US" sz="1400" dirty="0"/>
          </a:p>
        </p:txBody>
      </p:sp>
      <p:sp>
        <p:nvSpPr>
          <p:cNvPr id="9" name="TextBox 8"/>
          <p:cNvSpPr txBox="1"/>
          <p:nvPr/>
        </p:nvSpPr>
        <p:spPr>
          <a:xfrm rot="16200000">
            <a:off x="2249390" y="3618011"/>
            <a:ext cx="1143000" cy="307777"/>
          </a:xfrm>
          <a:prstGeom prst="rect">
            <a:avLst/>
          </a:prstGeom>
          <a:noFill/>
        </p:spPr>
        <p:txBody>
          <a:bodyPr wrap="square" rtlCol="0">
            <a:spAutoFit/>
          </a:bodyPr>
          <a:lstStyle/>
          <a:p>
            <a:r>
              <a:rPr lang="en-US" sz="1400" dirty="0" smtClean="0"/>
              <a:t>A(</a:t>
            </a:r>
            <a:r>
              <a:rPr lang="en-US" sz="1400" dirty="0" err="1" smtClean="0"/>
              <a:t>mA</a:t>
            </a:r>
            <a:r>
              <a:rPr lang="en-US" sz="1400" dirty="0" smtClean="0"/>
              <a:t>)</a:t>
            </a:r>
            <a:endParaRPr lang="en-US" sz="1400" dirty="0"/>
          </a:p>
        </p:txBody>
      </p:sp>
      <p:sp>
        <p:nvSpPr>
          <p:cNvPr id="10" name="TextBox 9"/>
          <p:cNvSpPr txBox="1"/>
          <p:nvPr/>
        </p:nvSpPr>
        <p:spPr>
          <a:xfrm>
            <a:off x="381000" y="6019800"/>
            <a:ext cx="990600" cy="307777"/>
          </a:xfrm>
          <a:prstGeom prst="rect">
            <a:avLst/>
          </a:prstGeom>
          <a:noFill/>
        </p:spPr>
        <p:txBody>
          <a:bodyPr wrap="square" rtlCol="0">
            <a:spAutoFit/>
          </a:bodyPr>
          <a:lstStyle/>
          <a:p>
            <a:r>
              <a:rPr lang="en-US" sz="1400" dirty="0" smtClean="0"/>
              <a:t>Pos(um)</a:t>
            </a:r>
            <a:endParaRPr lang="en-US" sz="1400" dirty="0"/>
          </a:p>
        </p:txBody>
      </p:sp>
      <p:sp>
        <p:nvSpPr>
          <p:cNvPr id="11" name="TextBox 10"/>
          <p:cNvSpPr txBox="1"/>
          <p:nvPr/>
        </p:nvSpPr>
        <p:spPr>
          <a:xfrm>
            <a:off x="152400" y="1752600"/>
            <a:ext cx="990600" cy="307777"/>
          </a:xfrm>
          <a:prstGeom prst="rect">
            <a:avLst/>
          </a:prstGeom>
          <a:noFill/>
        </p:spPr>
        <p:txBody>
          <a:bodyPr wrap="square" rtlCol="0">
            <a:spAutoFit/>
          </a:bodyPr>
          <a:lstStyle/>
          <a:p>
            <a:r>
              <a:rPr lang="en-US" sz="1400" dirty="0" smtClean="0"/>
              <a:t>Pos(um)</a:t>
            </a:r>
            <a:endParaRPr lang="en-US" sz="1400" dirty="0"/>
          </a:p>
        </p:txBody>
      </p:sp>
      <p:sp>
        <p:nvSpPr>
          <p:cNvPr id="12" name="TextBox 11"/>
          <p:cNvSpPr txBox="1"/>
          <p:nvPr/>
        </p:nvSpPr>
        <p:spPr>
          <a:xfrm>
            <a:off x="4724400" y="2514600"/>
            <a:ext cx="990600" cy="307777"/>
          </a:xfrm>
          <a:prstGeom prst="rect">
            <a:avLst/>
          </a:prstGeom>
          <a:noFill/>
        </p:spPr>
        <p:txBody>
          <a:bodyPr wrap="square" rtlCol="0">
            <a:spAutoFit/>
          </a:bodyPr>
          <a:lstStyle/>
          <a:p>
            <a:r>
              <a:rPr lang="en-US" sz="1400" dirty="0" smtClean="0"/>
              <a:t>Pos(um)</a:t>
            </a:r>
            <a:endParaRPr lang="en-US" sz="1400" dirty="0"/>
          </a:p>
        </p:txBody>
      </p:sp>
      <p:sp>
        <p:nvSpPr>
          <p:cNvPr id="13" name="TextBox 12"/>
          <p:cNvSpPr txBox="1"/>
          <p:nvPr/>
        </p:nvSpPr>
        <p:spPr>
          <a:xfrm>
            <a:off x="4876800" y="5562600"/>
            <a:ext cx="990600" cy="307777"/>
          </a:xfrm>
          <a:prstGeom prst="rect">
            <a:avLst/>
          </a:prstGeom>
          <a:noFill/>
        </p:spPr>
        <p:txBody>
          <a:bodyPr wrap="square" rtlCol="0">
            <a:spAutoFit/>
          </a:bodyPr>
          <a:lstStyle/>
          <a:p>
            <a:r>
              <a:rPr lang="en-US" sz="1400" dirty="0" smtClean="0"/>
              <a:t>Pos(um)</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TotalTime>
  <Words>683</Words>
  <Application>Microsoft Office PowerPoint</Application>
  <PresentationFormat>On-screen Show (4:3)</PresentationFormat>
  <Paragraphs>135</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Wirescans in PS (all batches at extraction) and SPS at extraction</vt:lpstr>
      <vt:lpstr>BWS Error Sources</vt:lpstr>
      <vt:lpstr>Q20 data analysis</vt:lpstr>
      <vt:lpstr>Slide 4</vt:lpstr>
      <vt:lpstr>Emittance from 20 sigma profile</vt:lpstr>
      <vt:lpstr>Emittance from 20 sigma profile</vt:lpstr>
      <vt:lpstr>Slide 7</vt:lpstr>
      <vt:lpstr>Slide 8</vt:lpstr>
      <vt:lpstr>Slide 9</vt:lpstr>
      <vt:lpstr>Emittance from 2 sigma profile</vt:lpstr>
      <vt:lpstr>Slide 11</vt:lpstr>
      <vt:lpstr>Slide 12</vt:lpstr>
      <vt:lpstr>Conclusions</vt:lpstr>
      <vt:lpstr>FIT</vt:lpstr>
      <vt:lpstr>Conclusions</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BWS Error Sources</dc:title>
  <dc:creator>Ana Guerrero Ollacarizqueta</dc:creator>
  <cp:lastModifiedBy>Ana Guerrero Ollacarizqueta</cp:lastModifiedBy>
  <cp:revision>49</cp:revision>
  <dcterms:created xsi:type="dcterms:W3CDTF">2011-09-14T15:25:24Z</dcterms:created>
  <dcterms:modified xsi:type="dcterms:W3CDTF">2011-09-15T13:14:26Z</dcterms:modified>
</cp:coreProperties>
</file>