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69" r:id="rId2"/>
    <p:sldMasterId id="2147483944" r:id="rId3"/>
    <p:sldMasterId id="2147483957" r:id="rId4"/>
    <p:sldMasterId id="2147483826" r:id="rId5"/>
    <p:sldMasterId id="2147483660" r:id="rId6"/>
    <p:sldMasterId id="2147483673" r:id="rId7"/>
  </p:sldMasterIdLst>
  <p:notesMasterIdLst>
    <p:notesMasterId r:id="rId19"/>
  </p:notesMasterIdLst>
  <p:handoutMasterIdLst>
    <p:handoutMasterId r:id="rId20"/>
  </p:handoutMasterIdLst>
  <p:sldIdLst>
    <p:sldId id="543" r:id="rId8"/>
    <p:sldId id="544" r:id="rId9"/>
    <p:sldId id="545" r:id="rId10"/>
    <p:sldId id="546" r:id="rId11"/>
    <p:sldId id="547" r:id="rId12"/>
    <p:sldId id="548" r:id="rId13"/>
    <p:sldId id="550" r:id="rId14"/>
    <p:sldId id="549" r:id="rId15"/>
    <p:sldId id="551" r:id="rId16"/>
    <p:sldId id="552" r:id="rId17"/>
    <p:sldId id="553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FFFFFF"/>
    <a:srgbClr val="E20000"/>
    <a:srgbClr val="00FF00"/>
    <a:srgbClr val="A2D668"/>
    <a:srgbClr val="990000"/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5" autoAdjust="0"/>
    <p:restoredTop sz="94693" autoAdjust="0"/>
  </p:normalViewPr>
  <p:slideViewPr>
    <p:cSldViewPr snapToGrid="0" snapToObjects="1">
      <p:cViewPr>
        <p:scale>
          <a:sx n="78" d="100"/>
          <a:sy n="78" d="100"/>
        </p:scale>
        <p:origin x="-960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6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>
        <p:scale>
          <a:sx n="86" d="100"/>
          <a:sy n="86" d="100"/>
        </p:scale>
        <p:origin x="-1140" y="66"/>
      </p:cViewPr>
      <p:guideLst>
        <p:guide orient="horz" pos="2928"/>
        <p:guide pos="2208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61" cy="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634" y="1"/>
            <a:ext cx="3038161" cy="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1"/>
            <a:ext cx="3038161" cy="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634" y="8831261"/>
            <a:ext cx="3038161" cy="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16668CB-ECFB-4BD6-8916-6B3739618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61" cy="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634" y="1"/>
            <a:ext cx="3038161" cy="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62" y="4416430"/>
            <a:ext cx="5607678" cy="41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1"/>
            <a:ext cx="3038161" cy="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634" y="8831261"/>
            <a:ext cx="3038161" cy="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893101F-9652-46F2-B0AB-5E04413C1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94E4C-27B9-45E6-8B18-6ED48806A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" y="119063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16238" y="6584951"/>
            <a:ext cx="3576637" cy="24606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dirty="0" smtClean="0"/>
              <a:t>C. M. Bhat et.al., SPSU-BD  Meeting  </a:t>
            </a:r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42087"/>
            <a:ext cx="1000125" cy="2889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16238" y="6527800"/>
            <a:ext cx="3576637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95EB8-50F3-4C74-B436-4E4B328D1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16238" y="6527800"/>
            <a:ext cx="3576637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53C5C-451C-437D-A283-E1A285B19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681F-87F9-4D75-A5A5-214AD355D0FB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76EC-1992-439A-B914-613AE7EA6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681F-87F9-4D75-A5A5-214AD355D0FB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76EC-1992-439A-B914-613AE7EA6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681F-87F9-4D75-A5A5-214AD355D0FB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76EC-1992-439A-B914-613AE7EA6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681F-87F9-4D75-A5A5-214AD355D0FB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76EC-1992-439A-B914-613AE7EA6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681F-87F9-4D75-A5A5-214AD355D0FB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76EC-1992-439A-B914-613AE7EA6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681F-87F9-4D75-A5A5-214AD355D0FB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76EC-1992-439A-B914-613AE7EA6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681F-87F9-4D75-A5A5-214AD355D0FB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76EC-1992-439A-B914-613AE7EA6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681F-87F9-4D75-A5A5-214AD355D0FB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76EC-1992-439A-B914-613AE7EA6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8964"/>
            <a:ext cx="6781800" cy="1020763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CB7F1-7FB8-4EBF-BBB2-7761E3674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7" y="47626"/>
            <a:ext cx="635794" cy="63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16238" y="6584951"/>
            <a:ext cx="3576637" cy="24606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dirty="0" smtClean="0"/>
              <a:t>C. M. Bhat et.al., SPSU-BD  Meeting  </a:t>
            </a:r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42087"/>
            <a:ext cx="1000125" cy="2889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681F-87F9-4D75-A5A5-214AD355D0FB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76EC-1992-439A-B914-613AE7EA6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681F-87F9-4D75-A5A5-214AD355D0FB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76EC-1992-439A-B914-613AE7EA6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681F-87F9-4D75-A5A5-214AD355D0FB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76EC-1992-439A-B914-613AE7EA6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B343-8FEB-4B34-A6EA-AE8EEF65CD61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1FC8-4B4C-4557-B680-22A09C7777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B343-8FEB-4B34-A6EA-AE8EEF65CD61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1FC8-4B4C-4557-B680-22A09C7777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B343-8FEB-4B34-A6EA-AE8EEF65CD61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1FC8-4B4C-4557-B680-22A09C7777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B343-8FEB-4B34-A6EA-AE8EEF65CD61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1FC8-4B4C-4557-B680-22A09C7777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B343-8FEB-4B34-A6EA-AE8EEF65CD61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1FC8-4B4C-4557-B680-22A09C7777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B343-8FEB-4B34-A6EA-AE8EEF65CD61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1FC8-4B4C-4557-B680-22A09C7777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B343-8FEB-4B34-A6EA-AE8EEF65CD61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1FC8-4B4C-4557-B680-22A09C7777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E9A89-C565-4588-B651-8D3CBBBDA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16238" y="6584951"/>
            <a:ext cx="3576637" cy="24606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dirty="0" smtClean="0"/>
              <a:t>C. M. Bhat et.al., SPSU-BD  Meeting  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42087"/>
            <a:ext cx="1000125" cy="2889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B343-8FEB-4B34-A6EA-AE8EEF65CD61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1FC8-4B4C-4557-B680-22A09C7777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B343-8FEB-4B34-A6EA-AE8EEF65CD61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1FC8-4B4C-4557-B680-22A09C7777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B343-8FEB-4B34-A6EA-AE8EEF65CD61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1FC8-4B4C-4557-B680-22A09C7777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B343-8FEB-4B34-A6EA-AE8EEF65CD61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1FC8-4B4C-4557-B680-22A09C7777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B343-8FEB-4B34-A6EA-AE8EEF65CD61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1FC8-4B4C-4557-B680-22A09C7777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99F4-4B63-4D9C-8F6E-6BA38654B698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FD6C-6C4C-4980-92EE-03A62AA9E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99F4-4B63-4D9C-8F6E-6BA38654B698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FD6C-6C4C-4980-92EE-03A62AA9E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99F4-4B63-4D9C-8F6E-6BA38654B698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FD6C-6C4C-4980-92EE-03A62AA9E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99F4-4B63-4D9C-8F6E-6BA38654B698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FD6C-6C4C-4980-92EE-03A62AA9E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99F4-4B63-4D9C-8F6E-6BA38654B698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FD6C-6C4C-4980-92EE-03A62AA9E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483"/>
            <a:ext cx="6781800" cy="1020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255F-BFFF-43B8-8CE6-4F8C46477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16238" y="6584951"/>
            <a:ext cx="3576637" cy="24606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dirty="0" smtClean="0"/>
              <a:t>C. M. Bhat et.al., SPSU-BD  Meeting  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42087"/>
            <a:ext cx="1000125" cy="2889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99F4-4B63-4D9C-8F6E-6BA38654B698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FD6C-6C4C-4980-92EE-03A62AA9E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99F4-4B63-4D9C-8F6E-6BA38654B698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FD6C-6C4C-4980-92EE-03A62AA9E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99F4-4B63-4D9C-8F6E-6BA38654B698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FD6C-6C4C-4980-92EE-03A62AA9E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99F4-4B63-4D9C-8F6E-6BA38654B698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FD6C-6C4C-4980-92EE-03A62AA9E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99F4-4B63-4D9C-8F6E-6BA38654B698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FD6C-6C4C-4980-92EE-03A62AA9E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99F4-4B63-4D9C-8F6E-6BA38654B698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FD6C-6C4C-4980-92EE-03A62AA9E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02D44-7D6A-4DE0-A332-2B532832D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51B8D-72CD-4063-8185-329E9B1C1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8A208-AD79-4FF1-BC13-65AF15B47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7406F-208D-4EFA-AF86-F38C67C66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9"/>
            <a:ext cx="8229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16238" y="6527800"/>
            <a:ext cx="3576637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EE411-2E84-472C-AC4D-D0D87B85D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10D5-3082-4530-BDAB-DE2E4AA6B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3D75F-984E-4FCD-836D-B0DD8C577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41BFA-5BAA-4785-AB35-4EFDBACDA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108F4-88ED-4DED-96DF-943870A7A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8C433-A743-483A-9434-47EC9B966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31DCF-1B43-43E2-9909-F7827FA20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A13EC-758B-4766-AF4A-1BDFE51C5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F050E-B74A-4BE4-B6F0-A708E786E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396C5-07B0-48C4-8AFB-B3B67F108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518DC-7976-449D-8A89-101AAE2F8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483"/>
            <a:ext cx="6781800" cy="1020763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99488" y="6462713"/>
            <a:ext cx="511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34F52-90B9-48C1-B077-A4F32E15AA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" y="119063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16238" y="6584951"/>
            <a:ext cx="3576637" cy="24606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dirty="0" smtClean="0"/>
              <a:t>C. M. Bhat et.al., SPSU-BD  Meeting  </a:t>
            </a:r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42087"/>
            <a:ext cx="1000125" cy="2889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A1C06-7675-48E6-8DF7-8E40E7745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CBBDF-9D77-4538-90BB-A6146D34A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CE0B6-C622-45AB-B204-2AD254546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042C4-2452-497B-A481-F297EC6A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10EB0-4FCD-415F-86B7-EE0AAF31C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3801B-BFE4-4DB0-96DE-4E4AB82B6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C2364-7568-4F94-AFBD-4DCD11EBD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0DCE5-F3B9-420D-B04B-721D4D1C8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D52FA-9CBC-4A5B-9A53-4C4BAC22B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E67DA-BF6C-40D0-804A-2B137F9AD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16238" y="6584951"/>
            <a:ext cx="3576637" cy="24606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dirty="0" smtClean="0"/>
              <a:t>C. M. Bhat et.al., SPSU-BD  Meeting 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83575" y="6500813"/>
            <a:ext cx="833438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0ED2A-1D8D-415D-A3A6-6FD779752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" y="119063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42087"/>
            <a:ext cx="1000125" cy="2889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BB3FB-7666-47F3-A24C-0D9679847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CC0BA-36B8-4FAA-B567-9E9F39BCD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4A28E-1818-483B-AD4C-31721A63C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527EF-D5A3-4F9A-956D-CDD9C354C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E672B-4B3B-4FD3-9F8F-B18117E84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71333-76FA-4D2D-A0A8-AD910849E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6E68A-52EB-45CB-9D1E-3DE9F3007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3028B-407E-4990-86C9-FCDF2524C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08843-C07D-4B9E-8A6F-0A7D7073F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43F89-C64E-4EF5-9FC5-09552DF17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82A37-3AE3-4262-9610-08F39086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916238" y="6527800"/>
            <a:ext cx="3576637" cy="3968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7" y="2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4CC93-6D2B-40D6-B34A-C629A8DFE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16238" y="6527800"/>
            <a:ext cx="3576637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0DF70-007F-46D2-ABB7-3DB0A2CA4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67818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3575" y="6392863"/>
            <a:ext cx="833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AFBD57F-5A4B-47CB-B09D-2702ACA3A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5731" y="119063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916238" y="6584951"/>
            <a:ext cx="3576637" cy="24606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dirty="0" smtClean="0"/>
              <a:t>C. M. Bhat et.al., SPSU-BD  Meeting  </a:t>
            </a:r>
            <a:endParaRPr lang="en-US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542087"/>
            <a:ext cx="1000125" cy="2889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898" r:id="rId3"/>
    <p:sldLayoutId id="2147483899" r:id="rId4"/>
    <p:sldLayoutId id="2147483900" r:id="rId5"/>
    <p:sldLayoutId id="2147483941" r:id="rId6"/>
    <p:sldLayoutId id="2147483942" r:id="rId7"/>
    <p:sldLayoutId id="2147483943" r:id="rId8"/>
    <p:sldLayoutId id="2147483901" r:id="rId9"/>
    <p:sldLayoutId id="2147483902" r:id="rId10"/>
    <p:sldLayoutId id="2147483903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4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400">
          <a:solidFill>
            <a:srgbClr val="66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B681F-87F9-4D75-A5A5-214AD355D0FB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776EC-1992-439A-B914-613AE7EA6BD2}" type="slidenum">
              <a:rPr lang="en-US" smtClean="0"/>
              <a:t>‹#›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19" y="61914"/>
            <a:ext cx="63341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00FF"/>
        </a:buClr>
        <a:buFont typeface="Wingdings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CB343-8FEB-4B34-A6EA-AE8EEF65CD61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1FC8-4B4C-4557-B680-22A09C7777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D99F4-4B63-4D9C-8F6E-6BA38654B698}" type="datetimeFigureOut">
              <a:rPr lang="en-US" smtClean="0"/>
              <a:t>7/14/2011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7FD6C-6C4C-4980-92EE-03A62AA9E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57E6D7F-145B-43CF-8579-E25617720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867" y="25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10FA6D8-1D70-4E50-9882-88A30BFD4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C. M. Bhat et.al., SPSU-BD  Meeting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0D57457-D960-4E10-883A-B4A57198F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7750"/>
            <a:ext cx="7772400" cy="1470025"/>
          </a:xfrm>
        </p:spPr>
        <p:txBody>
          <a:bodyPr/>
          <a:lstStyle/>
          <a:p>
            <a:r>
              <a:rPr lang="en-US" dirty="0" smtClean="0"/>
              <a:t>ESME Simulations of </a:t>
            </a:r>
            <a:br>
              <a:rPr lang="en-US" dirty="0" smtClean="0"/>
            </a:br>
            <a:r>
              <a:rPr lang="en-US" dirty="0" smtClean="0"/>
              <a:t>Single Bunch Instability in the SPS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52700"/>
            <a:ext cx="6400800" cy="1752600"/>
          </a:xfrm>
        </p:spPr>
        <p:txBody>
          <a:bodyPr/>
          <a:lstStyle/>
          <a:p>
            <a:r>
              <a:rPr lang="en-US" sz="2000" b="1" dirty="0" smtClean="0"/>
              <a:t>Chandra Bhat </a:t>
            </a:r>
          </a:p>
          <a:p>
            <a:endParaRPr lang="en-US" sz="2000" dirty="0" smtClean="0"/>
          </a:p>
          <a:p>
            <a:r>
              <a:rPr lang="en-US" sz="2000" dirty="0" smtClean="0"/>
              <a:t>T. </a:t>
            </a:r>
            <a:r>
              <a:rPr lang="en-US" sz="2000" dirty="0" err="1" smtClean="0"/>
              <a:t>Argyropoulos</a:t>
            </a:r>
            <a:r>
              <a:rPr lang="en-US" sz="2000" dirty="0" smtClean="0"/>
              <a:t>, H. </a:t>
            </a:r>
            <a:r>
              <a:rPr lang="en-US" sz="2000" dirty="0" err="1" smtClean="0"/>
              <a:t>Bartosik</a:t>
            </a:r>
            <a:r>
              <a:rPr lang="en-US" sz="2000" dirty="0" smtClean="0"/>
              <a:t>, </a:t>
            </a:r>
          </a:p>
          <a:p>
            <a:r>
              <a:rPr lang="en-US" sz="2000" dirty="0" smtClean="0"/>
              <a:t>T. </a:t>
            </a:r>
            <a:r>
              <a:rPr lang="en-US" sz="2000" dirty="0" err="1" smtClean="0"/>
              <a:t>Bohl</a:t>
            </a:r>
            <a:r>
              <a:rPr lang="en-US" sz="2000" dirty="0" smtClean="0"/>
              <a:t>, </a:t>
            </a:r>
            <a:r>
              <a:rPr lang="en-US" sz="2000" dirty="0" err="1" smtClean="0"/>
              <a:t>E.Shaposhnikova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SPSU-BD Study Group Meeting  </a:t>
            </a:r>
          </a:p>
          <a:p>
            <a:r>
              <a:rPr lang="en-US" sz="2000" dirty="0" smtClean="0"/>
              <a:t>14/7/2011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M. Bhat et.al., SPSU-BD  Meeting 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68625" y="5763986"/>
            <a:ext cx="35157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Special thanks to Jim </a:t>
            </a:r>
            <a:r>
              <a:rPr lang="en-US" sz="1600" b="1" dirty="0" err="1" smtClean="0"/>
              <a:t>MacLachlan</a:t>
            </a:r>
            <a:endParaRPr lang="en-US" sz="1600" b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994" y="3657052"/>
            <a:ext cx="3770720" cy="264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8998" y="721162"/>
            <a:ext cx="3874921" cy="270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8935" y="3903871"/>
            <a:ext cx="3864682" cy="26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02" y="746443"/>
            <a:ext cx="3869801" cy="269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78935" y="3903870"/>
            <a:ext cx="3754984" cy="261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821" y="-138392"/>
            <a:ext cx="8622958" cy="1020763"/>
          </a:xfrm>
        </p:spPr>
        <p:txBody>
          <a:bodyPr/>
          <a:lstStyle/>
          <a:p>
            <a:r>
              <a:rPr lang="en-US" dirty="0" smtClean="0"/>
              <a:t>MR227: Beam Loss case (BLM)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M. Bhat et.al., SPSU-BD  Meeting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3637" y="3903872"/>
            <a:ext cx="3506066" cy="20954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8578" y="939114"/>
            <a:ext cx="67197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13637" y="3903871"/>
            <a:ext cx="126188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ESME </a:t>
            </a:r>
          </a:p>
          <a:p>
            <a:pPr algn="ctr"/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78615" y="982563"/>
            <a:ext cx="1484135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Trace@10s &amp;</a:t>
            </a:r>
          </a:p>
          <a:p>
            <a:pPr algn="ctr"/>
            <a:r>
              <a:rPr lang="en-US" sz="1100" b="1" dirty="0" smtClean="0"/>
              <a:t>ESME Simulation</a:t>
            </a:r>
            <a:endParaRPr lang="en-US" sz="11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6762750" y="5634698"/>
            <a:ext cx="74458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926798" y="5692349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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507331" y="5447455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</a:p>
          <a:p>
            <a:r>
              <a:rPr lang="en-US" dirty="0" smtClean="0"/>
              <a:t>ESME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342593" y="4525488"/>
            <a:ext cx="3264277" cy="120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studied observed the single bunch instabilities in the SPS and taken a lot of data</a:t>
            </a:r>
          </a:p>
          <a:p>
            <a:r>
              <a:rPr lang="en-US" dirty="0" smtClean="0"/>
              <a:t>Tried to analyze within the frame work of longitudinal beam dynamics simulations using ESME</a:t>
            </a:r>
          </a:p>
          <a:p>
            <a:r>
              <a:rPr lang="en-US" dirty="0" smtClean="0"/>
              <a:t>Results are very </a:t>
            </a:r>
            <a:r>
              <a:rPr lang="en-US" dirty="0" err="1" smtClean="0"/>
              <a:t>promizing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M. Bhat et.al., SPSU-BD  Meeting 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in SPS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M. Bhat et.al., SPSU-BD  Meeting 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08025" y="86121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Beam Intensity at Injection ~1.1E11ppb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LE(4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) (PS) = 0.21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eVs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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This is needed to match the profile in the SPS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PS to SPS beam transfer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PS Bunch is prepared in 40MHz,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Compressed and Fast bunch rotation in 40 MHz and 80MHz in 5msec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Transferred to SPS bucket of 200MHz+800MHz with different voltage ratios and initial phases (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not matched, emittance growth is inevitable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Beam is held in the SPS at 26GeV Flat-bottom for 10 sec, data is collected.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In the SPS all Feedback loops were turned off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The Impedance table for the SPS cavities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Standard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T=23.2 and reduced T=18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3063" y="4162425"/>
            <a:ext cx="4316513" cy="174695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76950" y="4495800"/>
            <a:ext cx="2695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Ref. T. </a:t>
            </a:r>
            <a:r>
              <a:rPr lang="en-US" sz="1400" dirty="0" err="1" smtClean="0"/>
              <a:t>Linnecar</a:t>
            </a:r>
            <a:r>
              <a:rPr lang="en-US" sz="1400" dirty="0" smtClean="0"/>
              <a:t> and E. </a:t>
            </a:r>
            <a:r>
              <a:rPr lang="en-US" sz="1400" dirty="0" err="1" smtClean="0"/>
              <a:t>Shaposhnikova</a:t>
            </a:r>
            <a:r>
              <a:rPr lang="en-US" sz="1400" dirty="0" smtClean="0"/>
              <a:t>, </a:t>
            </a:r>
            <a:r>
              <a:rPr lang="en-US" sz="1400" dirty="0" smtClean="0"/>
              <a:t>SL-Note-96-49-RF(1996); 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SPS Data from 5/11/2009, </a:t>
            </a:r>
            <a:br>
              <a:rPr lang="en-US" sz="2400" dirty="0" smtClean="0"/>
            </a:br>
            <a:r>
              <a:rPr lang="en-US" sz="2400" dirty="0" smtClean="0"/>
              <a:t>BE—Note-2008-025-MD (gT23)</a:t>
            </a:r>
            <a:br>
              <a:rPr lang="en-US" sz="2400" dirty="0" smtClean="0"/>
            </a:br>
            <a:r>
              <a:rPr lang="en-US" sz="1800" dirty="0" smtClean="0"/>
              <a:t>(T. </a:t>
            </a:r>
            <a:r>
              <a:rPr lang="en-US" sz="1800" dirty="0" err="1" smtClean="0"/>
              <a:t>Argyropoulos</a:t>
            </a:r>
            <a:r>
              <a:rPr lang="en-US" sz="1800" dirty="0" smtClean="0"/>
              <a:t> et. al.)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M. Bhat et.al., SPSU-BD  Meeting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36532" y="1533532"/>
            <a:ext cx="6999281" cy="4417703"/>
            <a:chOff x="355606" y="1238255"/>
            <a:chExt cx="7776979" cy="4908559"/>
          </a:xfrm>
        </p:grpSpPr>
        <p:grpSp>
          <p:nvGrpSpPr>
            <p:cNvPr id="6" name="Group 15"/>
            <p:cNvGrpSpPr>
              <a:grpSpLocks noChangeAspect="1"/>
            </p:cNvGrpSpPr>
            <p:nvPr/>
          </p:nvGrpSpPr>
          <p:grpSpPr>
            <a:xfrm>
              <a:off x="355606" y="1238255"/>
              <a:ext cx="7776980" cy="4908559"/>
              <a:chOff x="241295" y="1009650"/>
              <a:chExt cx="8641088" cy="5453957"/>
            </a:xfrm>
          </p:grpSpPr>
          <p:pic>
            <p:nvPicPr>
              <p:cNvPr id="42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99345" y="1009650"/>
                <a:ext cx="2841323" cy="2681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04226" y="3672138"/>
                <a:ext cx="2951998" cy="2677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1295" y="1019403"/>
                <a:ext cx="2945553" cy="2719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907342" y="1033605"/>
                <a:ext cx="2909316" cy="2707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93537" y="3681663"/>
                <a:ext cx="2830449" cy="2760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907344" y="3685736"/>
                <a:ext cx="2975039" cy="27778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7" name="Straight Connector 6"/>
            <p:cNvCxnSpPr/>
            <p:nvPr/>
          </p:nvCxnSpPr>
          <p:spPr>
            <a:xfrm>
              <a:off x="3092329" y="1838325"/>
              <a:ext cx="2151903" cy="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714481" y="1838325"/>
              <a:ext cx="2151903" cy="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21062" y="1838325"/>
              <a:ext cx="2151903" cy="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5"/>
            <p:cNvGrpSpPr/>
            <p:nvPr/>
          </p:nvGrpSpPr>
          <p:grpSpPr>
            <a:xfrm>
              <a:off x="1164475" y="1425236"/>
              <a:ext cx="1132061" cy="2007980"/>
              <a:chOff x="1164475" y="1425236"/>
              <a:chExt cx="1132061" cy="200798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rot="5400000">
                <a:off x="162593" y="2431334"/>
                <a:ext cx="2003764" cy="0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1294654" y="2427118"/>
                <a:ext cx="2003764" cy="0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36"/>
            <p:cNvGrpSpPr/>
            <p:nvPr/>
          </p:nvGrpSpPr>
          <p:grpSpPr>
            <a:xfrm>
              <a:off x="1157824" y="3803833"/>
              <a:ext cx="1132061" cy="2007980"/>
              <a:chOff x="1164475" y="1425236"/>
              <a:chExt cx="1132061" cy="200798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rot="5400000">
                <a:off x="162593" y="2431334"/>
                <a:ext cx="2003764" cy="0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1294654" y="2427118"/>
                <a:ext cx="2003764" cy="0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887796" y="2625923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BLM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20246" y="2625923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BSM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1062" y="4524375"/>
              <a:ext cx="1226618" cy="369332"/>
            </a:xfrm>
            <a:prstGeom prst="rect">
              <a:avLst/>
            </a:prstGeom>
            <a:solidFill>
              <a:srgbClr val="FFFF00">
                <a:alpha val="39000"/>
              </a:srgbClr>
            </a:solidFill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@ 10 sec 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1062" y="2933700"/>
              <a:ext cx="1342034" cy="369332"/>
            </a:xfrm>
            <a:prstGeom prst="rect">
              <a:avLst/>
            </a:prstGeom>
            <a:solidFill>
              <a:srgbClr val="FFFF00">
                <a:alpha val="39000"/>
              </a:srgbClr>
            </a:solidFill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@ Injection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781945" y="5388469"/>
              <a:ext cx="7136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232deg</a:t>
              </a:r>
              <a:endParaRPr lang="en-US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1930182" y="5379454"/>
              <a:ext cx="7136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277deg</a:t>
              </a:r>
              <a:endParaRPr lang="en-US" sz="1200" b="1" dirty="0"/>
            </a:p>
          </p:txBody>
        </p:sp>
        <p:grpSp>
          <p:nvGrpSpPr>
            <p:cNvPr id="18" name="Group 44"/>
            <p:cNvGrpSpPr/>
            <p:nvPr/>
          </p:nvGrpSpPr>
          <p:grpSpPr>
            <a:xfrm>
              <a:off x="3649489" y="1418337"/>
              <a:ext cx="1132061" cy="2007980"/>
              <a:chOff x="1164475" y="1425236"/>
              <a:chExt cx="1132061" cy="200798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rot="5400000">
                <a:off x="162593" y="2431334"/>
                <a:ext cx="2003764" cy="0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>
                <a:off x="1294654" y="2427118"/>
                <a:ext cx="2003764" cy="0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47"/>
            <p:cNvGrpSpPr/>
            <p:nvPr/>
          </p:nvGrpSpPr>
          <p:grpSpPr>
            <a:xfrm>
              <a:off x="3642838" y="3796934"/>
              <a:ext cx="1132061" cy="2007980"/>
              <a:chOff x="1164475" y="1425236"/>
              <a:chExt cx="1132061" cy="200798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rot="5400000">
                <a:off x="162593" y="2431334"/>
                <a:ext cx="2003764" cy="0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1294654" y="2427118"/>
                <a:ext cx="2003764" cy="0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50"/>
            <p:cNvGrpSpPr/>
            <p:nvPr/>
          </p:nvGrpSpPr>
          <p:grpSpPr>
            <a:xfrm>
              <a:off x="6287914" y="1427862"/>
              <a:ext cx="1132061" cy="2007980"/>
              <a:chOff x="1164475" y="1425236"/>
              <a:chExt cx="1132061" cy="200798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rot="5400000">
                <a:off x="162593" y="2431334"/>
                <a:ext cx="2003764" cy="0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>
                <a:off x="1294654" y="2427118"/>
                <a:ext cx="2003764" cy="0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53"/>
            <p:cNvGrpSpPr/>
            <p:nvPr/>
          </p:nvGrpSpPr>
          <p:grpSpPr>
            <a:xfrm>
              <a:off x="6281263" y="3806459"/>
              <a:ext cx="1132061" cy="2007980"/>
              <a:chOff x="1164475" y="1425236"/>
              <a:chExt cx="1132061" cy="200798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rot="5400000">
                <a:off x="162593" y="2431334"/>
                <a:ext cx="2003764" cy="0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294654" y="2427118"/>
                <a:ext cx="2003764" cy="0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Oval 21"/>
            <p:cNvSpPr/>
            <p:nvPr/>
          </p:nvSpPr>
          <p:spPr>
            <a:xfrm>
              <a:off x="1562100" y="1752600"/>
              <a:ext cx="142875" cy="257175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562100" y="4191000"/>
              <a:ext cx="142875" cy="257175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024482" y="1700212"/>
              <a:ext cx="142875" cy="257175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067345" y="4636532"/>
              <a:ext cx="142875" cy="257175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667670" y="1752600"/>
              <a:ext cx="142875" cy="257175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667670" y="4812744"/>
              <a:ext cx="142875" cy="257175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58223" y="2143125"/>
              <a:ext cx="8739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Single RF 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1543447" y="2103040"/>
              <a:ext cx="188118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6905756" y="2184513"/>
            <a:ext cx="225729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Experimental </a:t>
            </a:r>
            <a:r>
              <a:rPr lang="en-US" sz="1400" dirty="0" smtClean="0"/>
              <a:t>Data </a:t>
            </a:r>
            <a:r>
              <a:rPr lang="en-US" sz="1400" dirty="0" smtClean="0"/>
              <a:t>Sets </a:t>
            </a:r>
            <a:r>
              <a:rPr lang="en-US" sz="1200" b="1" dirty="0" smtClean="0"/>
              <a:t>(Randomly Chosen)</a:t>
            </a:r>
            <a:endParaRPr lang="en-US" sz="1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1062" y="2722887"/>
            <a:ext cx="2104838" cy="26885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615503" y="5933739"/>
            <a:ext cx="439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LE(4</a:t>
            </a:r>
            <a:r>
              <a:rPr lang="en-US" dirty="0" smtClean="0">
                <a:sym typeface="Symbol"/>
              </a:rPr>
              <a:t>)true = -0.325ns+0.952</a:t>
            </a:r>
            <a:r>
              <a:rPr lang="en-US" dirty="0" smtClean="0"/>
              <a:t> [</a:t>
            </a:r>
            <a:r>
              <a:rPr lang="en-US" dirty="0" smtClean="0">
                <a:sym typeface="Symbol"/>
              </a:rPr>
              <a:t>4</a:t>
            </a:r>
            <a:r>
              <a:rPr lang="en-US" baseline="-25000" dirty="0" smtClean="0">
                <a:sym typeface="Symbol"/>
              </a:rPr>
              <a:t></a:t>
            </a:r>
            <a:r>
              <a:rPr lang="en-US" dirty="0" smtClean="0">
                <a:sym typeface="Symbol"/>
              </a:rPr>
              <a:t>(</a:t>
            </a:r>
            <a:r>
              <a:rPr lang="en-US" dirty="0" err="1" smtClean="0">
                <a:sym typeface="Symbol"/>
              </a:rPr>
              <a:t>Gaus</a:t>
            </a:r>
            <a:r>
              <a:rPr lang="en-US" dirty="0" smtClean="0">
                <a:sym typeface="Symbol"/>
              </a:rPr>
              <a:t>)]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M. Bhat et.al., SPSU-BD  Meeting 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-8964"/>
            <a:ext cx="6781800" cy="1020763"/>
          </a:xfrm>
        </p:spPr>
        <p:txBody>
          <a:bodyPr/>
          <a:lstStyle/>
          <a:p>
            <a:r>
              <a:rPr lang="en-US" dirty="0" smtClean="0"/>
              <a:t>ESME Simulations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sz="2000" dirty="0" smtClean="0"/>
              <a:t>The code is developed since 1981. There are number of versions released since then.</a:t>
            </a:r>
          </a:p>
          <a:p>
            <a:r>
              <a:rPr lang="en-US" sz="2000" dirty="0" smtClean="0"/>
              <a:t>We use es2009_4 </a:t>
            </a:r>
            <a:r>
              <a:rPr lang="en-US" sz="2000" dirty="0" smtClean="0">
                <a:sym typeface="Wingdings" pitchFamily="2" charset="2"/>
              </a:rPr>
              <a:t> I tested independently for single, multiple-harmonic, barrier </a:t>
            </a:r>
            <a:r>
              <a:rPr lang="en-US" sz="2000" dirty="0" err="1" smtClean="0">
                <a:sym typeface="Wingdings" pitchFamily="2" charset="2"/>
              </a:rPr>
              <a:t>rf</a:t>
            </a:r>
            <a:r>
              <a:rPr lang="en-US" sz="2000" dirty="0" smtClean="0">
                <a:sym typeface="Wingdings" pitchFamily="2" charset="2"/>
              </a:rPr>
              <a:t> systems taking into account of multi-particle and impedance effects.</a:t>
            </a:r>
          </a:p>
          <a:p>
            <a:r>
              <a:rPr lang="en-US" sz="2000" dirty="0" smtClean="0">
                <a:sym typeface="Wingdings" pitchFamily="2" charset="2"/>
              </a:rPr>
              <a:t>The simulation is carried out to mimic all the steps involved in the experiment in the PS and SPS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The initial bunch property in the PS before bunch compression is established by comparing the simulated bunch profile with the 1</a:t>
            </a:r>
            <a:r>
              <a:rPr lang="en-US" sz="1800" baseline="30000" dirty="0" smtClean="0">
                <a:sym typeface="Wingdings" pitchFamily="2" charset="2"/>
              </a:rPr>
              <a:t>st</a:t>
            </a:r>
            <a:r>
              <a:rPr lang="en-US" sz="1800" dirty="0" smtClean="0">
                <a:sym typeface="Wingdings" pitchFamily="2" charset="2"/>
              </a:rPr>
              <a:t> scope trace in the SPS for that beam.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We let the beam evolve for 10 sec in the SPS and look for instability, phase space evolution.  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in the PS &amp; </a:t>
            </a:r>
            <a:br>
              <a:rPr lang="en-US" dirty="0" smtClean="0"/>
            </a:br>
            <a:r>
              <a:rPr lang="en-US" dirty="0" smtClean="0"/>
              <a:t>Beam in SPS at injection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M. Bhat et.al., SPSU-BD  Meeting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1171414"/>
            <a:ext cx="3629025" cy="215281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2600" y="1171414"/>
            <a:ext cx="3610099" cy="212915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5" y="3814694"/>
            <a:ext cx="3633756" cy="216700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741078" y="1169342"/>
            <a:ext cx="1335622" cy="57708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Beam in the PS</a:t>
            </a:r>
          </a:p>
          <a:p>
            <a:r>
              <a:rPr lang="en-US" sz="1050" b="1" dirty="0" smtClean="0"/>
              <a:t>LE(95%)=0.23 </a:t>
            </a:r>
            <a:r>
              <a:rPr lang="en-US" sz="1050" b="1" dirty="0" err="1" smtClean="0"/>
              <a:t>eVs</a:t>
            </a:r>
            <a:endParaRPr lang="en-US" sz="1050" b="1" dirty="0" smtClean="0"/>
          </a:p>
          <a:p>
            <a:r>
              <a:rPr lang="en-US" sz="1050" b="1" dirty="0" smtClean="0"/>
              <a:t>V(40Mhz) = 40kV</a:t>
            </a:r>
            <a:endParaRPr lang="en-US" sz="105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67077" y="1169342"/>
            <a:ext cx="1335622" cy="73866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Beam in the PS</a:t>
            </a:r>
          </a:p>
          <a:p>
            <a:r>
              <a:rPr lang="en-US" sz="1050" b="1" dirty="0" smtClean="0"/>
              <a:t>LE(95%)=0.23 </a:t>
            </a:r>
            <a:r>
              <a:rPr lang="en-US" sz="1050" b="1" dirty="0" err="1" smtClean="0"/>
              <a:t>eVs</a:t>
            </a:r>
            <a:endParaRPr lang="en-US" sz="1050" b="1" dirty="0" smtClean="0"/>
          </a:p>
          <a:p>
            <a:r>
              <a:rPr lang="en-US" sz="1050" b="1" dirty="0" smtClean="0"/>
              <a:t>V(40MHz)= 300kV</a:t>
            </a:r>
          </a:p>
          <a:p>
            <a:r>
              <a:rPr lang="en-US" sz="1050" b="1" dirty="0" smtClean="0"/>
              <a:t>V(80MHz)=600kV</a:t>
            </a:r>
            <a:endParaRPr lang="en-US" sz="105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69609" y="3814694"/>
            <a:ext cx="1410964" cy="73866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Beam in the SPS</a:t>
            </a:r>
          </a:p>
          <a:p>
            <a:r>
              <a:rPr lang="en-US" sz="1050" b="1" dirty="0" smtClean="0"/>
              <a:t>LE(95%)=0.23 </a:t>
            </a:r>
            <a:r>
              <a:rPr lang="en-US" sz="1050" b="1" dirty="0" err="1" smtClean="0"/>
              <a:t>eVs</a:t>
            </a:r>
            <a:endParaRPr lang="en-US" sz="1050" b="1" dirty="0" smtClean="0"/>
          </a:p>
          <a:p>
            <a:r>
              <a:rPr lang="en-US" sz="1050" b="1" dirty="0" smtClean="0"/>
              <a:t>V(200MHz)= 3MV</a:t>
            </a:r>
          </a:p>
          <a:p>
            <a:r>
              <a:rPr lang="en-US" sz="1050" b="1" dirty="0" smtClean="0"/>
              <a:t>V(800MHz)=0.34MV</a:t>
            </a:r>
            <a:endParaRPr lang="en-US" sz="105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55662" y="6035159"/>
            <a:ext cx="2920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Beam is mismatched to the bucket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2600" y="3652769"/>
            <a:ext cx="3605841" cy="2514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412810" y="4042610"/>
            <a:ext cx="2654866" cy="57708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Beam in the SPS: ESME profile overlapped on the 1</a:t>
            </a:r>
            <a:r>
              <a:rPr lang="en-US" sz="1050" b="1" baseline="30000" dirty="0" smtClean="0"/>
              <a:t>st</a:t>
            </a:r>
            <a:r>
              <a:rPr lang="en-US" sz="1050" b="1" dirty="0" smtClean="0"/>
              <a:t> trace in the SPS</a:t>
            </a:r>
          </a:p>
          <a:p>
            <a:pPr algn="ctr"/>
            <a:r>
              <a:rPr lang="en-US" sz="1050" b="1" dirty="0" smtClean="0"/>
              <a:t>Data set:  MR245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comment on 4</a:t>
            </a:r>
            <a:r>
              <a:rPr lang="en-US" dirty="0" smtClean="0">
                <a:sym typeface="Symbol"/>
              </a:rPr>
              <a:t> Width and Emittance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M. Bhat et.al., SPSU-BD  Meeting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357" y="1106488"/>
            <a:ext cx="3391908" cy="23725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901" y="1106488"/>
            <a:ext cx="3409950" cy="23725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57250" y="1068388"/>
            <a:ext cx="1634473" cy="57708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Beam in the SPS:</a:t>
            </a:r>
          </a:p>
          <a:p>
            <a:pPr algn="ctr"/>
            <a:r>
              <a:rPr lang="en-US" sz="1050" b="1" dirty="0" smtClean="0"/>
              <a:t>Data set:  MR245</a:t>
            </a:r>
          </a:p>
          <a:p>
            <a:pPr algn="ctr"/>
            <a:r>
              <a:rPr lang="en-US" sz="1050" b="1" dirty="0" smtClean="0"/>
              <a:t>1</a:t>
            </a:r>
            <a:r>
              <a:rPr lang="en-US" sz="1050" b="1" baseline="30000" dirty="0" smtClean="0"/>
              <a:t>st</a:t>
            </a:r>
            <a:r>
              <a:rPr lang="en-US" sz="1050" b="1" dirty="0" smtClean="0"/>
              <a:t> </a:t>
            </a:r>
            <a:r>
              <a:rPr lang="en-US" sz="1050" b="1" dirty="0" smtClean="0"/>
              <a:t>trace  </a:t>
            </a:r>
            <a:r>
              <a:rPr lang="en-US" sz="1050" b="1" dirty="0" smtClean="0"/>
              <a:t>Gaussian Fit</a:t>
            </a:r>
            <a:endParaRPr lang="en-US" sz="105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000125" y="3479019"/>
            <a:ext cx="2163763" cy="57708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BL(95%)=3.0 </a:t>
            </a:r>
            <a:r>
              <a:rPr lang="en-US" sz="1050" b="1" dirty="0" err="1" smtClean="0"/>
              <a:t>nsec</a:t>
            </a:r>
            <a:endParaRPr lang="en-US" sz="1050" b="1" dirty="0" smtClean="0"/>
          </a:p>
          <a:p>
            <a:pPr algn="ctr"/>
            <a:r>
              <a:rPr lang="en-US" sz="1050" b="1" dirty="0" smtClean="0"/>
              <a:t>BL(Gaussian4</a:t>
            </a:r>
            <a:r>
              <a:rPr lang="en-US" sz="1050" b="1" dirty="0" smtClean="0">
                <a:sym typeface="Symbol"/>
              </a:rPr>
              <a:t>)= 3.4 </a:t>
            </a:r>
            <a:r>
              <a:rPr lang="en-US" sz="1050" b="1" dirty="0" err="1" smtClean="0">
                <a:sym typeface="Symbol"/>
              </a:rPr>
              <a:t>nsec</a:t>
            </a:r>
            <a:endParaRPr lang="en-US" sz="1050" b="1" dirty="0" smtClean="0">
              <a:sym typeface="Symbol"/>
            </a:endParaRPr>
          </a:p>
          <a:p>
            <a:pPr algn="ctr"/>
            <a:r>
              <a:rPr lang="en-US" sz="1050" b="1" dirty="0" smtClean="0">
                <a:sym typeface="Symbol"/>
              </a:rPr>
              <a:t>BL(4*RMSW)= 3.2 </a:t>
            </a:r>
            <a:r>
              <a:rPr lang="en-US" sz="1050" b="1" dirty="0" err="1" smtClean="0">
                <a:sym typeface="Symbol"/>
              </a:rPr>
              <a:t>nsec</a:t>
            </a:r>
            <a:endParaRPr lang="en-US" sz="105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728352" y="3479019"/>
            <a:ext cx="2163763" cy="57708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BL(95%)= 2.6 </a:t>
            </a:r>
            <a:r>
              <a:rPr lang="en-US" sz="1050" b="1" dirty="0" err="1" smtClean="0"/>
              <a:t>nsec</a:t>
            </a:r>
            <a:endParaRPr lang="en-US" sz="1050" b="1" dirty="0" smtClean="0"/>
          </a:p>
          <a:p>
            <a:pPr algn="ctr"/>
            <a:r>
              <a:rPr lang="en-US" sz="1050" b="1" dirty="0" smtClean="0"/>
              <a:t>BL(Gaussian4</a:t>
            </a:r>
            <a:r>
              <a:rPr lang="en-US" sz="1050" b="1" dirty="0" smtClean="0">
                <a:sym typeface="Symbol"/>
              </a:rPr>
              <a:t>)= 3.42 </a:t>
            </a:r>
            <a:r>
              <a:rPr lang="en-US" sz="1050" b="1" dirty="0" err="1" smtClean="0">
                <a:sym typeface="Symbol"/>
              </a:rPr>
              <a:t>nsec</a:t>
            </a:r>
            <a:endParaRPr lang="en-US" sz="1050" b="1" dirty="0" smtClean="0">
              <a:sym typeface="Symbol"/>
            </a:endParaRPr>
          </a:p>
          <a:p>
            <a:pPr algn="ctr"/>
            <a:r>
              <a:rPr lang="en-US" sz="1050" b="1" dirty="0" smtClean="0">
                <a:sym typeface="Symbol"/>
              </a:rPr>
              <a:t>BL(4*RMSW)= 3.0 </a:t>
            </a:r>
            <a:r>
              <a:rPr lang="en-US" sz="1050" b="1" dirty="0" err="1" smtClean="0">
                <a:sym typeface="Symbol"/>
              </a:rPr>
              <a:t>nsec</a:t>
            </a:r>
            <a:endParaRPr lang="en-US" sz="105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914901" y="1106488"/>
            <a:ext cx="1634473" cy="57708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Beam in the SPS:</a:t>
            </a:r>
          </a:p>
          <a:p>
            <a:pPr algn="ctr"/>
            <a:r>
              <a:rPr lang="en-US" sz="1050" b="1" dirty="0" smtClean="0"/>
              <a:t>ESME</a:t>
            </a:r>
          </a:p>
          <a:p>
            <a:pPr algn="ctr"/>
            <a:r>
              <a:rPr lang="en-US" sz="1050" b="1" dirty="0" smtClean="0"/>
              <a:t>1</a:t>
            </a:r>
            <a:r>
              <a:rPr lang="en-US" sz="1050" b="1" baseline="30000" dirty="0" smtClean="0"/>
              <a:t>st</a:t>
            </a:r>
            <a:r>
              <a:rPr lang="en-US" sz="1050" b="1" dirty="0" smtClean="0"/>
              <a:t> </a:t>
            </a:r>
            <a:r>
              <a:rPr lang="en-US" sz="1050" b="1" dirty="0" smtClean="0"/>
              <a:t>trace  </a:t>
            </a:r>
            <a:r>
              <a:rPr lang="en-US" sz="1050" b="1" dirty="0" smtClean="0"/>
              <a:t>Gaussian Fit</a:t>
            </a:r>
            <a:endParaRPr lang="en-US" sz="1050" b="1" dirty="0" smtClean="0"/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5576" y="4056100"/>
            <a:ext cx="3456150" cy="24106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667000" y="4103725"/>
            <a:ext cx="1876425" cy="57708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Beam in the SPS:</a:t>
            </a:r>
          </a:p>
          <a:p>
            <a:pPr algn="ctr"/>
            <a:r>
              <a:rPr lang="en-US" sz="1050" b="1" dirty="0" smtClean="0"/>
              <a:t>Data set:  MR245</a:t>
            </a:r>
          </a:p>
          <a:p>
            <a:pPr algn="ctr"/>
            <a:r>
              <a:rPr lang="en-US" sz="1050" b="1" dirty="0" smtClean="0"/>
              <a:t>Trace@10s  Gaussian Fit</a:t>
            </a:r>
            <a:endParaRPr lang="en-US" sz="1050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38392"/>
            <a:ext cx="6781800" cy="1020763"/>
          </a:xfrm>
        </p:spPr>
        <p:txBody>
          <a:bodyPr/>
          <a:lstStyle/>
          <a:p>
            <a:r>
              <a:rPr lang="en-US" dirty="0" smtClean="0"/>
              <a:t>MR245:  No Beam Loss case (BSM)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M. Bhat et.al., SPSU-BD  Meeting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718642"/>
            <a:ext cx="3881437" cy="271035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7997" y="733425"/>
            <a:ext cx="3871209" cy="270013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571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062" y="3675446"/>
            <a:ext cx="3786938" cy="2657266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13637" y="3903871"/>
            <a:ext cx="3352800" cy="22227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19150" y="914400"/>
            <a:ext cx="67197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13637" y="3903871"/>
            <a:ext cx="126188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ESME </a:t>
            </a:r>
          </a:p>
          <a:p>
            <a:pPr algn="ctr"/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78615" y="982563"/>
            <a:ext cx="1484135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Trace@10s &amp;</a:t>
            </a:r>
          </a:p>
          <a:p>
            <a:pPr algn="ctr"/>
            <a:r>
              <a:rPr lang="en-US" sz="1100" b="1" dirty="0" smtClean="0"/>
              <a:t>ESME Simulation</a:t>
            </a:r>
            <a:endParaRPr lang="en-US" sz="1100" b="1" dirty="0"/>
          </a:p>
        </p:txBody>
      </p:sp>
      <p:grpSp>
        <p:nvGrpSpPr>
          <p:cNvPr id="5" name="Group 20"/>
          <p:cNvGrpSpPr/>
          <p:nvPr/>
        </p:nvGrpSpPr>
        <p:grpSpPr>
          <a:xfrm>
            <a:off x="4831497" y="3823036"/>
            <a:ext cx="3871209" cy="2700130"/>
            <a:chOff x="4572000" y="3884821"/>
            <a:chExt cx="3871209" cy="2700130"/>
          </a:xfrm>
        </p:grpSpPr>
        <p:pic>
          <p:nvPicPr>
            <p:cNvPr id="11571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3884821"/>
              <a:ext cx="3871209" cy="27001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4953000" y="4429125"/>
              <a:ext cx="3362325" cy="666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7507331" y="4644250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</a:p>
          <a:p>
            <a:r>
              <a:rPr lang="en-US" dirty="0" smtClean="0"/>
              <a:t>ESME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6762750" y="4831493"/>
            <a:ext cx="74458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762750" y="5107463"/>
            <a:ext cx="74458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7996" y="3897178"/>
            <a:ext cx="3784710" cy="26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62" y="3762023"/>
            <a:ext cx="3572127" cy="257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520" y="783514"/>
            <a:ext cx="3758829" cy="261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128" y="721729"/>
            <a:ext cx="3802256" cy="264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38392"/>
            <a:ext cx="6781800" cy="1020763"/>
          </a:xfrm>
        </p:spPr>
        <p:txBody>
          <a:bodyPr/>
          <a:lstStyle/>
          <a:p>
            <a:r>
              <a:rPr lang="en-US" dirty="0" smtClean="0"/>
              <a:t>MR192: Beam Loss case (BSM)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M. Bhat et.al., SPSU-BD  Meeting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3637" y="3903871"/>
            <a:ext cx="3352800" cy="22227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19150" y="914400"/>
            <a:ext cx="67197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13637" y="3903871"/>
            <a:ext cx="126188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ESME </a:t>
            </a:r>
          </a:p>
          <a:p>
            <a:pPr algn="ctr"/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78615" y="982563"/>
            <a:ext cx="1484135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Trace@10s &amp;</a:t>
            </a:r>
          </a:p>
          <a:p>
            <a:pPr algn="ctr"/>
            <a:r>
              <a:rPr lang="en-US" sz="1100" b="1" dirty="0" smtClean="0"/>
              <a:t>ESME Simulation</a:t>
            </a:r>
            <a:endParaRPr lang="en-US" sz="11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507331" y="5447455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</a:p>
          <a:p>
            <a:r>
              <a:rPr lang="en-US" dirty="0" smtClean="0"/>
              <a:t>ESME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6762750" y="5634698"/>
            <a:ext cx="74458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376129" y="446216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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096034" y="444156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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284588" y="443332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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695568" y="438801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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208603" y="4161459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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242475" y="436741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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926798" y="5692349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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935" y="3903870"/>
            <a:ext cx="3754984" cy="261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1520" y="746443"/>
            <a:ext cx="3725593" cy="261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150" y="3706480"/>
            <a:ext cx="3538039" cy="262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02" y="721729"/>
            <a:ext cx="3753482" cy="264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821" y="-138392"/>
            <a:ext cx="8622958" cy="1020763"/>
          </a:xfrm>
        </p:spPr>
        <p:txBody>
          <a:bodyPr/>
          <a:lstStyle/>
          <a:p>
            <a:r>
              <a:rPr lang="en-US" dirty="0" smtClean="0"/>
              <a:t>MR187: Beam Loss case (Single Harmonic)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M. Bhat et.al., SPSU-BD  Meeting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14/7/2011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3637" y="3903871"/>
            <a:ext cx="3352800" cy="22227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8578" y="939114"/>
            <a:ext cx="67197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13637" y="3903871"/>
            <a:ext cx="126188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ESME </a:t>
            </a:r>
          </a:p>
          <a:p>
            <a:pPr algn="ctr"/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78615" y="982563"/>
            <a:ext cx="1484135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Trace@10s &amp;</a:t>
            </a:r>
          </a:p>
          <a:p>
            <a:pPr algn="ctr"/>
            <a:r>
              <a:rPr lang="en-US" sz="1100" b="1" dirty="0" smtClean="0"/>
              <a:t>ESME Simulation</a:t>
            </a:r>
            <a:endParaRPr lang="en-US" sz="11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507331" y="5447455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</a:p>
          <a:p>
            <a:r>
              <a:rPr lang="en-US" dirty="0" smtClean="0"/>
              <a:t>ESME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6762750" y="5634698"/>
            <a:ext cx="74458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376129" y="446216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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096034" y="444156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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284588" y="443332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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695568" y="438801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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223290" y="4346125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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242475" y="436741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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926798" y="5692349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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38697</TotalTime>
  <Words>675</Words>
  <Application>Microsoft Office PowerPoint</Application>
  <PresentationFormat>On-screen Show (4:3)</PresentationFormat>
  <Paragraphs>146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Default Design</vt:lpstr>
      <vt:lpstr>5_Custom Design</vt:lpstr>
      <vt:lpstr>3_Custom Design</vt:lpstr>
      <vt:lpstr>4_Custom Design</vt:lpstr>
      <vt:lpstr>2_Custom Design</vt:lpstr>
      <vt:lpstr>Custom Design</vt:lpstr>
      <vt:lpstr>1_Custom Design</vt:lpstr>
      <vt:lpstr>ESME Simulations of  Single Bunch Instability in the SPS</vt:lpstr>
      <vt:lpstr>Experiment in SPS </vt:lpstr>
      <vt:lpstr>SPS Data from 5/11/2009,  BE—Note-2008-025-MD (gT23) (T. Argyropoulos et. al.)</vt:lpstr>
      <vt:lpstr>ESME Simulations</vt:lpstr>
      <vt:lpstr>Beam in the PS &amp;  Beam in SPS at injection </vt:lpstr>
      <vt:lpstr>A comment on 4 Width and Emittance</vt:lpstr>
      <vt:lpstr>MR245:  No Beam Loss case (BSM)</vt:lpstr>
      <vt:lpstr>MR192: Beam Loss case (BSM)</vt:lpstr>
      <vt:lpstr>MR187: Beam Loss case (Single Harmonic)</vt:lpstr>
      <vt:lpstr>MR227: Beam Loss case (BLM)</vt:lpstr>
      <vt:lpstr>Summary and Conclusion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We Need a Better RF System?  Or  What Improvements are Needed in the Existing RF System?</dc:title>
  <dc:creator>Beams Division</dc:creator>
  <cp:lastModifiedBy>cbhat</cp:lastModifiedBy>
  <cp:revision>951</cp:revision>
  <dcterms:created xsi:type="dcterms:W3CDTF">2003-10-27T18:08:19Z</dcterms:created>
  <dcterms:modified xsi:type="dcterms:W3CDTF">2011-07-14T13:38:45Z</dcterms:modified>
</cp:coreProperties>
</file>