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95" r:id="rId4"/>
    <p:sldId id="303" r:id="rId5"/>
    <p:sldId id="304" r:id="rId6"/>
    <p:sldId id="297" r:id="rId7"/>
    <p:sldId id="299" r:id="rId8"/>
    <p:sldId id="300" r:id="rId9"/>
    <p:sldId id="302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51" autoAdjust="0"/>
    <p:restoredTop sz="86443" autoAdjust="0"/>
  </p:normalViewPr>
  <p:slideViewPr>
    <p:cSldViewPr snapToGrid="0" snapToObjects="1">
      <p:cViewPr>
        <p:scale>
          <a:sx n="100" d="100"/>
          <a:sy n="100" d="100"/>
        </p:scale>
        <p:origin x="-9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AEB0-24EA-0E48-8996-EA95EBDA1F38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8787-74A6-3647-BAF3-4BD4BC806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97" y="1011616"/>
            <a:ext cx="8642204" cy="569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ln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24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package" Target="../embeddings/Microsoft_Excel_Sheet1.xlsx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package" Target="../embeddings/Microsoft_Excel_Sheet2.xlsx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df"/><Relationship Id="rId5" Type="http://schemas.openxmlformats.org/officeDocument/2006/relationships/image" Target="../media/image10.pd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96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</a:t>
            </a:r>
            <a:r>
              <a:rPr lang="en-US" dirty="0" smtClean="0"/>
              <a:t>of the</a:t>
            </a:r>
            <a:r>
              <a:rPr lang="en-US" dirty="0" smtClean="0"/>
              <a:t> dedicated MD on July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50ns in SPS with nominal and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 – transverse aspects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064000"/>
            <a:ext cx="8356600" cy="952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. </a:t>
            </a:r>
            <a:r>
              <a:rPr lang="en-US" dirty="0" err="1" smtClean="0"/>
              <a:t>Argyropoulos</a:t>
            </a:r>
            <a:r>
              <a:rPr lang="en-US" dirty="0" smtClean="0"/>
              <a:t>,</a:t>
            </a:r>
            <a:r>
              <a:rPr lang="en-US" dirty="0" smtClean="0"/>
              <a:t> H. Bartosik</a:t>
            </a:r>
            <a:r>
              <a:rPr lang="en-US" dirty="0" smtClean="0"/>
              <a:t>, </a:t>
            </a:r>
            <a:r>
              <a:rPr lang="en-US" dirty="0" smtClean="0"/>
              <a:t>T</a:t>
            </a:r>
            <a:r>
              <a:rPr lang="en-US" dirty="0" smtClean="0"/>
              <a:t>. </a:t>
            </a:r>
            <a:r>
              <a:rPr lang="en-US" dirty="0" err="1" smtClean="0"/>
              <a:t>Bohl</a:t>
            </a:r>
            <a:r>
              <a:rPr lang="en-US" dirty="0" smtClean="0"/>
              <a:t>, A. </a:t>
            </a:r>
            <a:r>
              <a:rPr lang="en-US" dirty="0" err="1" smtClean="0"/>
              <a:t>Burov</a:t>
            </a:r>
            <a:r>
              <a:rPr lang="en-US" dirty="0" smtClean="0"/>
              <a:t>, S. </a:t>
            </a:r>
            <a:r>
              <a:rPr lang="en-US" dirty="0" err="1" smtClean="0"/>
              <a:t>Cettour</a:t>
            </a:r>
            <a:r>
              <a:rPr lang="en-US" dirty="0" smtClean="0"/>
              <a:t> Cave, H. </a:t>
            </a:r>
            <a:r>
              <a:rPr lang="en-US" dirty="0" err="1" smtClean="0"/>
              <a:t>Damerau</a:t>
            </a:r>
            <a:r>
              <a:rPr lang="en-US" dirty="0" smtClean="0"/>
              <a:t>, J</a:t>
            </a:r>
            <a:r>
              <a:rPr lang="en-US" dirty="0" smtClean="0"/>
              <a:t>. Esteban Muller</a:t>
            </a:r>
            <a:r>
              <a:rPr lang="en-US" dirty="0" smtClean="0"/>
              <a:t>, A. Guerrero, W. </a:t>
            </a:r>
            <a:r>
              <a:rPr lang="en-US" dirty="0" err="1" smtClean="0"/>
              <a:t>H</a:t>
            </a:r>
            <a:r>
              <a:rPr lang="en-US" dirty="0" err="1" smtClean="0"/>
              <a:t>öfle</a:t>
            </a:r>
            <a:r>
              <a:rPr lang="en-US" dirty="0" smtClean="0"/>
              <a:t>, </a:t>
            </a:r>
            <a:r>
              <a:rPr lang="en-US" dirty="0" smtClean="0"/>
              <a:t>G</a:t>
            </a:r>
            <a:r>
              <a:rPr lang="en-US" dirty="0" smtClean="0"/>
              <a:t>. </a:t>
            </a:r>
            <a:r>
              <a:rPr lang="en-US" dirty="0" err="1" smtClean="0"/>
              <a:t>Rumolo</a:t>
            </a:r>
            <a:r>
              <a:rPr lang="en-US" dirty="0" smtClean="0"/>
              <a:t>, Y. </a:t>
            </a:r>
            <a:r>
              <a:rPr lang="en-US" dirty="0" err="1" smtClean="0"/>
              <a:t>Papaphilippou</a:t>
            </a:r>
            <a:r>
              <a:rPr lang="en-US" dirty="0" smtClean="0"/>
              <a:t>, B. </a:t>
            </a:r>
            <a:r>
              <a:rPr lang="en-US" dirty="0" err="1" smtClean="0"/>
              <a:t>Salvant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Shaposhnikova</a:t>
            </a:r>
            <a:r>
              <a:rPr lang="en-US" dirty="0" smtClean="0"/>
              <a:t>, D. </a:t>
            </a:r>
            <a:r>
              <a:rPr lang="en-US" dirty="0" err="1" smtClean="0"/>
              <a:t>Valuch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7"/>
            <a:ext cx="8642204" cy="52494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issues were encountered in setup of Q20 beam</a:t>
            </a:r>
          </a:p>
          <a:p>
            <a:pPr lvl="1"/>
            <a:r>
              <a:rPr lang="en-US" dirty="0" smtClean="0"/>
              <a:t>Transverse damper setup – modifications in LSA needed?</a:t>
            </a:r>
          </a:p>
          <a:p>
            <a:pPr lvl="1"/>
            <a:r>
              <a:rPr lang="en-US" dirty="0" smtClean="0"/>
              <a:t>Vertical orbit at high energy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to be followed up</a:t>
            </a:r>
          </a:p>
          <a:p>
            <a:r>
              <a:rPr lang="en-US" dirty="0" smtClean="0">
                <a:sym typeface="Wingdings"/>
              </a:rPr>
              <a:t>Inconsistencies in multi bunch/multi batch emittance measurements</a:t>
            </a:r>
          </a:p>
          <a:p>
            <a:pPr lvl="1"/>
            <a:r>
              <a:rPr lang="en-US" dirty="0" smtClean="0">
                <a:sym typeface="Wingdings"/>
              </a:rPr>
              <a:t>To be understood </a:t>
            </a:r>
          </a:p>
          <a:p>
            <a:r>
              <a:rPr lang="en-US" dirty="0" smtClean="0">
                <a:sym typeface="Wingdings"/>
              </a:rPr>
              <a:t>From beam dynamics point of view no obvious show stopper for 50ns multi batch in Q20 – very promising!!</a:t>
            </a:r>
          </a:p>
          <a:p>
            <a:pPr lvl="1"/>
            <a:r>
              <a:rPr lang="en-US" dirty="0" smtClean="0">
                <a:sym typeface="Wingdings"/>
              </a:rPr>
              <a:t>Further MDs with injection into LHC should be done</a:t>
            </a:r>
          </a:p>
          <a:p>
            <a:r>
              <a:rPr lang="en-US" dirty="0" smtClean="0">
                <a:sym typeface="Wingdings"/>
              </a:rPr>
              <a:t>Further studies with ultimate intensity 50ns beams for both optics needed</a:t>
            </a:r>
          </a:p>
          <a:p>
            <a:pPr lvl="1"/>
            <a:r>
              <a:rPr lang="en-US" dirty="0" smtClean="0">
                <a:sym typeface="Wingdings"/>
              </a:rPr>
              <a:t>Optimization for high intensities: tunes, dampers, RF, …</a:t>
            </a:r>
          </a:p>
          <a:p>
            <a:pPr lvl="1"/>
            <a:r>
              <a:rPr lang="en-US" dirty="0" smtClean="0">
                <a:sym typeface="Wingdings"/>
              </a:rPr>
              <a:t>Emittance measurements</a:t>
            </a:r>
          </a:p>
          <a:p>
            <a:pPr lvl="1"/>
            <a:r>
              <a:rPr lang="en-US" dirty="0" smtClean="0">
                <a:sym typeface="Wingdings"/>
              </a:rPr>
              <a:t>Longitudinal beam characteristics</a:t>
            </a:r>
          </a:p>
          <a:p>
            <a:r>
              <a:rPr lang="en-US" dirty="0" smtClean="0">
                <a:sym typeface="Wingdings"/>
              </a:rPr>
              <a:t>What happens with 25ns beams in Q20 optics?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5445818"/>
          </a:xfrm>
        </p:spPr>
        <p:txBody>
          <a:bodyPr>
            <a:normAutofit/>
          </a:bodyPr>
          <a:lstStyle/>
          <a:p>
            <a:r>
              <a:rPr lang="en-US" dirty="0" smtClean="0"/>
              <a:t>Both optics in parallel for direct </a:t>
            </a:r>
            <a:r>
              <a:rPr lang="en-US" dirty="0" smtClean="0"/>
              <a:t>comparison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Nominal optics </a:t>
            </a:r>
            <a:r>
              <a:rPr lang="en-US" dirty="0" smtClean="0"/>
              <a:t>(“LHCMD1”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low </a:t>
            </a:r>
            <a:r>
              <a:rPr lang="en-US" dirty="0" err="1" smtClean="0">
                <a:solidFill>
                  <a:srgbClr val="FF0000"/>
                </a:solidFill>
              </a:rPr>
              <a:t>γ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optics </a:t>
            </a:r>
            <a:r>
              <a:rPr lang="en-US" dirty="0" smtClean="0">
                <a:solidFill>
                  <a:srgbClr val="000000"/>
                </a:solidFill>
              </a:rPr>
              <a:t>(“LHCFAST3”)</a:t>
            </a:r>
            <a:endParaRPr lang="en-US" dirty="0" smtClean="0"/>
          </a:p>
          <a:p>
            <a:r>
              <a:rPr lang="en-US" dirty="0" smtClean="0"/>
              <a:t>Setting up of </a:t>
            </a:r>
            <a:r>
              <a:rPr lang="en-US" dirty="0" smtClean="0">
                <a:solidFill>
                  <a:srgbClr val="FF0000"/>
                </a:solidFill>
              </a:rPr>
              <a:t>50ns beams (double batch) </a:t>
            </a:r>
            <a:r>
              <a:rPr lang="en-US" dirty="0" smtClean="0"/>
              <a:t>with 4 batches</a:t>
            </a:r>
            <a:endParaRPr lang="en-US" dirty="0" smtClean="0"/>
          </a:p>
          <a:p>
            <a:pPr lvl="1"/>
            <a:r>
              <a:rPr lang="en-US" dirty="0" smtClean="0"/>
              <a:t>Basic setup – orbit, tunes, chromaticity, kicker timings, RF-voltage program</a:t>
            </a:r>
          </a:p>
          <a:p>
            <a:pPr lvl="1"/>
            <a:r>
              <a:rPr lang="en-US" dirty="0" smtClean="0"/>
              <a:t>“Advanced setup” – transverse dampers, longitudinal feedback</a:t>
            </a:r>
          </a:p>
          <a:p>
            <a:r>
              <a:rPr lang="en-US" dirty="0" smtClean="0"/>
              <a:t>Measurements with nominal intensity (~</a:t>
            </a:r>
            <a:r>
              <a:rPr lang="en-US" dirty="0" smtClean="0">
                <a:solidFill>
                  <a:srgbClr val="FF0000"/>
                </a:solidFill>
              </a:rPr>
              <a:t>1.3e11 ppb injected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Transverse emittance measurements in both cycles</a:t>
            </a:r>
          </a:p>
          <a:p>
            <a:pPr lvl="1"/>
            <a:r>
              <a:rPr lang="en-US" dirty="0" smtClean="0"/>
              <a:t>Longitudinal beam parameters in both optics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Studies on transmission efficiency with nominal optics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Measurements with ultimate intensity (~</a:t>
            </a:r>
            <a:r>
              <a:rPr lang="en-US" dirty="0" smtClean="0">
                <a:solidFill>
                  <a:srgbClr val="FF0000"/>
                </a:solidFill>
              </a:rPr>
              <a:t>1.8e11 ppb injected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Longitudinal beam parameters in both optics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Transverse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23411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Correcting orbit </a:t>
            </a:r>
          </a:p>
          <a:p>
            <a:pPr lvl="1"/>
            <a:r>
              <a:rPr lang="en-US" dirty="0" smtClean="0"/>
              <a:t>Quite high RMS orbit in vertical plane in Q20 optics for high energy part of cycle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try to correct using available corrector strength next time … (problem for transverse damper? See below …)</a:t>
            </a:r>
          </a:p>
          <a:p>
            <a:pPr lvl="1"/>
            <a:r>
              <a:rPr lang="en-US" dirty="0" smtClean="0"/>
              <a:t>Usual picture in nominal optics</a:t>
            </a:r>
          </a:p>
          <a:p>
            <a:r>
              <a:rPr lang="en-US" dirty="0" smtClean="0"/>
              <a:t>Tunes and chromaticity were adjusted in both cycles using Auto-Q</a:t>
            </a:r>
          </a:p>
          <a:p>
            <a:pPr lvl="1"/>
            <a:r>
              <a:rPr lang="en-US" dirty="0" smtClean="0"/>
              <a:t>Several iterations needed for chromaticity correction …</a:t>
            </a:r>
            <a:endParaRPr lang="en-US" dirty="0" smtClean="0"/>
          </a:p>
          <a:p>
            <a:pPr>
              <a:buNone/>
            </a:pPr>
            <a:endParaRPr lang="en-US" baseline="-25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5682"/>
            <a:ext cx="7023100" cy="3192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960" y="3665682"/>
            <a:ext cx="7023100" cy="3192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94363" y="3204017"/>
            <a:ext cx="205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Nominal optics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5900" y="3204017"/>
            <a:ext cx="1820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Low </a:t>
            </a:r>
            <a:r>
              <a:rPr lang="en-US" sz="2400" dirty="0" err="1" smtClean="0">
                <a:solidFill>
                  <a:srgbClr val="FF0000"/>
                </a:solidFill>
              </a:rPr>
              <a:t>γ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optics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98900" y="4533900"/>
            <a:ext cx="873760" cy="172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32140" y="5410200"/>
            <a:ext cx="873760" cy="8509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1371600"/>
          <a:ext cx="7324725" cy="2105025"/>
        </p:xfrm>
        <a:graphic>
          <a:graphicData uri="http://schemas.openxmlformats.org/presentationml/2006/ole">
            <p:oleObj spid="_x0000_s39938" name="Worksheet" r:id="rId3" imgW="6908800" imgH="1879600" progId="Excel.Shee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11012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Q26 optics:</a:t>
            </a:r>
          </a:p>
          <a:p>
            <a:r>
              <a:rPr lang="en-US" sz="1600" dirty="0" smtClean="0"/>
              <a:t>phase advance between pick-ups close to 90 degrees (87 degrees)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rogramming of feedback phase via LSA, assuming 90 degrees phase advance between PUs</a:t>
            </a:r>
          </a:p>
          <a:p>
            <a:r>
              <a:rPr lang="en-US" sz="1600" dirty="0" smtClean="0"/>
              <a:t>H1,H2:	LSA	144 degrees	delta with respect to theory:	</a:t>
            </a:r>
            <a:r>
              <a:rPr lang="en-US" sz="1600" dirty="0" smtClean="0">
                <a:solidFill>
                  <a:srgbClr val="FF0000"/>
                </a:solidFill>
              </a:rPr>
              <a:t>+8, +10 degrees</a:t>
            </a:r>
          </a:p>
          <a:p>
            <a:r>
              <a:rPr lang="en-US" sz="1600" dirty="0" smtClean="0"/>
              <a:t>V1:	LSA	   -7 degrees	delta with respect to theory:	</a:t>
            </a:r>
            <a:r>
              <a:rPr lang="en-US" sz="1600" dirty="0" smtClean="0">
                <a:solidFill>
                  <a:srgbClr val="FF0000"/>
                </a:solidFill>
              </a:rPr>
              <a:t>-15 degrees</a:t>
            </a:r>
            <a:endParaRPr lang="en-US" sz="1600" dirty="0"/>
          </a:p>
          <a:p>
            <a:r>
              <a:rPr lang="en-US" sz="1600" dirty="0" smtClean="0"/>
              <a:t>V2:	LSA	 -80 degrees	delta with respect to theory:	 </a:t>
            </a:r>
            <a:r>
              <a:rPr lang="en-US" sz="1600" dirty="0" smtClean="0">
                <a:solidFill>
                  <a:srgbClr val="FF0000"/>
                </a:solidFill>
              </a:rPr>
              <a:t>- 7 degrees</a:t>
            </a:r>
          </a:p>
          <a:p>
            <a:endParaRPr lang="en-US" sz="1600" dirty="0"/>
          </a:p>
          <a:p>
            <a:r>
              <a:rPr lang="en-US" sz="1600" dirty="0" smtClean="0"/>
              <a:t>Example H: 0.13*1.5*360 + 90 + 444  – 144 = 460 should be 90 +n x 360 mod -1 for damping</a:t>
            </a:r>
          </a:p>
          <a:p>
            <a:r>
              <a:rPr lang="en-US" sz="1600" dirty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beam (notch/1TD + PU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K</a:t>
            </a:r>
            <a:r>
              <a:rPr lang="en-US" sz="1600" dirty="0" smtClean="0">
                <a:solidFill>
                  <a:srgbClr val="FF0000"/>
                </a:solidFill>
              </a:rPr>
              <a:t>) – 144</a:t>
            </a:r>
            <a:r>
              <a:rPr lang="en-US" sz="1600" dirty="0" smtClean="0"/>
              <a:t>	</a:t>
            </a:r>
          </a:p>
          <a:p>
            <a:r>
              <a:rPr lang="en-US" sz="1600" dirty="0" smtClean="0"/>
              <a:t>differences to theory can either be due to actual phase advance error with respect to model or it is a damper setting-up error; pretty good though 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Setting-up of SPS damper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– Q26 optics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6300" y="818634"/>
            <a:ext cx="185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Courtesy W.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öfle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1012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Q20 optics:</a:t>
            </a:r>
          </a:p>
          <a:p>
            <a:r>
              <a:rPr lang="en-US" sz="1600" dirty="0" smtClean="0"/>
              <a:t>phase advance between pick-ups are 67 degrees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rogramming of feedback phase via LSA, assuming 90 degrees phase advance between Pus fails</a:t>
            </a:r>
          </a:p>
          <a:p>
            <a:r>
              <a:rPr lang="en-US" sz="1600" dirty="0" smtClean="0"/>
              <a:t>H1,H2:	LSA	 65 degrees	</a:t>
            </a:r>
          </a:p>
          <a:p>
            <a:r>
              <a:rPr lang="en-US" sz="1600" dirty="0" smtClean="0"/>
              <a:t>V1:	LSA	-90 degrees	</a:t>
            </a:r>
            <a:endParaRPr lang="en-US" sz="1600" dirty="0"/>
          </a:p>
          <a:p>
            <a:r>
              <a:rPr lang="en-US" sz="1600" dirty="0" smtClean="0"/>
              <a:t>V2:	LSA	 65 degrees	could not be well adjusted</a:t>
            </a:r>
          </a:p>
          <a:p>
            <a:endParaRPr lang="en-US" sz="1600" dirty="0" smtClean="0"/>
          </a:p>
          <a:p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H1,H2,V1 could be well adjusted but not V2</a:t>
            </a:r>
          </a:p>
          <a:p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we need to change the way we program the pick-up mixing for the Q20 optics, more function generators needed or special FPGA firmware (preferred way is more function generators)</a:t>
            </a:r>
          </a:p>
          <a:p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also a not-explained delay error was corrected for V1, to be followed up</a:t>
            </a:r>
            <a:endParaRPr lang="en-US" sz="16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371600"/>
          <a:ext cx="7324725" cy="2105025"/>
        </p:xfrm>
        <a:graphic>
          <a:graphicData uri="http://schemas.openxmlformats.org/presentationml/2006/ole">
            <p:oleObj spid="_x0000_s40962" name="Worksheet" r:id="rId3" imgW="6908800" imgH="1879600" progId="Excel.Sheet.12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Setting-up of SPS damper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– Q20 optics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6300" y="818634"/>
            <a:ext cx="185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Courtesy W.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öfle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Nominal intensity – 4 batches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846516"/>
            <a:ext cx="8885703" cy="2023684"/>
          </a:xfrm>
        </p:spPr>
        <p:txBody>
          <a:bodyPr>
            <a:normAutofit/>
          </a:bodyPr>
          <a:lstStyle/>
          <a:p>
            <a:r>
              <a:rPr lang="en-US" dirty="0" smtClean="0"/>
              <a:t>4 batches of 36 bunches with ~1.3e11 ppb injected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Similar transmission in both optics (~95%)</a:t>
            </a:r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l="18963" t="18554" r="19118" b="22949"/>
          <a:stretch>
            <a:fillRect/>
          </a:stretch>
        </p:blipFill>
        <p:spPr>
          <a:xfrm>
            <a:off x="1385063" y="2070100"/>
            <a:ext cx="6343640" cy="474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1000" y="2472035"/>
            <a:ext cx="205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Nominal optics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9700" y="2472035"/>
            <a:ext cx="1820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Low </a:t>
            </a:r>
            <a:r>
              <a:rPr lang="en-US" sz="2400" dirty="0" err="1" smtClean="0">
                <a:solidFill>
                  <a:schemeClr val="accent6"/>
                </a:solidFill>
              </a:rPr>
              <a:t>γ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t</a:t>
            </a:r>
            <a:r>
              <a:rPr lang="en-US" sz="2400" dirty="0" smtClean="0">
                <a:solidFill>
                  <a:schemeClr val="accent6"/>
                </a:solidFill>
              </a:rPr>
              <a:t> optics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6"/>
            <a:ext cx="8642204" cy="51478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Transverse </a:t>
            </a:r>
            <a:r>
              <a:rPr lang="en-US" dirty="0" err="1" smtClean="0"/>
              <a:t>emittances</a:t>
            </a:r>
            <a:r>
              <a:rPr lang="en-US" dirty="0" smtClean="0"/>
              <a:t> were measured mainly in vertical plane (BWS.519) in order to identify emittance blow-up</a:t>
            </a:r>
          </a:p>
          <a:p>
            <a:pPr lvl="1"/>
            <a:r>
              <a:rPr lang="en-US" dirty="0" err="1" smtClean="0"/>
              <a:t>Wirescans</a:t>
            </a:r>
            <a:r>
              <a:rPr lang="en-US" dirty="0" smtClean="0"/>
              <a:t> in PS (all batches at extraction) and SPS at extraction using the bunch selection mode (STANDARD with gating), slots 1-900 selected</a:t>
            </a:r>
          </a:p>
          <a:p>
            <a:pPr lvl="1"/>
            <a:r>
              <a:rPr lang="en-US" dirty="0" smtClean="0"/>
              <a:t>Inconsistencies were observed which are currently investigated with BI expert (very small </a:t>
            </a:r>
            <a:r>
              <a:rPr lang="en-US" dirty="0" err="1" smtClean="0"/>
              <a:t>emittances</a:t>
            </a:r>
            <a:r>
              <a:rPr lang="en-US" dirty="0" smtClean="0"/>
              <a:t> measured in SPS in some cases, clearly below the PS values)</a:t>
            </a:r>
          </a:p>
          <a:p>
            <a:pPr lvl="1"/>
            <a:r>
              <a:rPr lang="en-US" dirty="0" smtClean="0"/>
              <a:t>Switching between Q20 and Q26 not automatic (optics functions need to be selected/set manually)</a:t>
            </a:r>
          </a:p>
          <a:p>
            <a:pPr lvl="1"/>
            <a:r>
              <a:rPr lang="en-US" dirty="0" smtClean="0"/>
              <a:t>Clearly more experience with emittance measurement of multi bunch/multi batch beams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Similar (avg.) </a:t>
            </a:r>
            <a:r>
              <a:rPr lang="en-US" dirty="0" err="1" smtClean="0"/>
              <a:t>emittances</a:t>
            </a:r>
            <a:r>
              <a:rPr lang="en-US" dirty="0" smtClean="0"/>
              <a:t> for both optics</a:t>
            </a:r>
          </a:p>
          <a:p>
            <a:pPr lvl="1"/>
            <a:r>
              <a:rPr lang="en-US" dirty="0" smtClean="0"/>
              <a:t>PS: average emittance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y</a:t>
            </a:r>
            <a:r>
              <a:rPr lang="en-US" baseline="-25000" dirty="0" err="1" smtClean="0"/>
              <a:t>,n</a:t>
            </a:r>
            <a:r>
              <a:rPr lang="en-US" dirty="0" smtClean="0"/>
              <a:t>=1.45μm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SPS: average Q20 optics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y,n</a:t>
            </a:r>
            <a:r>
              <a:rPr lang="en-US" dirty="0" smtClean="0"/>
              <a:t>=1.45μm</a:t>
            </a:r>
          </a:p>
          <a:p>
            <a:pPr lvl="1"/>
            <a:r>
              <a:rPr lang="en-US" dirty="0" smtClean="0"/>
              <a:t>SPS: average </a:t>
            </a:r>
            <a:r>
              <a:rPr lang="en-US" dirty="0" smtClean="0"/>
              <a:t>Q26 </a:t>
            </a:r>
            <a:r>
              <a:rPr lang="en-US" dirty="0" smtClean="0"/>
              <a:t>optics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y,n</a:t>
            </a:r>
            <a:r>
              <a:rPr lang="en-US" dirty="0" smtClean="0"/>
              <a:t>=</a:t>
            </a:r>
            <a:r>
              <a:rPr lang="en-US" dirty="0" smtClean="0"/>
              <a:t>1.40μm</a:t>
            </a:r>
          </a:p>
          <a:p>
            <a:pPr lvl="1"/>
            <a:r>
              <a:rPr lang="en-US" dirty="0" smtClean="0"/>
              <a:t>Smallest emittance in SPS: 1μm !?!</a:t>
            </a:r>
          </a:p>
          <a:p>
            <a:pPr lvl="1"/>
            <a:r>
              <a:rPr lang="en-US" dirty="0" smtClean="0"/>
              <a:t>To be investigated …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EmittanceQ20Nominal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19986" y="4064000"/>
            <a:ext cx="3680513" cy="276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22903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major beam dynamics</a:t>
            </a:r>
            <a:r>
              <a:rPr lang="en-US" dirty="0" smtClean="0"/>
              <a:t> issues </a:t>
            </a:r>
            <a:r>
              <a:rPr lang="en-US" dirty="0" smtClean="0"/>
              <a:t>with ultimate intensity (1.8e11 ppb injected)</a:t>
            </a:r>
          </a:p>
          <a:p>
            <a:pPr lvl="1"/>
            <a:r>
              <a:rPr lang="en-US" dirty="0" smtClean="0"/>
              <a:t>No time for optimization and transverse emittance measurements</a:t>
            </a:r>
          </a:p>
          <a:p>
            <a:pPr lvl="1"/>
            <a:r>
              <a:rPr lang="en-US" dirty="0" smtClean="0"/>
              <a:t>No obvious problem in transverse plane for both optics</a:t>
            </a:r>
          </a:p>
          <a:p>
            <a:pPr lvl="1"/>
            <a:r>
              <a:rPr lang="en-US" dirty="0" smtClean="0"/>
              <a:t>Beam stable </a:t>
            </a:r>
            <a:r>
              <a:rPr lang="en-US" dirty="0" smtClean="0"/>
              <a:t>longitudinally in Q20 with 800MHz on but without longitudinal emittance blow-up</a:t>
            </a:r>
          </a:p>
          <a:p>
            <a:pPr lvl="1"/>
            <a:r>
              <a:rPr lang="en-US" dirty="0" smtClean="0"/>
              <a:t>Beam slightly unstable longitudinally in Q26 with 800MHZ 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normally emittance blow-up needed, but not applied during MD for direct comparison</a:t>
            </a:r>
            <a:endParaRPr lang="en-US" dirty="0" smtClean="0"/>
          </a:p>
          <a:p>
            <a:r>
              <a:rPr lang="en-US" dirty="0" smtClean="0"/>
              <a:t>Transmission </a:t>
            </a:r>
            <a:r>
              <a:rPr lang="en-US" dirty="0" smtClean="0"/>
              <a:t>around 90% </a:t>
            </a:r>
            <a:r>
              <a:rPr lang="en-US" dirty="0" smtClean="0"/>
              <a:t>in both cycles without optimization (tunes not corrected,  dampers, …) - no controlled longitudinal emittance blow-up in nominal optics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  <p:pic>
        <p:nvPicPr>
          <p:cNvPr id="8" name="Picture 7" descr="BCT-Q26-4batchesUltima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480900" y="3403600"/>
            <a:ext cx="4301067" cy="3225800"/>
          </a:xfrm>
          <a:prstGeom prst="rect">
            <a:avLst/>
          </a:prstGeom>
        </p:spPr>
      </p:pic>
      <p:pic>
        <p:nvPicPr>
          <p:cNvPr id="9" name="Picture 8" descr="BCT-Q20-4batchesUltima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21733" y="3378200"/>
            <a:ext cx="4334934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 intensity –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20236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Kicker heating had to be monitored permanently … </a:t>
            </a:r>
          </a:p>
          <a:p>
            <a:r>
              <a:rPr lang="en-US" dirty="0" smtClean="0"/>
              <a:t>Vacuum and BLM interlocks when</a:t>
            </a:r>
            <a:r>
              <a:rPr lang="en-US" dirty="0" smtClean="0"/>
              <a:t> increasin</a:t>
            </a:r>
            <a:r>
              <a:rPr lang="en-US" dirty="0" smtClean="0"/>
              <a:t>g the bunch intensity and going to 4 batches (ultimate intensity 1 batch around 4:10, 4 batches around 4:40)</a:t>
            </a:r>
          </a:p>
          <a:p>
            <a:pPr lvl="1"/>
            <a:r>
              <a:rPr lang="en-US" dirty="0" smtClean="0"/>
              <a:t>BLM, mainly in Q20 optics (cycle optimization </a:t>
            </a:r>
            <a:r>
              <a:rPr lang="en-US" dirty="0" err="1" smtClean="0"/>
              <a:t>lnot</a:t>
            </a:r>
            <a:r>
              <a:rPr lang="en-US" dirty="0" smtClean="0"/>
              <a:t> done at this point due to lack of time!!) </a:t>
            </a:r>
          </a:p>
          <a:p>
            <a:pPr lvl="1"/>
            <a:r>
              <a:rPr lang="en-US" dirty="0" smtClean="0"/>
              <a:t>Vacuum interlocks because of ZS </a:t>
            </a:r>
            <a:r>
              <a:rPr lang="en-US" dirty="0" err="1" smtClean="0"/>
              <a:t>outgassing</a:t>
            </a:r>
            <a:r>
              <a:rPr lang="en-US" dirty="0" smtClean="0"/>
              <a:t>, sparks, …  </a:t>
            </a:r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b="12809"/>
          <a:stretch>
            <a:fillRect/>
          </a:stretch>
        </p:blipFill>
        <p:spPr>
          <a:xfrm>
            <a:off x="596900" y="2951039"/>
            <a:ext cx="7899406" cy="3627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37169</TotalTime>
  <Words>1054</Words>
  <Application>Microsoft Macintosh PowerPoint</Application>
  <PresentationFormat>On-screen Show (4:3)</PresentationFormat>
  <Paragraphs>100</Paragraphs>
  <Slides>10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Excel Sheet</vt:lpstr>
      <vt:lpstr>Summary of the dedicated MD on July 4th  50ns in SPS with nominal and low γt optics – transverse aspects</vt:lpstr>
      <vt:lpstr>MD Overview</vt:lpstr>
      <vt:lpstr>Transverse setup</vt:lpstr>
      <vt:lpstr>Slide 4</vt:lpstr>
      <vt:lpstr>Slide 5</vt:lpstr>
      <vt:lpstr>Nominal intensity – 4 batches</vt:lpstr>
      <vt:lpstr>Emittance measurements</vt:lpstr>
      <vt:lpstr>Ultimate intensity</vt:lpstr>
      <vt:lpstr>Ultimate intensity – issues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Hannes Bartosik</dc:creator>
  <cp:keywords/>
  <dc:description/>
  <cp:lastModifiedBy>Hannes Bartosik</cp:lastModifiedBy>
  <cp:revision>320</cp:revision>
  <cp:lastPrinted>2011-03-24T15:52:32Z</cp:lastPrinted>
  <dcterms:created xsi:type="dcterms:W3CDTF">2011-07-10T14:04:38Z</dcterms:created>
  <dcterms:modified xsi:type="dcterms:W3CDTF">2011-07-14T13:05:55Z</dcterms:modified>
  <cp:category/>
</cp:coreProperties>
</file>