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4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8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1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3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8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2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6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2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2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4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6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8253B-22AD-9945-95B2-E88BD436130B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94A7-1041-CE4C-8BF9-7DB061E3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8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0525"/>
            <a:ext cx="7772400" cy="1470025"/>
          </a:xfrm>
        </p:spPr>
        <p:txBody>
          <a:bodyPr/>
          <a:lstStyle/>
          <a:p>
            <a:r>
              <a:rPr lang="en-US" dirty="0" smtClean="0"/>
              <a:t>Preliminary investigation on SPS space charge effect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300"/>
            <a:ext cx="6400800" cy="1752600"/>
          </a:xfrm>
        </p:spPr>
        <p:txBody>
          <a:bodyPr/>
          <a:lstStyle/>
          <a:p>
            <a:r>
              <a:rPr lang="en-US" dirty="0" smtClean="0"/>
              <a:t>23-02-2011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0230" y="4368083"/>
            <a:ext cx="48687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G. Franchetti</a:t>
            </a:r>
            <a:r>
              <a:rPr lang="en-US" sz="2800" dirty="0"/>
              <a:t> </a:t>
            </a:r>
          </a:p>
          <a:p>
            <a:pPr algn="ctr"/>
            <a:r>
              <a:rPr lang="en-US" sz="2800" dirty="0" smtClean="0"/>
              <a:t>Thanks to B. </a:t>
            </a:r>
            <a:r>
              <a:rPr lang="en-US" sz="2800" dirty="0" err="1" smtClean="0"/>
              <a:t>Salvant</a:t>
            </a:r>
            <a:r>
              <a:rPr lang="en-US" sz="2800" dirty="0" smtClean="0"/>
              <a:t>, H. </a:t>
            </a:r>
            <a:r>
              <a:rPr lang="en-US" sz="2800" dirty="0" err="1" smtClean="0"/>
              <a:t>Bartosik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5642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s-line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16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272"/>
            <a:ext cx="8229600" cy="1143000"/>
          </a:xfrm>
        </p:spPr>
        <p:txBody>
          <a:bodyPr/>
          <a:lstStyle/>
          <a:p>
            <a:r>
              <a:rPr lang="en-US" dirty="0" smtClean="0"/>
              <a:t>SPS possible resonances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12125" y="1883701"/>
            <a:ext cx="100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order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12125" y="242483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order</a:t>
            </a:r>
            <a:endParaRPr lang="en-US" dirty="0"/>
          </a:p>
        </p:txBody>
      </p:sp>
      <p:sp>
        <p:nvSpPr>
          <p:cNvPr id="7" name="5-Point Star 6"/>
          <p:cNvSpPr/>
          <p:nvPr/>
        </p:nvSpPr>
        <p:spPr>
          <a:xfrm>
            <a:off x="5828656" y="1223882"/>
            <a:ext cx="198962" cy="254580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38907" y="1012969"/>
            <a:ext cx="1486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SPS </a:t>
            </a:r>
          </a:p>
          <a:p>
            <a:r>
              <a:rPr lang="en-US" dirty="0" smtClean="0"/>
              <a:t>working point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>
            <a:off x="6185344" y="1336135"/>
            <a:ext cx="12535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983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Harmonics excited by SPS optics</a:t>
            </a:r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14" y="1417638"/>
            <a:ext cx="4668467" cy="46955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75421" y="2622783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Harmonics 52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49390" y="1725595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Harmonics 108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54425" y="2365305"/>
            <a:ext cx="2523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108 is the periodicity </a:t>
            </a:r>
          </a:p>
          <a:p>
            <a:r>
              <a:rPr lang="en-US" dirty="0" smtClean="0"/>
              <a:t>of beta functions (FODO)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28616" y="3645520"/>
            <a:ext cx="53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28190" y="4064337"/>
            <a:ext cx="1062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err="1" smtClean="0"/>
              <a:t>Qx</a:t>
            </a:r>
            <a:r>
              <a:rPr lang="en-US" dirty="0" smtClean="0"/>
              <a:t> = 52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78707" y="3348584"/>
            <a:ext cx="1179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Qx</a:t>
            </a:r>
            <a:r>
              <a:rPr lang="en-US" dirty="0" smtClean="0"/>
              <a:t> = 104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20984" y="6050630"/>
            <a:ext cx="1870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harmonic number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93649" y="5004613"/>
            <a:ext cx="2593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structure resonance </a:t>
            </a:r>
          </a:p>
          <a:p>
            <a:r>
              <a:rPr lang="en-US" dirty="0" smtClean="0"/>
              <a:t>of second order is excited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795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res-line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0" y="0"/>
            <a:ext cx="6858000" cy="68580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6399769" y="2936197"/>
            <a:ext cx="1038087" cy="4618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355386" y="2474740"/>
            <a:ext cx="18133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resonance </a:t>
            </a:r>
          </a:p>
          <a:p>
            <a:r>
              <a:rPr lang="en-US" dirty="0" smtClean="0"/>
              <a:t>can be excited by </a:t>
            </a:r>
          </a:p>
          <a:p>
            <a:r>
              <a:rPr lang="en-US" dirty="0" smtClean="0"/>
              <a:t>space charge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651379" y="2342360"/>
            <a:ext cx="2786477" cy="593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327645" y="2738251"/>
            <a:ext cx="2110211" cy="1979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028646" y="1517585"/>
            <a:ext cx="0" cy="1880485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37856" y="1324880"/>
            <a:ext cx="1184527" cy="646331"/>
          </a:xfrm>
          <a:prstGeom prst="rect">
            <a:avLst/>
          </a:prstGeom>
          <a:solidFill>
            <a:srgbClr val="3366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Simulation</a:t>
            </a:r>
          </a:p>
          <a:p>
            <a:r>
              <a:rPr lang="en-US" dirty="0" smtClean="0"/>
              <a:t>Scan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028646" y="1666044"/>
            <a:ext cx="1409211" cy="4948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602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038" y="664315"/>
            <a:ext cx="5912343" cy="5550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10052" y="1055713"/>
            <a:ext cx="816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Ex/Ex0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01035" y="1359065"/>
            <a:ext cx="825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Ey</a:t>
            </a:r>
            <a:r>
              <a:rPr lang="en-US" dirty="0" smtClean="0">
                <a:solidFill>
                  <a:srgbClr val="FF0000"/>
                </a:solidFill>
              </a:rPr>
              <a:t>/Ey0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19291" y="6152828"/>
            <a:ext cx="561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Qy0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92566" y="1088704"/>
            <a:ext cx="130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Qx0 = 26.13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4837" y="1134870"/>
            <a:ext cx="1887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it a second </a:t>
            </a:r>
          </a:p>
          <a:p>
            <a:r>
              <a:rPr lang="en-US" dirty="0" smtClean="0"/>
              <a:t>order resonance ?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05038" y="1728397"/>
            <a:ext cx="1616444" cy="3500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7021" y="2599873"/>
            <a:ext cx="25678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x = </a:t>
            </a:r>
            <a:r>
              <a:rPr lang="en-US" dirty="0" err="1"/>
              <a:t>E</a:t>
            </a:r>
            <a:r>
              <a:rPr lang="en-US" dirty="0" err="1" smtClean="0"/>
              <a:t>y</a:t>
            </a:r>
            <a:r>
              <a:rPr lang="en-US" dirty="0" smtClean="0"/>
              <a:t> = 0.072 mm-</a:t>
            </a:r>
            <a:r>
              <a:rPr lang="en-US" dirty="0" err="1" smtClean="0"/>
              <a:t>mrad</a:t>
            </a:r>
            <a:r>
              <a:rPr lang="en-US" dirty="0" smtClean="0"/>
              <a:t> </a:t>
            </a:r>
          </a:p>
          <a:p>
            <a:r>
              <a:rPr lang="en-US" dirty="0" smtClean="0"/>
              <a:t>Peak current 13 A</a:t>
            </a:r>
          </a:p>
          <a:p>
            <a:r>
              <a:rPr lang="en-US" dirty="0" err="1" smtClean="0"/>
              <a:t>DQx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DQy</a:t>
            </a:r>
            <a:r>
              <a:rPr lang="en-US" dirty="0" smtClean="0"/>
              <a:t> ~ 0.2</a:t>
            </a:r>
          </a:p>
          <a:p>
            <a:r>
              <a:rPr lang="en-US" dirty="0" smtClean="0"/>
              <a:t>Gaussian distribution </a:t>
            </a:r>
          </a:p>
          <a:p>
            <a:r>
              <a:rPr lang="en-US" dirty="0" smtClean="0"/>
              <a:t>truncated at 3 sigma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62804" y="205142"/>
            <a:ext cx="4986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Self consistent 2D coasting beam 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29885" y="4555775"/>
            <a:ext cx="1879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(parameters to be </a:t>
            </a:r>
          </a:p>
          <a:p>
            <a:r>
              <a:rPr lang="en-US" dirty="0" smtClean="0"/>
              <a:t>checked 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31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ntitled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387" y="1002255"/>
            <a:ext cx="4879770" cy="493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40284" y="358908"/>
            <a:ext cx="4394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Phase space after 1500 turns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069885" y="591390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islands appears</a:t>
            </a:r>
            <a:endParaRPr lang="en-US" dirty="0"/>
          </a:p>
        </p:txBody>
      </p:sp>
      <p:pic>
        <p:nvPicPr>
          <p:cNvPr id="2" name="Picture 1" descr="Untitled-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4" y="985094"/>
            <a:ext cx="5044176" cy="496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1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29" y="478794"/>
            <a:ext cx="5720295" cy="57202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50414" y="6146387"/>
            <a:ext cx="67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turns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6193" y="2982899"/>
            <a:ext cx="825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Ey</a:t>
            </a:r>
            <a:r>
              <a:rPr lang="en-US" dirty="0" smtClean="0"/>
              <a:t>/Ey0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38964" y="2351551"/>
            <a:ext cx="2972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excitation of the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</a:rPr>
              <a:t>nd</a:t>
            </a:r>
            <a:r>
              <a:rPr lang="en-US" dirty="0" smtClean="0">
                <a:solidFill>
                  <a:srgbClr val="FF0000"/>
                </a:solidFill>
              </a:rPr>
              <a:t> order structure resonance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might play a role for a high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intensity bunched beam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54424" y="3810458"/>
            <a:ext cx="2809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(Periodic crossing of a </a:t>
            </a:r>
          </a:p>
          <a:p>
            <a:r>
              <a:rPr lang="en-US" dirty="0" smtClean="0"/>
              <a:t>space charge structure </a:t>
            </a:r>
          </a:p>
          <a:p>
            <a:r>
              <a:rPr lang="en-US" dirty="0" smtClean="0"/>
              <a:t>resonance…. to be checked)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9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s-line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0" y="0"/>
            <a:ext cx="6858000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679782" y="244368"/>
            <a:ext cx="4183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Possible new working point</a:t>
            </a:r>
            <a:endParaRPr lang="en-US" sz="2800" dirty="0"/>
          </a:p>
        </p:txBody>
      </p:sp>
      <p:sp>
        <p:nvSpPr>
          <p:cNvPr id="13" name="5-Point Star 12"/>
          <p:cNvSpPr/>
          <p:nvPr/>
        </p:nvSpPr>
        <p:spPr>
          <a:xfrm>
            <a:off x="5828656" y="1372337"/>
            <a:ext cx="198962" cy="254580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3273575" y="4774353"/>
            <a:ext cx="244751" cy="339249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595748" y="1640212"/>
            <a:ext cx="2166932" cy="3068161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 rot="471165">
            <a:off x="2345797" y="5002424"/>
            <a:ext cx="865169" cy="2043854"/>
          </a:xfrm>
          <a:custGeom>
            <a:avLst/>
            <a:gdLst>
              <a:gd name="connsiteX0" fmla="*/ 1121609 w 1220575"/>
              <a:gd name="connsiteY0" fmla="*/ 0 h 1600063"/>
              <a:gd name="connsiteX1" fmla="*/ 1121609 w 1220575"/>
              <a:gd name="connsiteY1" fmla="*/ 0 h 1600063"/>
              <a:gd name="connsiteX2" fmla="*/ 643276 w 1220575"/>
              <a:gd name="connsiteY2" fmla="*/ 247433 h 1600063"/>
              <a:gd name="connsiteX3" fmla="*/ 527816 w 1220575"/>
              <a:gd name="connsiteY3" fmla="*/ 313415 h 1600063"/>
              <a:gd name="connsiteX4" fmla="*/ 478333 w 1220575"/>
              <a:gd name="connsiteY4" fmla="*/ 346406 h 1600063"/>
              <a:gd name="connsiteX5" fmla="*/ 379368 w 1220575"/>
              <a:gd name="connsiteY5" fmla="*/ 379397 h 1600063"/>
              <a:gd name="connsiteX6" fmla="*/ 247414 w 1220575"/>
              <a:gd name="connsiteY6" fmla="*/ 445379 h 1600063"/>
              <a:gd name="connsiteX7" fmla="*/ 181437 w 1220575"/>
              <a:gd name="connsiteY7" fmla="*/ 494865 h 1600063"/>
              <a:gd name="connsiteX8" fmla="*/ 16494 w 1220575"/>
              <a:gd name="connsiteY8" fmla="*/ 643325 h 1600063"/>
              <a:gd name="connsiteX9" fmla="*/ 0 w 1220575"/>
              <a:gd name="connsiteY9" fmla="*/ 692811 h 1600063"/>
              <a:gd name="connsiteX10" fmla="*/ 65977 w 1220575"/>
              <a:gd name="connsiteY10" fmla="*/ 1600063 h 1600063"/>
              <a:gd name="connsiteX11" fmla="*/ 923678 w 1220575"/>
              <a:gd name="connsiteY11" fmla="*/ 1286649 h 1600063"/>
              <a:gd name="connsiteX12" fmla="*/ 1220575 w 1220575"/>
              <a:gd name="connsiteY12" fmla="*/ 98973 h 16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20575" h="1600063">
                <a:moveTo>
                  <a:pt x="1121609" y="0"/>
                </a:moveTo>
                <a:lnTo>
                  <a:pt x="1121609" y="0"/>
                </a:lnTo>
                <a:cubicBezTo>
                  <a:pt x="889366" y="116130"/>
                  <a:pt x="810464" y="142932"/>
                  <a:pt x="643276" y="247433"/>
                </a:cubicBezTo>
                <a:cubicBezTo>
                  <a:pt x="428976" y="381382"/>
                  <a:pt x="790577" y="163255"/>
                  <a:pt x="527816" y="313415"/>
                </a:cubicBezTo>
                <a:cubicBezTo>
                  <a:pt x="510604" y="323251"/>
                  <a:pt x="496448" y="338354"/>
                  <a:pt x="478333" y="346406"/>
                </a:cubicBezTo>
                <a:cubicBezTo>
                  <a:pt x="446557" y="360530"/>
                  <a:pt x="379368" y="379397"/>
                  <a:pt x="379368" y="379397"/>
                </a:cubicBezTo>
                <a:cubicBezTo>
                  <a:pt x="312925" y="479066"/>
                  <a:pt x="391075" y="387910"/>
                  <a:pt x="247414" y="445379"/>
                </a:cubicBezTo>
                <a:cubicBezTo>
                  <a:pt x="221889" y="455590"/>
                  <a:pt x="201778" y="476372"/>
                  <a:pt x="181437" y="494865"/>
                </a:cubicBezTo>
                <a:cubicBezTo>
                  <a:pt x="3404" y="656725"/>
                  <a:pt x="128949" y="568350"/>
                  <a:pt x="16494" y="643325"/>
                </a:cubicBezTo>
                <a:lnTo>
                  <a:pt x="0" y="692811"/>
                </a:lnTo>
                <a:lnTo>
                  <a:pt x="65977" y="1600063"/>
                </a:lnTo>
                <a:lnTo>
                  <a:pt x="923678" y="1286649"/>
                </a:lnTo>
                <a:lnTo>
                  <a:pt x="1220575" y="98973"/>
                </a:lnTo>
              </a:path>
            </a:pathLst>
          </a:custGeom>
          <a:solidFill>
            <a:srgbClr val="FF6600"/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4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gamma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36546" y="1643816"/>
            <a:ext cx="192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 the tunes are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14662" y="2048932"/>
            <a:ext cx="1307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Qx</a:t>
            </a:r>
            <a:r>
              <a:rPr lang="en-US" dirty="0"/>
              <a:t> </a:t>
            </a:r>
            <a:r>
              <a:rPr lang="en-US" dirty="0" smtClean="0"/>
              <a:t>= 20.088</a:t>
            </a:r>
          </a:p>
          <a:p>
            <a:r>
              <a:rPr lang="en-US" dirty="0" err="1" smtClean="0"/>
              <a:t>Qy</a:t>
            </a:r>
            <a:r>
              <a:rPr lang="en-US" dirty="0"/>
              <a:t> = </a:t>
            </a:r>
            <a:r>
              <a:rPr lang="en-US" dirty="0" smtClean="0"/>
              <a:t>20.221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01856" y="3150186"/>
            <a:ext cx="2700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second and </a:t>
            </a:r>
          </a:p>
          <a:p>
            <a:r>
              <a:rPr lang="en-US" dirty="0" smtClean="0"/>
              <a:t>forth order resonances are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14662" y="3796517"/>
            <a:ext cx="1062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err="1" smtClean="0"/>
              <a:t>Qx</a:t>
            </a:r>
            <a:r>
              <a:rPr lang="en-US" dirty="0" smtClean="0"/>
              <a:t> = 40 </a:t>
            </a:r>
          </a:p>
          <a:p>
            <a:r>
              <a:rPr lang="en-US" dirty="0" smtClean="0"/>
              <a:t>4 </a:t>
            </a:r>
            <a:r>
              <a:rPr lang="en-US" dirty="0" err="1" smtClean="0"/>
              <a:t>Qx</a:t>
            </a:r>
            <a:r>
              <a:rPr lang="en-US" dirty="0" smtClean="0"/>
              <a:t> = 80</a:t>
            </a:r>
            <a:endParaRPr lang="en-US" dirty="0"/>
          </a:p>
        </p:txBody>
      </p:sp>
      <p:pic>
        <p:nvPicPr>
          <p:cNvPr id="10" name="Picture 9" descr="harmonic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964" y="1417638"/>
            <a:ext cx="5023809" cy="502380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41198" y="232593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00271" y="232593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4938211"/>
            <a:ext cx="3729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4</a:t>
            </a:r>
            <a:r>
              <a:rPr lang="en-US" baseline="30000" dirty="0" smtClean="0"/>
              <a:t>th</a:t>
            </a:r>
            <a:r>
              <a:rPr lang="en-US" dirty="0" smtClean="0"/>
              <a:t> order resonance is not excited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4106" y="5518117"/>
            <a:ext cx="42556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second order resonance has harmonics </a:t>
            </a:r>
          </a:p>
          <a:p>
            <a:r>
              <a:rPr lang="en-US" dirty="0" smtClean="0"/>
              <a:t>much weaker than for the case of  the high </a:t>
            </a:r>
          </a:p>
          <a:p>
            <a:r>
              <a:rPr lang="en-US" dirty="0" smtClean="0"/>
              <a:t>Q lattice </a:t>
            </a:r>
            <a:r>
              <a:rPr lang="en-US" dirty="0" smtClean="0">
                <a:sym typeface="Wingdings"/>
              </a:rPr>
              <a:t> roughly a factor 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73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241</Words>
  <Application>Microsoft Macintosh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Preliminary investigation on SPS space charge effect </vt:lpstr>
      <vt:lpstr>SPS possible resonances</vt:lpstr>
      <vt:lpstr>Harmonics excited by SPS optics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Low gamma</vt:lpstr>
    </vt:vector>
  </TitlesOfParts>
  <Company>GSI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 space charge effect</dc:title>
  <dc:creator>Giuliano Franchetti</dc:creator>
  <cp:lastModifiedBy>Giuliano Franchetti</cp:lastModifiedBy>
  <cp:revision>17</cp:revision>
  <dcterms:created xsi:type="dcterms:W3CDTF">2011-02-23T07:30:00Z</dcterms:created>
  <dcterms:modified xsi:type="dcterms:W3CDTF">2011-04-12T08:07:53Z</dcterms:modified>
</cp:coreProperties>
</file>