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1"/>
  </p:sldMasterIdLst>
  <p:notesMasterIdLst>
    <p:notesMasterId r:id="rId30"/>
  </p:notesMasterIdLst>
  <p:handoutMasterIdLst>
    <p:handoutMasterId r:id="rId31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047" autoAdjust="0"/>
    <p:restoredTop sz="94695" autoAdjust="0"/>
  </p:normalViewPr>
  <p:slideViewPr>
    <p:cSldViewPr>
      <p:cViewPr varScale="1">
        <p:scale>
          <a:sx n="127" d="100"/>
          <a:sy n="127" d="100"/>
        </p:scale>
        <p:origin x="-116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70" y="59994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 smtClean="0"/>
              <a:t>Test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5B70E7-1F4A-4B65-ABB3-761E4D42EA98}" type="datetimeFigureOut">
              <a:rPr lang="en-US" smtClean="0"/>
              <a:pPr/>
              <a:t>5/2/2011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9BCD0F-085F-4B5B-91E2-85061657D48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 smtClean="0"/>
              <a:t>Test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6FB6BA-3010-4504-B27A-187CCC903A2F}" type="datetimeFigureOut">
              <a:rPr lang="en-US" smtClean="0"/>
              <a:pPr/>
              <a:t>5/2/2011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69634D-D074-4B80-BDD5-4A9B251A189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634D-D074-4B80-BDD5-4A9B251A189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dirty="0" smtClean="0"/>
              <a:t>Test</a:t>
            </a: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D4077821-10E9-4EAA-A56C-82F9A8698B26}" type="datetime1">
              <a:rPr lang="en-US" smtClean="0"/>
              <a:pPr/>
              <a:t>5/2/2011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r>
              <a:rPr lang="en-US" dirty="0" smtClean="0"/>
              <a:t>Author:    Michael Holz, BE-RF-BR</a:t>
            </a:r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0550947A-D8C5-4971-9622-5F7E2A93C3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3" name="Rectangle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2" name="Rectangle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327A2-ED89-43AF-8C30-C7D96EB78AF2}" type="datetime1">
              <a:rPr lang="en-US" smtClean="0"/>
              <a:pPr/>
              <a:t>5/2/2011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Author:    Michael Holz, BE-RF-BR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947A-D8C5-4971-9622-5F7E2A93C31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20FDB-EF0F-4B45-8BA4-0CCCB61377EC}" type="datetime1">
              <a:rPr lang="en-US" smtClean="0"/>
              <a:pPr/>
              <a:t>5/2/2011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Author:    Michael Holz, BE-RF-BR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947A-D8C5-4971-9622-5F7E2A93C3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C590C-2E69-4DD8-88BF-914830186622}" type="datetime1">
              <a:rPr lang="en-US" smtClean="0"/>
              <a:pPr/>
              <a:t>5/2/2011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Author:    Michael Holz, BE-RF-BR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947A-D8C5-4971-9622-5F7E2A93C3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5D2617BA-D9F3-46E5-974B-CBD57853E08B}" type="datetime1">
              <a:rPr lang="en-US" smtClean="0"/>
              <a:pPr/>
              <a:t>5/2/2011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r>
              <a:rPr lang="en-US" dirty="0" smtClean="0"/>
              <a:t>Author:    Michael Holz, BE-RF-BR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0550947A-D8C5-4971-9622-5F7E2A93C3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B0C4F-6965-44CE-A047-E31326AD2F8A}" type="datetime1">
              <a:rPr lang="en-US" smtClean="0"/>
              <a:pPr/>
              <a:t>5/2/2011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Author:    Michael Holz, BE-RF-BR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947A-D8C5-4971-9622-5F7E2A93C3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47855-CA35-4199-AA40-51D2AFCFFFA1}" type="datetime1">
              <a:rPr lang="en-US" smtClean="0"/>
              <a:pPr/>
              <a:t>5/2/2011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Author:    Michael Holz, BE-RF-BR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947A-D8C5-4971-9622-5F7E2A93C3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4CF5E-288F-45F2-863E-4D7F9F96E4DA}" type="datetime1">
              <a:rPr lang="en-US" smtClean="0"/>
              <a:pPr/>
              <a:t>5/2/2011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Author:    Michael Holz, BE-RF-BR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947A-D8C5-4971-9622-5F7E2A93C3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E3D70-D65A-47C1-927A-C9D1E98D3EA8}" type="datetime1">
              <a:rPr lang="en-US" smtClean="0"/>
              <a:pPr/>
              <a:t>5/2/2011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Author:    Michael Holz, BE-RF-BR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947A-D8C5-4971-9622-5F7E2A93C3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00DD8-9304-47F5-9226-F7C49919D286}" type="datetime1">
              <a:rPr lang="en-US" smtClean="0"/>
              <a:pPr/>
              <a:t>5/2/2011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Author:    Michael Holz, BE-RF-BR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947A-D8C5-4971-9622-5F7E2A93C3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3DF37-CBCA-4DC7-BD22-B3737E07F9C9}" type="datetime1">
              <a:rPr lang="en-US" smtClean="0"/>
              <a:pPr/>
              <a:t>5/2/2011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Author:    Michael Holz, BE-RF-BR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947A-D8C5-4971-9622-5F7E2A93C3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F2FAFB8D-FB87-4493-9B57-0C58C25B144F}" type="datetime1">
              <a:rPr lang="en-US" smtClean="0"/>
              <a:pPr/>
              <a:t>5/2/2011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Author:    Michael Holz, BE-RF-BR</a:t>
            </a: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0550947A-D8C5-4971-9622-5F7E2A93C3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Preliminary results of the multipacting measurements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Bat. 181, Meyrin site	/ magnet reference MBB013,uncoated</a:t>
            </a:r>
          </a:p>
          <a:p>
            <a:r>
              <a:rPr lang="en-US" dirty="0" smtClean="0"/>
              <a:t>Week 15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609600"/>
          </a:xfrm>
        </p:spPr>
        <p:txBody>
          <a:bodyPr/>
          <a:lstStyle/>
          <a:p>
            <a:r>
              <a:rPr lang="en-US" dirty="0" smtClean="0"/>
              <a:t>Graphical user’s interface</a:t>
            </a:r>
            <a:endParaRPr lang="en-US" dirty="0"/>
          </a:p>
        </p:txBody>
      </p:sp>
      <p:pic>
        <p:nvPicPr>
          <p:cNvPr id="5" name="Content Placeholder 4" descr="labview_gui.PN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830283" y="1828800"/>
            <a:ext cx="7483434" cy="4343400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947A-D8C5-4971-9622-5F7E2A93C311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Author:    Michael Holz, BE-RF-BR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 analysis of the tungsten wire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Author:    Michael Holz, BE-RF-BR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947A-D8C5-4971-9622-5F7E2A93C311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Applied vector network analyzer (Agilent E5071C)</a:t>
            </a:r>
          </a:p>
          <a:p>
            <a:endParaRPr lang="en-US" dirty="0" smtClean="0"/>
          </a:p>
          <a:p>
            <a:r>
              <a:rPr lang="en-US" dirty="0" smtClean="0"/>
              <a:t>Short circuit at the end of the wire</a:t>
            </a:r>
          </a:p>
          <a:p>
            <a:endParaRPr lang="en-US" dirty="0" smtClean="0"/>
          </a:p>
          <a:p>
            <a:r>
              <a:rPr lang="en-US" dirty="0" smtClean="0"/>
              <a:t>Measurement of the characteristic impedance</a:t>
            </a:r>
            <a:br>
              <a:rPr lang="en-US" dirty="0" smtClean="0"/>
            </a:br>
            <a:r>
              <a:rPr lang="en-US" dirty="0" smtClean="0"/>
              <a:t>showed short circuit at 2 – 3 meters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=&gt; </a:t>
            </a:r>
            <a:r>
              <a:rPr lang="en-US" u="sng" dirty="0" smtClean="0"/>
              <a:t>conclusion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	tungsten wire touched bottom of the beam pipe</a:t>
            </a:r>
          </a:p>
          <a:p>
            <a:endParaRPr lang="en-US" dirty="0" smtClean="0"/>
          </a:p>
          <a:p>
            <a:r>
              <a:rPr lang="en-US" dirty="0" smtClean="0"/>
              <a:t>After tightening the wire, characteristic impedance looked (almost) as it should be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Author:    Michael Holz, BE-RF-BR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947A-D8C5-4971-9622-5F7E2A93C311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3962400" cy="4572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Characteristic impedance over time</a:t>
            </a:r>
            <a:endParaRPr lang="en-US" dirty="0"/>
          </a:p>
        </p:txBody>
      </p:sp>
      <p:pic>
        <p:nvPicPr>
          <p:cNvPr id="13" name="Content Placeholder 12" descr="real_vs_time2.PN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1066800" y="1752600"/>
            <a:ext cx="6553200" cy="4191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Author:    Michael Holz, BE-RF-BR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947A-D8C5-4971-9622-5F7E2A93C311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0" name="Content Placeholder 9" descr="resonances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33400" y="3200400"/>
            <a:ext cx="7772400" cy="2903584"/>
          </a:xfrm>
        </p:spPr>
      </p:pic>
      <p:sp>
        <p:nvSpPr>
          <p:cNvPr id="12" name="Content Placeholder 11"/>
          <p:cNvSpPr>
            <a:spLocks noGrp="1"/>
          </p:cNvSpPr>
          <p:nvPr>
            <p:ph sz="quarter" idx="2"/>
          </p:nvPr>
        </p:nvSpPr>
        <p:spPr>
          <a:xfrm>
            <a:off x="457200" y="1219200"/>
            <a:ext cx="8229600" cy="1527048"/>
          </a:xfrm>
        </p:spPr>
        <p:txBody>
          <a:bodyPr/>
          <a:lstStyle/>
          <a:p>
            <a:r>
              <a:rPr lang="en-US" dirty="0" smtClean="0"/>
              <a:t>Measurement of S11 (reflection) showed good resonances at 187.73 MHz (marker 2) and 205.54 MHz (marker 1)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Author:    Michael Holz, BE-RF-BR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947A-D8C5-4971-9622-5F7E2A93C311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153400" cy="1143000"/>
          </a:xfrm>
        </p:spPr>
        <p:txBody>
          <a:bodyPr/>
          <a:lstStyle/>
          <a:p>
            <a:r>
              <a:rPr lang="en-US" dirty="0" smtClean="0"/>
              <a:t>After applying a matching network with a trombone, smith-chart showed critical coupling for f=187.73 MHz</a:t>
            </a:r>
          </a:p>
        </p:txBody>
      </p:sp>
      <p:pic>
        <p:nvPicPr>
          <p:cNvPr id="11" name="Content Placeholder 10" descr="187.73-smith.PN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1447800" y="2209800"/>
            <a:ext cx="5505327" cy="402432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Author:    Michael Holz, BE-RF-BR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947A-D8C5-4971-9622-5F7E2A93C311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153400" cy="685800"/>
          </a:xfrm>
        </p:spPr>
        <p:txBody>
          <a:bodyPr/>
          <a:lstStyle/>
          <a:p>
            <a:r>
              <a:rPr lang="en-US" dirty="0" smtClean="0"/>
              <a:t>Matched network with trombone</a:t>
            </a:r>
            <a:endParaRPr lang="en-US" dirty="0"/>
          </a:p>
        </p:txBody>
      </p:sp>
      <p:pic>
        <p:nvPicPr>
          <p:cNvPr id="7" name="Content Placeholder 6" descr="IMGP3203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1600200" y="1905000"/>
            <a:ext cx="5715000" cy="42862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test runs with injected RF power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Author:    Michael Holz, BE-RF-BR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947A-D8C5-4971-9622-5F7E2A93C311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Available power amplifier amplifies with 50 dB in a frequency range of 30 MHz – 200 MHz up to 50 W</a:t>
            </a: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Therefore the excitement frequency 187.73 MHz has been selected for the first test run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Author:    Michael Holz, BE-RF-BR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947A-D8C5-4971-9622-5F7E2A93C311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10" name="Content Placeholder 9" descr="test2_12042011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057342" y="1219200"/>
            <a:ext cx="7029315" cy="49371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Author:    Michael Holz, BE-RF-BR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947A-D8C5-4971-9622-5F7E2A93C311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Main gas in the system is water (normal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smtClean="0"/>
              <a:t>Multipacting starts at the end of the power sweep close to its maximum </a:t>
            </a:r>
            <a:r>
              <a:rPr lang="en-US" dirty="0" smtClean="0"/>
              <a:t>power</a:t>
            </a:r>
          </a:p>
          <a:p>
            <a:endParaRPr lang="en-US" dirty="0" smtClean="0"/>
          </a:p>
          <a:p>
            <a:r>
              <a:rPr lang="en-US" dirty="0" smtClean="0"/>
              <a:t>Scrubbing effect and conditioning over several power cycles (surface becomes more and more clean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smtClean="0"/>
              <a:t>These results fit to former results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Author:    Michael Holz, BE-RF-BR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947A-D8C5-4971-9622-5F7E2A93C311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Measurements at other resonances </a:t>
            </a:r>
            <a:br>
              <a:rPr lang="en-US" dirty="0" smtClean="0"/>
            </a:br>
            <a:r>
              <a:rPr lang="en-US" dirty="0" smtClean="0"/>
              <a:t>(e.g.  130.38 MHz; 225.25 MHz with open circuit) did not cause any different behavior after matching the network</a:t>
            </a:r>
          </a:p>
          <a:p>
            <a:endParaRPr lang="en-US" dirty="0" smtClean="0"/>
          </a:p>
          <a:p>
            <a:r>
              <a:rPr lang="en-US" dirty="0" smtClean="0"/>
              <a:t>No dependency on frequency so far</a:t>
            </a:r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	Principle</a:t>
            </a:r>
            <a:endParaRPr lang="en-US" dirty="0"/>
          </a:p>
        </p:txBody>
      </p:sp>
      <p:pic>
        <p:nvPicPr>
          <p:cNvPr id="6" name="Content Placeholder 5" descr="principle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859864"/>
            <a:ext cx="8229600" cy="3655797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947A-D8C5-4971-9622-5F7E2A93C311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Author:    Michael Holz, BE-RF-BR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tests with magnetic field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Author:    Michael Holz, BE-RF-BR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947A-D8C5-4971-9622-5F7E2A93C311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Applying a magnetic field has a huge impact on multipacting</a:t>
            </a:r>
          </a:p>
          <a:p>
            <a:endParaRPr lang="en-US" dirty="0" smtClean="0"/>
          </a:p>
          <a:p>
            <a:r>
              <a:rPr lang="en-US" dirty="0" smtClean="0"/>
              <a:t>Selected frequency is 130.48 MHz</a:t>
            </a:r>
          </a:p>
          <a:p>
            <a:endParaRPr lang="en-US" dirty="0" smtClean="0"/>
          </a:p>
          <a:p>
            <a:r>
              <a:rPr lang="en-US" dirty="0" smtClean="0"/>
              <a:t>Measurements with various magnetic field strengths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Author:    Michael Holz, BE-RF-BR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947A-D8C5-4971-9622-5F7E2A93C311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6" name="Content Placeholder 5" descr="magentic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221247" y="1219200"/>
            <a:ext cx="6701506" cy="49371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Author:    Michael Holz, BE-RF-BR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947A-D8C5-4971-9622-5F7E2A93C311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Hydrogen is the main content in the system now</a:t>
            </a:r>
          </a:p>
          <a:p>
            <a:pPr>
              <a:buNone/>
            </a:pPr>
            <a:endParaRPr lang="en-US" u="sng" dirty="0" smtClean="0"/>
          </a:p>
          <a:p>
            <a:pPr>
              <a:buNone/>
            </a:pPr>
            <a:r>
              <a:rPr lang="en-US" u="sng" dirty="0" smtClean="0"/>
              <a:t>Conclusion:</a:t>
            </a:r>
          </a:p>
          <a:p>
            <a:pPr>
              <a:buNone/>
            </a:pPr>
            <a:r>
              <a:rPr lang="en-US" dirty="0" smtClean="0"/>
              <a:t>	Electrons are concentrating on smaller areas due to the magnetic field.  The higher intensity is releasing hydrogen from deeper layers of the beam pipe material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Outlook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Author:    Michael Holz, BE-RF-BR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947A-D8C5-4971-9622-5F7E2A93C311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  <a:p>
            <a:r>
              <a:rPr lang="en-US" dirty="0" smtClean="0"/>
              <a:t>Measurements with magnetic field and a closed main valve to simulate SPS </a:t>
            </a:r>
            <a:r>
              <a:rPr lang="en-US" dirty="0" smtClean="0"/>
              <a:t>p</a:t>
            </a:r>
            <a:r>
              <a:rPr lang="en-US" dirty="0" smtClean="0"/>
              <a:t>umping speed</a:t>
            </a: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Simulations with microwave studio / particle studio to acquire simulation data for comparison and to track the particles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Electric field distribution, Phase=0°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Author:    Michael Holz, BE-RF-BR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947A-D8C5-4971-9622-5F7E2A93C311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6" name="Content Placeholder 5" descr="SPS MBB_uncoated field distributio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96733" y="1600200"/>
            <a:ext cx="8390067" cy="409677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tracking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Author:    Michael Holz, BE-RF-BR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947A-D8C5-4971-9622-5F7E2A93C311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6" name="Content Placeholder 5" descr="electron multipacting MBB_uncoated_400eV.gif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33400" y="1295400"/>
            <a:ext cx="7696200" cy="3757964"/>
          </a:xfrm>
        </p:spPr>
      </p:pic>
      <p:sp>
        <p:nvSpPr>
          <p:cNvPr id="7" name="Content Placeholder 6"/>
          <p:cNvSpPr>
            <a:spLocks noGrp="1"/>
          </p:cNvSpPr>
          <p:nvPr>
            <p:ph sz="quarter" idx="2"/>
          </p:nvPr>
        </p:nvSpPr>
        <p:spPr>
          <a:xfrm>
            <a:off x="533400" y="5105400"/>
            <a:ext cx="8305800" cy="11430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Primaries' energy = 400 eV, 10% spread, 960 initial particles</a:t>
            </a:r>
          </a:p>
          <a:p>
            <a:r>
              <a:rPr lang="en-US" dirty="0" smtClean="0"/>
              <a:t>40 Watt constant power, one initial pulse</a:t>
            </a:r>
          </a:p>
          <a:p>
            <a:r>
              <a:rPr lang="en-US" dirty="0" smtClean="0"/>
              <a:t>Simulation time is 20 ns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Emitted secondaries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Author:    Michael Holz, BE-RF-BR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947A-D8C5-4971-9622-5F7E2A93C311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9" name="Content Placeholder 8" descr="SPS MBB_uncoated_2_secondaries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28599" y="1371600"/>
            <a:ext cx="8610601" cy="419384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Particles versus time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Author:    Michael Holz, BE-RF-BR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947A-D8C5-4971-9622-5F7E2A93C311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6" name="Content Placeholder 5" descr="SPS MBB_uncoated_2_pvt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1524000"/>
            <a:ext cx="8604760" cy="4191000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concerning the simulation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Author:    Michael Holz, BE-RF-BR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947A-D8C5-4971-9622-5F7E2A93C311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Primary energy of 400 eV chosen, most secondaries are expected at this primary energy </a:t>
            </a:r>
            <a:br>
              <a:rPr lang="en-US" dirty="0" smtClean="0"/>
            </a:br>
            <a:r>
              <a:rPr lang="en-US" dirty="0" smtClean="0"/>
              <a:t>(see SEY measurements of stainless steel)</a:t>
            </a:r>
          </a:p>
          <a:p>
            <a:endParaRPr lang="en-US" dirty="0" smtClean="0"/>
          </a:p>
          <a:p>
            <a:r>
              <a:rPr lang="en-US" dirty="0" smtClean="0"/>
              <a:t>Simulation data is preliminary</a:t>
            </a:r>
          </a:p>
          <a:p>
            <a:endParaRPr lang="en-US" dirty="0" smtClean="0"/>
          </a:p>
          <a:p>
            <a:r>
              <a:rPr lang="en-US" dirty="0" smtClean="0"/>
              <a:t>Have to check all the parameters and choose the correct excitation signal and particle distribution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	assembly of the vacuum system </a:t>
            </a:r>
            <a:br>
              <a:rPr lang="en-US" dirty="0" smtClean="0"/>
            </a:br>
            <a:r>
              <a:rPr lang="en-US" dirty="0" smtClean="0"/>
              <a:t>			(week 11 )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990600"/>
          </a:xfrm>
        </p:spPr>
        <p:txBody>
          <a:bodyPr/>
          <a:lstStyle/>
          <a:p>
            <a:r>
              <a:rPr lang="en-US" dirty="0" smtClean="0"/>
              <a:t>General assembly outside the supervised area during week 11</a:t>
            </a:r>
            <a:endParaRPr lang="en-US" dirty="0"/>
          </a:p>
        </p:txBody>
      </p:sp>
      <p:pic>
        <p:nvPicPr>
          <p:cNvPr id="6" name="Content Placeholder 5" descr="IMGP3147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1828800" y="2209800"/>
            <a:ext cx="5410200" cy="4057650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947A-D8C5-4971-9622-5F7E2A93C311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Author:    Michael Holz, BE-RF-BR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Set up of the vacuum system in front of the MBB magnet (week 12-13)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Connected the vacuum system to the MBB magnet</a:t>
            </a:r>
            <a:br>
              <a:rPr lang="en-US" dirty="0" smtClean="0"/>
            </a:br>
            <a:r>
              <a:rPr lang="en-US" dirty="0" smtClean="0"/>
              <a:t>(magnet reference MBB 013, uncoated)</a:t>
            </a:r>
          </a:p>
          <a:p>
            <a:endParaRPr lang="en-US" dirty="0" smtClean="0"/>
          </a:p>
          <a:p>
            <a:r>
              <a:rPr lang="en-US" dirty="0" smtClean="0"/>
              <a:t>Connected the residual gas analyzer (RGA) and the pressure gauges to acquire pressure data</a:t>
            </a:r>
          </a:p>
          <a:p>
            <a:endParaRPr lang="en-US" dirty="0" smtClean="0"/>
          </a:p>
          <a:p>
            <a:r>
              <a:rPr lang="en-US" dirty="0" smtClean="0"/>
              <a:t>Leak detection for several days, RGA showed increased oxygen, nitrogen and argon  =&gt; </a:t>
            </a:r>
            <a:r>
              <a:rPr lang="en-US" u="sng" dirty="0" smtClean="0"/>
              <a:t>air leak </a:t>
            </a:r>
            <a:r>
              <a:rPr lang="en-US" dirty="0" smtClean="0"/>
              <a:t> (fixed)</a:t>
            </a:r>
          </a:p>
          <a:p>
            <a:endParaRPr lang="en-US" u="sng" dirty="0" smtClean="0"/>
          </a:p>
          <a:p>
            <a:r>
              <a:rPr lang="en-US" dirty="0" smtClean="0"/>
              <a:t>RGA’s filaments have been very dirty</a:t>
            </a:r>
            <a:br>
              <a:rPr lang="en-US" dirty="0" smtClean="0"/>
            </a:br>
            <a:r>
              <a:rPr lang="en-US" dirty="0" smtClean="0"/>
              <a:t>=&gt; started degassing procedure</a:t>
            </a:r>
          </a:p>
          <a:p>
            <a:endParaRPr lang="en-US" u="sng" dirty="0" smtClean="0"/>
          </a:p>
          <a:p>
            <a:endParaRPr lang="en-US" u="sng" dirty="0" smtClean="0"/>
          </a:p>
          <a:p>
            <a:endParaRPr lang="en-US" u="sng" dirty="0" smtClean="0"/>
          </a:p>
          <a:p>
            <a:endParaRPr lang="en-US" u="sng" dirty="0" smtClean="0"/>
          </a:p>
          <a:p>
            <a:endParaRPr lang="en-US" dirty="0" smtClean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947A-D8C5-4971-9622-5F7E2A93C311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Author:    Michael Holz, BE-RF-BR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447800"/>
            <a:ext cx="8229600" cy="4709160"/>
          </a:xfrm>
        </p:spPr>
        <p:txBody>
          <a:bodyPr/>
          <a:lstStyle/>
          <a:p>
            <a:r>
              <a:rPr lang="en-US" dirty="0" smtClean="0"/>
              <a:t>Simultaneously made a labview program to acquire pressure data automatically and save it to a spreadsheet format (e.g. Excel)</a:t>
            </a:r>
          </a:p>
          <a:p>
            <a:endParaRPr lang="en-US" dirty="0" smtClean="0"/>
          </a:p>
          <a:p>
            <a:r>
              <a:rPr lang="en-US" dirty="0" smtClean="0"/>
              <a:t>Attached tungsten wire (had to open flanges which resulted in a vacuum loss)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947A-D8C5-4971-9622-5F7E2A93C311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Author:    Michael Holz, BE-RF-BR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Attachment of the tungsten wire</a:t>
            </a:r>
            <a:endParaRPr lang="en-US" dirty="0"/>
          </a:p>
        </p:txBody>
      </p:sp>
      <p:pic>
        <p:nvPicPr>
          <p:cNvPr id="9" name="Content Placeholder 8" descr="IMGP315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280583" y="1219200"/>
            <a:ext cx="6582833" cy="4937125"/>
          </a:xfr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947A-D8C5-4971-9622-5F7E2A93C311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Author:    Michael Holz, BE-RF-BR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P3160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280583" y="1219200"/>
            <a:ext cx="6582833" cy="4937125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947A-D8C5-4971-9622-5F7E2A93C311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Author:    Michael Holz, BE-RF-BR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P315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280583" y="1219200"/>
            <a:ext cx="6582833" cy="4937125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947A-D8C5-4971-9622-5F7E2A93C311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Author:    Michael Holz, BE-RF-BR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Labview data acquisition program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533400"/>
          </a:xfrm>
        </p:spPr>
        <p:txBody>
          <a:bodyPr/>
          <a:lstStyle/>
          <a:p>
            <a:r>
              <a:rPr lang="en-US" dirty="0" smtClean="0"/>
              <a:t>Block diagram </a:t>
            </a:r>
            <a:endParaRPr lang="en-US" dirty="0"/>
          </a:p>
        </p:txBody>
      </p:sp>
      <p:pic>
        <p:nvPicPr>
          <p:cNvPr id="6" name="Content Placeholder 5" descr="labview_block.PN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877932" y="1828800"/>
            <a:ext cx="7692935" cy="4343400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947A-D8C5-4971-9622-5F7E2A93C311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Author:    Michael Holz, BE-RF-BR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542</TotalTime>
  <Words>566</Words>
  <Application>Microsoft Office PowerPoint</Application>
  <PresentationFormat>On-screen Show (4:3)</PresentationFormat>
  <Paragraphs>144</Paragraphs>
  <Slides>28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Origin</vt:lpstr>
      <vt:lpstr>Preliminary results of the multipacting measurements</vt:lpstr>
      <vt:lpstr>   Principle</vt:lpstr>
      <vt:lpstr> assembly of the vacuum system     (week 11 )</vt:lpstr>
      <vt:lpstr>  Set up of the vacuum system in front of the MBB magnet (week 12-13)</vt:lpstr>
      <vt:lpstr>Slide 5</vt:lpstr>
      <vt:lpstr>Attachment of the tungsten wire</vt:lpstr>
      <vt:lpstr>Slide 7</vt:lpstr>
      <vt:lpstr>Slide 8</vt:lpstr>
      <vt:lpstr>Labview data acquisition program</vt:lpstr>
      <vt:lpstr>Slide 10</vt:lpstr>
      <vt:lpstr>Network analysis of the tungsten wire</vt:lpstr>
      <vt:lpstr>Slide 12</vt:lpstr>
      <vt:lpstr>Slide 13</vt:lpstr>
      <vt:lpstr>Slide 14</vt:lpstr>
      <vt:lpstr>Slide 15</vt:lpstr>
      <vt:lpstr>First test runs with injected RF power</vt:lpstr>
      <vt:lpstr>Slide 17</vt:lpstr>
      <vt:lpstr>Slide 18</vt:lpstr>
      <vt:lpstr>Slide 19</vt:lpstr>
      <vt:lpstr>First tests with magnetic field</vt:lpstr>
      <vt:lpstr>Slide 21</vt:lpstr>
      <vt:lpstr>Slide 22</vt:lpstr>
      <vt:lpstr>Outlook</vt:lpstr>
      <vt:lpstr>Electric field distribution, Phase=0°</vt:lpstr>
      <vt:lpstr>Particle tracking</vt:lpstr>
      <vt:lpstr>Emitted secondaries</vt:lpstr>
      <vt:lpstr>Particles versus time</vt:lpstr>
      <vt:lpstr>Summary concerning the simulation</vt:lpstr>
    </vt:vector>
  </TitlesOfParts>
  <Company>CERN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Preliminary results of the multipacting measurements</dc:title>
  <dc:creator>mholz</dc:creator>
  <cp:lastModifiedBy>mholz</cp:lastModifiedBy>
  <cp:revision>65</cp:revision>
  <dcterms:created xsi:type="dcterms:W3CDTF">2011-04-20T13:23:25Z</dcterms:created>
  <dcterms:modified xsi:type="dcterms:W3CDTF">2011-05-02T09:55:37Z</dcterms:modified>
</cp:coreProperties>
</file>