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6" r:id="rId4"/>
    <p:sldId id="258" r:id="rId5"/>
    <p:sldId id="262" r:id="rId6"/>
    <p:sldId id="260" r:id="rId7"/>
    <p:sldId id="264" r:id="rId8"/>
    <p:sldId id="265" r:id="rId9"/>
    <p:sldId id="261" r:id="rId10"/>
    <p:sldId id="273" r:id="rId11"/>
    <p:sldId id="266" r:id="rId12"/>
    <p:sldId id="269" r:id="rId13"/>
    <p:sldId id="270" r:id="rId14"/>
    <p:sldId id="271" r:id="rId15"/>
    <p:sldId id="272" r:id="rId16"/>
    <p:sldId id="275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97" autoAdjust="0"/>
  </p:normalViewPr>
  <p:slideViewPr>
    <p:cSldViewPr>
      <p:cViewPr varScale="1">
        <p:scale>
          <a:sx n="100" d="100"/>
          <a:sy n="100" d="100"/>
        </p:scale>
        <p:origin x="-354" y="-90"/>
      </p:cViewPr>
      <p:guideLst>
        <p:guide orient="horz" pos="3168"/>
        <p:guide pos="2880"/>
        <p:guide pos="2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BF43B-7DEB-4AD4-B267-E58E89319F68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B99D4-4C09-48D8-9793-826E342478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8D8-121E-4E8F-9CBC-E85D834A8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8D8-121E-4E8F-9CBC-E85D834A8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8D8-121E-4E8F-9CBC-E85D834A8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8D8-121E-4E8F-9CBC-E85D834A8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8D8-121E-4E8F-9CBC-E85D834A8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8D8-121E-4E8F-9CBC-E85D834A8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8D8-121E-4E8F-9CBC-E85D834A8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8D8-121E-4E8F-9CBC-E85D834A8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8D8-121E-4E8F-9CBC-E85D834A8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8D8-121E-4E8F-9CBC-E85D834A8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8D8-121E-4E8F-9CBC-E85D834A8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4/14/2011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A98D8-121E-4E8F-9CBC-E85D834A8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Low frequency RF system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in the SPS?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r"/>
            <a:r>
              <a:rPr lang="en-US" dirty="0" smtClean="0"/>
              <a:t>E. </a:t>
            </a:r>
            <a:r>
              <a:rPr lang="en-US" dirty="0" err="1" smtClean="0"/>
              <a:t>Shaposhnikova</a:t>
            </a:r>
            <a:endParaRPr lang="en-US" dirty="0" smtClean="0"/>
          </a:p>
          <a:p>
            <a:r>
              <a:rPr lang="en-US" dirty="0" smtClean="0"/>
              <a:t>with input from H. Damerau (last slide)</a:t>
            </a:r>
            <a:endParaRPr lang="en-US" dirty="0" smtClean="0"/>
          </a:p>
          <a:p>
            <a:r>
              <a:rPr lang="en-US" dirty="0" smtClean="0"/>
              <a:t>SPSU-BD meeting on </a:t>
            </a:r>
            <a:r>
              <a:rPr lang="en-US" dirty="0" smtClean="0"/>
              <a:t>14.04.2011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8D8-121E-4E8F-9CBC-E85D834A81B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Consequences of keeping </a:t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the 200 MHz RF system in the SPS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Need to transfer into the 200 MHz RF (flat bottom or beginning of the ramp – more accurate analysis needed) </a:t>
            </a:r>
          </a:p>
          <a:p>
            <a:r>
              <a:rPr lang="en-US" sz="2400" dirty="0" smtClean="0"/>
              <a:t>Insure beam stability in the presence of the 200 MHz impedance </a:t>
            </a:r>
            <a:r>
              <a:rPr lang="en-US" sz="2400" dirty="0" smtClean="0">
                <a:latin typeface="Times New Roman"/>
                <a:cs typeface="Times New Roman"/>
              </a:rPr>
              <a:t>→ </a:t>
            </a:r>
            <a:r>
              <a:rPr lang="en-US" sz="2400" dirty="0" smtClean="0"/>
              <a:t>active control </a:t>
            </a:r>
            <a:endParaRPr lang="en-US" sz="2400" dirty="0" smtClean="0"/>
          </a:p>
          <a:p>
            <a:r>
              <a:rPr lang="en-US" sz="2400" dirty="0" smtClean="0"/>
              <a:t>Residual beam induced voltage is not negligible for ultimate current even with FF and FB in operation </a:t>
            </a:r>
            <a:r>
              <a:rPr lang="en-US" sz="2400" dirty="0" smtClean="0">
                <a:latin typeface="Times New Roman"/>
                <a:cs typeface="Times New Roman"/>
              </a:rPr>
              <a:t>→ </a:t>
            </a:r>
            <a:r>
              <a:rPr lang="en-US" sz="2400" dirty="0" smtClean="0">
                <a:cs typeface="Times New Roman"/>
              </a:rPr>
              <a:t>accurate phase control as Landau cavity is difficult</a:t>
            </a:r>
            <a:endParaRPr lang="en-US" sz="2400" dirty="0" smtClean="0"/>
          </a:p>
          <a:p>
            <a:r>
              <a:rPr lang="en-US" sz="2400" dirty="0" smtClean="0"/>
              <a:t>Difficult to control voltages below 500 kV (now counter phasing for </a:t>
            </a:r>
            <a:r>
              <a:rPr lang="en-US" sz="2400" dirty="0" smtClean="0"/>
              <a:t>total V</a:t>
            </a:r>
            <a:r>
              <a:rPr lang="en-US" sz="2400" dirty="0" smtClean="0"/>
              <a:t>&lt; 3 MV, T. Bohl)</a:t>
            </a:r>
          </a:p>
          <a:p>
            <a:r>
              <a:rPr lang="en-US" sz="2400" dirty="0" smtClean="0"/>
              <a:t> Limitation to the LH voltage to V= 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/h x V</a:t>
            </a:r>
            <a:r>
              <a:rPr lang="en-US" sz="2400" baseline="-25000" dirty="0" smtClean="0"/>
              <a:t>200</a:t>
            </a:r>
            <a:r>
              <a:rPr lang="en-US" sz="2400" dirty="0" smtClean="0"/>
              <a:t>…</a:t>
            </a:r>
          </a:p>
          <a:p>
            <a:pPr>
              <a:buNone/>
            </a:pPr>
            <a:r>
              <a:rPr lang="en-US" sz="2400" dirty="0" smtClean="0"/>
              <a:t>     At 80 MHz: V &gt;&gt; 2.5 x 500 kV = </a:t>
            </a:r>
            <a:r>
              <a:rPr lang="en-US" sz="2400" dirty="0" smtClean="0"/>
              <a:t>1.25 </a:t>
            </a:r>
            <a:r>
              <a:rPr lang="en-US" sz="2400" dirty="0" smtClean="0"/>
              <a:t>M</a:t>
            </a:r>
            <a:r>
              <a:rPr lang="en-US" sz="2400" dirty="0" smtClean="0"/>
              <a:t>V  </a:t>
            </a:r>
            <a:r>
              <a:rPr lang="en-US" sz="2400" dirty="0" smtClean="0">
                <a:latin typeface="Times New Roman"/>
                <a:cs typeface="Times New Roman"/>
              </a:rPr>
              <a:t>→ </a:t>
            </a:r>
            <a:r>
              <a:rPr lang="en-US" sz="2400" dirty="0" smtClean="0"/>
              <a:t>tails after </a:t>
            </a:r>
            <a:r>
              <a:rPr lang="en-US" sz="2400" dirty="0" err="1" smtClean="0"/>
              <a:t>filamentation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→ </a:t>
            </a:r>
            <a:r>
              <a:rPr lang="en-US" sz="2400" dirty="0" smtClean="0"/>
              <a:t>losses </a:t>
            </a:r>
            <a:r>
              <a:rPr lang="en-US" sz="2400" dirty="0" smtClean="0"/>
              <a:t>at beam transfer into the 200 MHz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8D8-121E-4E8F-9CBC-E85D834A81B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40 MHz RF system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2293" y="1600200"/>
            <a:ext cx="71594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8D8-121E-4E8F-9CBC-E85D834A81B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80 MHz RF system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nominal optics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low </a:t>
            </a:r>
            <a:r>
              <a:rPr lang="en-US" dirty="0" err="1" smtClean="0">
                <a:latin typeface="Times New Roman"/>
                <a:cs typeface="Times New Roman"/>
              </a:rPr>
              <a:t>γ</a:t>
            </a:r>
            <a:r>
              <a:rPr lang="en-US" baseline="-25000" dirty="0" err="1" smtClean="0"/>
              <a:t>t</a:t>
            </a:r>
            <a:r>
              <a:rPr lang="en-US" dirty="0" smtClean="0"/>
              <a:t> optics</a:t>
            </a:r>
            <a:endParaRPr 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667000"/>
            <a:ext cx="4040188" cy="261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667001"/>
            <a:ext cx="4405835" cy="298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590800"/>
            <a:ext cx="37184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5334000"/>
            <a:ext cx="1752600" cy="25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4/14/2011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8D8-121E-4E8F-9CBC-E85D834A81B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120 MHz RF system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nominal optics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low </a:t>
            </a:r>
            <a:r>
              <a:rPr lang="en-US" dirty="0" err="1" smtClean="0">
                <a:latin typeface="Times New Roman"/>
                <a:cs typeface="Times New Roman"/>
              </a:rPr>
              <a:t>γ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  </a:t>
            </a:r>
            <a:r>
              <a:rPr lang="en-US" dirty="0" smtClean="0"/>
              <a:t>optics</a:t>
            </a:r>
            <a:r>
              <a:rPr lang="en-US" baseline="-25000" dirty="0" smtClean="0"/>
              <a:t>   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47666"/>
            <a:ext cx="4040188" cy="260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025" y="2795177"/>
            <a:ext cx="4041775" cy="2710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8D8-121E-4E8F-9CBC-E85D834A81B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Summary for nominal optics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828800"/>
            <a:ext cx="6534150" cy="41814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8D8-121E-4E8F-9CBC-E85D834A81B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86000" y="4876800"/>
            <a:ext cx="4572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Summary for low </a:t>
            </a:r>
            <a:r>
              <a:rPr lang="en-US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γ</a:t>
            </a:r>
            <a:r>
              <a:rPr lang="en-US" baseline="-25000" dirty="0" err="1" smtClean="0">
                <a:solidFill>
                  <a:srgbClr val="0070C0"/>
                </a:solidFill>
              </a:rPr>
              <a:t>t</a:t>
            </a:r>
            <a:r>
              <a:rPr lang="en-US" baseline="-25000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optics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905000"/>
            <a:ext cx="687705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2819400" y="4953000"/>
            <a:ext cx="609600" cy="3505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429000" y="3581400"/>
            <a:ext cx="609600" cy="3505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8D8-121E-4E8F-9CBC-E85D834A81B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57400" y="4572000"/>
            <a:ext cx="5334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0070C0"/>
                </a:solidFill>
              </a:rPr>
              <a:t>Bunch length at extraction from the </a:t>
            </a:r>
            <a:r>
              <a:rPr lang="en-US" dirty="0" smtClean="0">
                <a:solidFill>
                  <a:srgbClr val="0070C0"/>
                </a:solidFill>
              </a:rPr>
              <a:t>PS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Heiko\MathematicaFilesCERN\LongitudinalTracking\LHCBunchRotationCPS\SchemesAnalys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36949"/>
            <a:ext cx="4114800" cy="2784102"/>
          </a:xfrm>
          <a:prstGeom prst="rect">
            <a:avLst/>
          </a:prstGeom>
          <a:noFill/>
        </p:spPr>
      </p:pic>
      <p:pic>
        <p:nvPicPr>
          <p:cNvPr id="1027" name="Picture 3" descr="C:\Heiko\MathematicaFilesCERN\LongitudinalTracking\LHCBunchRotationCPS\SchemesAnalysis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036949"/>
            <a:ext cx="4114800" cy="2784102"/>
          </a:xfrm>
          <a:prstGeom prst="rect">
            <a:avLst/>
          </a:prstGeom>
          <a:noFill/>
        </p:spPr>
      </p:pic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Bunch rotation 40/80 MHz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4572000" y="1219200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Bunch rotation 40 MHz only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133600" y="2286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300/600 kV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5000" y="3733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300/900 kV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86600" y="3657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600 kV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48400" y="2362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300 kV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0" name="Oval Callout 19"/>
          <p:cNvSpPr/>
          <p:nvPr/>
        </p:nvSpPr>
        <p:spPr>
          <a:xfrm>
            <a:off x="3124200" y="3581400"/>
            <a:ext cx="1676400" cy="609600"/>
          </a:xfrm>
          <a:prstGeom prst="wedgeEllipseCallout">
            <a:avLst>
              <a:gd name="adj1" fmla="val -9611"/>
              <a:gd name="adj2" fmla="val -1443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Beam test in 2011 (Steven)</a:t>
            </a:r>
            <a:endParaRPr lang="en-US" sz="14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1045371" y="2945609"/>
            <a:ext cx="3462335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Callout 18"/>
          <p:cNvSpPr/>
          <p:nvPr/>
        </p:nvSpPr>
        <p:spPr>
          <a:xfrm>
            <a:off x="990600" y="2895600"/>
            <a:ext cx="914400" cy="304800"/>
          </a:xfrm>
          <a:prstGeom prst="wedgeEllipseCallout">
            <a:avLst>
              <a:gd name="adj1" fmla="val 115661"/>
              <a:gd name="adj2" fmla="val -22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Nom.</a:t>
            </a:r>
            <a:endParaRPr lang="en-US" sz="1400" dirty="0"/>
          </a:p>
        </p:txBody>
      </p:sp>
      <p:sp>
        <p:nvSpPr>
          <p:cNvPr id="2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4876800"/>
            <a:ext cx="4040188" cy="166528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000" dirty="0" smtClean="0"/>
              <a:t>More 80 MHz voltage </a:t>
            </a:r>
            <a:r>
              <a:rPr lang="en-US" sz="2000" dirty="0" smtClean="0">
                <a:sym typeface="Symbol"/>
              </a:rPr>
              <a:t> 0.43 </a:t>
            </a:r>
            <a:r>
              <a:rPr lang="en-US" sz="2000" dirty="0" err="1" smtClean="0">
                <a:sym typeface="Symbol"/>
              </a:rPr>
              <a:t>eVs</a:t>
            </a:r>
            <a:r>
              <a:rPr lang="en-US" sz="2000" dirty="0" smtClean="0">
                <a:sym typeface="Symbol"/>
              </a:rPr>
              <a:t> within 4 ns length</a:t>
            </a:r>
          </a:p>
          <a:p>
            <a:pPr>
              <a:buFontTx/>
              <a:buChar char="-"/>
            </a:pPr>
            <a:r>
              <a:rPr lang="en-US" sz="2000" dirty="0" smtClean="0">
                <a:sym typeface="Symbol"/>
              </a:rPr>
              <a:t>Tracking and measurements agree: MD this year </a:t>
            </a:r>
            <a:r>
              <a:rPr lang="en-US" sz="2000" dirty="0" smtClean="0">
                <a:sym typeface="Symbol"/>
              </a:rPr>
              <a:t>(S. Hancock)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25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4876800"/>
            <a:ext cx="4572000" cy="166528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000" dirty="0" smtClean="0"/>
              <a:t>Under favorable conditions in the SPS, both 40 MHz or still </a:t>
            </a:r>
            <a:r>
              <a:rPr lang="en-US" sz="2000" dirty="0" smtClean="0"/>
              <a:t>40 </a:t>
            </a:r>
            <a:r>
              <a:rPr lang="en-US" sz="2000" dirty="0" smtClean="0"/>
              <a:t>+ 80 MHz for </a:t>
            </a:r>
            <a:r>
              <a:rPr lang="en-US" sz="2000" dirty="0" smtClean="0"/>
              <a:t>bunch rotation in the PS</a:t>
            </a: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Some margin with </a:t>
            </a:r>
            <a:r>
              <a:rPr lang="en-US" sz="2000" dirty="0" smtClean="0">
                <a:latin typeface="Symbol" pitchFamily="18" charset="2"/>
              </a:rPr>
              <a:t>e</a:t>
            </a:r>
            <a:r>
              <a:rPr lang="en-US" sz="2000" baseline="-25000" dirty="0" smtClean="0"/>
              <a:t>l</a:t>
            </a:r>
            <a:r>
              <a:rPr lang="en-US" sz="2000" dirty="0" smtClean="0"/>
              <a:t> &gt; 0.45 </a:t>
            </a:r>
            <a:r>
              <a:rPr lang="en-US" sz="2000" dirty="0" err="1" smtClean="0"/>
              <a:t>eVs</a:t>
            </a:r>
            <a:endParaRPr lang="en-US" sz="2000" dirty="0" smtClean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157787" y="2802731"/>
            <a:ext cx="3462335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362200" y="26670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SPS limit 200 MHz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6400800" y="276422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SPS limit 80 MHz</a:t>
            </a:r>
            <a:endParaRPr lang="en-US" sz="1600" dirty="0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2743200" y="1066800"/>
            <a:ext cx="5943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(H.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Damerau: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from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simple particle tracking)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4/14/2011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8D8-121E-4E8F-9CBC-E85D834A81B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Summary: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comparison with RF system in the PS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LH capture system in SPS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7832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/>
              <a:t>O</a:t>
            </a:r>
            <a:r>
              <a:rPr lang="en-US" dirty="0" smtClean="0"/>
              <a:t>nly </a:t>
            </a:r>
            <a:r>
              <a:rPr lang="en-US" dirty="0" smtClean="0"/>
              <a:t>the 80 MHz has some chance (for 6-7 ns PS bunch) </a:t>
            </a:r>
            <a:r>
              <a:rPr lang="en-US" dirty="0" smtClean="0"/>
              <a:t> </a:t>
            </a:r>
            <a:endParaRPr lang="en-US" dirty="0" smtClean="0"/>
          </a:p>
          <a:p>
            <a:pPr marL="273050" indent="-273050">
              <a:buNone/>
            </a:pPr>
            <a:r>
              <a:rPr lang="en-US" dirty="0" smtClean="0"/>
              <a:t>+   </a:t>
            </a:r>
            <a:r>
              <a:rPr lang="en-US" dirty="0" smtClean="0"/>
              <a:t>improves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CC0099"/>
                </a:solidFill>
              </a:rPr>
              <a:t>beam stability in PS</a:t>
            </a:r>
          </a:p>
          <a:p>
            <a:pPr marL="273050" indent="-273050">
              <a:buNone/>
            </a:pPr>
            <a:r>
              <a:rPr lang="en-US" dirty="0" smtClean="0"/>
              <a:t>+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smtClean="0"/>
              <a:t>helps for space charge and e-cloud</a:t>
            </a:r>
            <a:endParaRPr lang="en-US" dirty="0" smtClean="0"/>
          </a:p>
          <a:p>
            <a:pPr marL="273050" indent="-273050">
              <a:buNone/>
            </a:pPr>
            <a:r>
              <a:rPr lang="en-US" dirty="0" smtClean="0"/>
              <a:t>-    worse for the SPS beam stability (except 160 MHz)</a:t>
            </a:r>
          </a:p>
          <a:p>
            <a:pPr marL="273050" indent="-273050">
              <a:buNone/>
            </a:pPr>
            <a:r>
              <a:rPr lang="en-US" dirty="0" smtClean="0"/>
              <a:t>-    possible only with low </a:t>
            </a:r>
            <a:r>
              <a:rPr lang="en-US" dirty="0" err="1" smtClean="0">
                <a:latin typeface="Times New Roman"/>
                <a:cs typeface="Times New Roman"/>
              </a:rPr>
              <a:t>γ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 </a:t>
            </a:r>
            <a:endParaRPr lang="en-US" dirty="0" smtClean="0"/>
          </a:p>
          <a:p>
            <a:pPr marL="273050" indent="-273050">
              <a:buNone/>
            </a:pPr>
            <a:r>
              <a:rPr lang="en-US" dirty="0" smtClean="0"/>
              <a:t>-    introduces extra impedance – big system (a few MV)</a:t>
            </a:r>
          </a:p>
          <a:p>
            <a:pPr marL="273050" indent="-273050">
              <a:buNone/>
            </a:pPr>
            <a:r>
              <a:rPr lang="en-US" dirty="0" smtClean="0"/>
              <a:t>-    still need the 200 MHz RF </a:t>
            </a:r>
            <a:r>
              <a:rPr lang="en-US" dirty="0" smtClean="0"/>
              <a:t>in SPS for  </a:t>
            </a:r>
            <a:r>
              <a:rPr lang="en-US" dirty="0" smtClean="0"/>
              <a:t>acceleration &amp; LHC transfer</a:t>
            </a:r>
          </a:p>
          <a:p>
            <a:pPr marL="273050" indent="-273050">
              <a:buFontTx/>
              <a:buChar char="-"/>
            </a:pPr>
            <a:r>
              <a:rPr lang="en-US" dirty="0" smtClean="0"/>
              <a:t>extra RF manipulation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/>
              <a:t> reduces reliability</a:t>
            </a:r>
          </a:p>
          <a:p>
            <a:pPr marL="273050" indent="-273050">
              <a:buFontTx/>
              <a:buChar char="-"/>
            </a:pPr>
            <a:r>
              <a:rPr lang="en-US" dirty="0" smtClean="0"/>
              <a:t>Two 40 MHz or 40 + 80 MHz cavities in the PS still </a:t>
            </a:r>
            <a:r>
              <a:rPr lang="en-US" dirty="0" smtClean="0"/>
              <a:t>needed (</a:t>
            </a:r>
            <a:r>
              <a:rPr lang="en-US" dirty="0" smtClean="0"/>
              <a:t>H. Damerau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Extra RF voltage (cavity) in the 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/>
              <a:t>+  </a:t>
            </a:r>
            <a:r>
              <a:rPr lang="en-US" dirty="0" smtClean="0"/>
              <a:t>improves </a:t>
            </a:r>
            <a:r>
              <a:rPr lang="en-US" dirty="0" smtClean="0">
                <a:solidFill>
                  <a:srgbClr val="CC0099"/>
                </a:solidFill>
              </a:rPr>
              <a:t>beam stability in PS and SPS</a:t>
            </a:r>
            <a:endParaRPr lang="en-US" dirty="0" smtClean="0">
              <a:solidFill>
                <a:srgbClr val="CC0099"/>
              </a:solidFill>
            </a:endParaRPr>
          </a:p>
          <a:p>
            <a:pPr lvl="1"/>
            <a:r>
              <a:rPr lang="en-US" dirty="0" smtClean="0"/>
              <a:t>introduces </a:t>
            </a:r>
            <a:r>
              <a:rPr lang="en-US" dirty="0" smtClean="0"/>
              <a:t>extra impedance, but </a:t>
            </a:r>
          </a:p>
          <a:p>
            <a:pPr lvl="1">
              <a:buNone/>
            </a:pPr>
            <a:r>
              <a:rPr lang="en-US" dirty="0" smtClean="0"/>
              <a:t>+   increases </a:t>
            </a:r>
            <a:r>
              <a:rPr lang="en-US" dirty="0" smtClean="0">
                <a:solidFill>
                  <a:srgbClr val="CC0099"/>
                </a:solidFill>
              </a:rPr>
              <a:t>reliability and flexibility </a:t>
            </a:r>
            <a:r>
              <a:rPr lang="en-US" dirty="0" smtClean="0"/>
              <a:t>(ions, hot spare) – see talk of E. Jensen at IEFC (March 2011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+   1 cavity will already help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8D8-121E-4E8F-9CBC-E85D834A81B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Motivation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PS: </a:t>
            </a:r>
          </a:p>
          <a:p>
            <a:pPr lvl="1"/>
            <a:r>
              <a:rPr lang="en-US" dirty="0" smtClean="0"/>
              <a:t>coupled-bunch instabilities for large bunch spacing (150, 75, 50 ns) with  threshold: </a:t>
            </a:r>
            <a:r>
              <a:rPr lang="el-GR" dirty="0" smtClean="0">
                <a:latin typeface="Times New Roman"/>
                <a:cs typeface="Times New Roman"/>
              </a:rPr>
              <a:t>ε</a:t>
            </a:r>
            <a:r>
              <a:rPr lang="en-US" dirty="0" smtClean="0"/>
              <a:t>/N = const (H. Damerau</a:t>
            </a:r>
            <a:r>
              <a:rPr lang="en-US" dirty="0" smtClean="0"/>
              <a:t>)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l-GR" dirty="0" smtClean="0">
                <a:latin typeface="Times New Roman"/>
                <a:cs typeface="Times New Roman"/>
              </a:rPr>
              <a:t>ε</a:t>
            </a:r>
            <a:r>
              <a:rPr lang="en-US" dirty="0" smtClean="0">
                <a:latin typeface="Times New Roman"/>
                <a:cs typeface="Times New Roman"/>
              </a:rPr>
              <a:t> ~ </a:t>
            </a:r>
            <a:r>
              <a:rPr lang="en-US" dirty="0" smtClean="0">
                <a:cs typeface="Times New Roman"/>
              </a:rPr>
              <a:t>N</a:t>
            </a:r>
            <a:endParaRPr lang="en-US" dirty="0" smtClean="0"/>
          </a:p>
          <a:p>
            <a:r>
              <a:rPr lang="en-US" dirty="0" smtClean="0"/>
              <a:t>SPS:  </a:t>
            </a:r>
            <a:endParaRPr lang="en-US" dirty="0"/>
          </a:p>
          <a:p>
            <a:pPr lvl="1"/>
            <a:r>
              <a:rPr lang="en-US" dirty="0"/>
              <a:t>n</a:t>
            </a:r>
            <a:r>
              <a:rPr lang="en-US" dirty="0" smtClean="0"/>
              <a:t>on-negligible capture losses even for nominal LHC beam parameters (0.35 </a:t>
            </a:r>
            <a:r>
              <a:rPr lang="en-US" dirty="0" err="1" smtClean="0"/>
              <a:t>eVs</a:t>
            </a:r>
            <a:r>
              <a:rPr lang="en-US" dirty="0" smtClean="0"/>
              <a:t>, 4 ns), increase for larger </a:t>
            </a:r>
            <a:r>
              <a:rPr lang="en-US" dirty="0" err="1" smtClean="0"/>
              <a:t>emittances</a:t>
            </a:r>
            <a:r>
              <a:rPr lang="en-US" dirty="0" smtClean="0"/>
              <a:t> (MD in 2010)</a:t>
            </a:r>
          </a:p>
          <a:p>
            <a:pPr lvl="1"/>
            <a:r>
              <a:rPr lang="en-US" dirty="0" smtClean="0"/>
              <a:t>coupled bunch instabilities for small injected </a:t>
            </a:r>
            <a:r>
              <a:rPr lang="en-US" dirty="0" err="1" smtClean="0"/>
              <a:t>emittances</a:t>
            </a:r>
            <a:r>
              <a:rPr lang="en-US" dirty="0" smtClean="0"/>
              <a:t> (during ramp and on flat top)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/>
              <a:t> controlled longitudinal </a:t>
            </a:r>
            <a:r>
              <a:rPr lang="en-US" dirty="0" err="1" smtClean="0"/>
              <a:t>emittance</a:t>
            </a:r>
            <a:r>
              <a:rPr lang="en-US" dirty="0" smtClean="0"/>
              <a:t>  blow-up by mismatched capture voltage and band-limited noise</a:t>
            </a:r>
          </a:p>
          <a:p>
            <a:pPr lvl="1"/>
            <a:r>
              <a:rPr lang="en-US" dirty="0" smtClean="0"/>
              <a:t>no limitation on injected </a:t>
            </a:r>
            <a:r>
              <a:rPr lang="en-US" dirty="0" err="1" smtClean="0"/>
              <a:t>emittance</a:t>
            </a:r>
            <a:r>
              <a:rPr lang="en-US" dirty="0" smtClean="0"/>
              <a:t>, only on bunch length (200 MHz)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sz="3100" dirty="0" smtClean="0">
                <a:solidFill>
                  <a:srgbClr val="CC0099"/>
                </a:solidFill>
                <a:cs typeface="Times New Roman"/>
              </a:rPr>
              <a:t>Larger longitudinal </a:t>
            </a:r>
            <a:r>
              <a:rPr lang="en-US" sz="3100" dirty="0" err="1" smtClean="0">
                <a:solidFill>
                  <a:srgbClr val="CC0099"/>
                </a:solidFill>
                <a:cs typeface="Times New Roman"/>
              </a:rPr>
              <a:t>emittance</a:t>
            </a:r>
            <a:r>
              <a:rPr lang="en-US" sz="3100" dirty="0" smtClean="0">
                <a:solidFill>
                  <a:srgbClr val="CC0099"/>
                </a:solidFill>
                <a:cs typeface="Times New Roman"/>
              </a:rPr>
              <a:t> is good for both PS and </a:t>
            </a:r>
            <a:r>
              <a:rPr lang="en-US" sz="3100" dirty="0" smtClean="0">
                <a:solidFill>
                  <a:srgbClr val="CC0099"/>
                </a:solidFill>
                <a:cs typeface="Times New Roman"/>
              </a:rPr>
              <a:t>SPS stability,</a:t>
            </a:r>
            <a:r>
              <a:rPr lang="en-US" sz="3100" dirty="0" smtClean="0">
                <a:cs typeface="Times New Roman"/>
              </a:rPr>
              <a:t> </a:t>
            </a:r>
            <a:r>
              <a:rPr lang="en-US" sz="3100" dirty="0" smtClean="0">
                <a:cs typeface="Times New Roman"/>
              </a:rPr>
              <a:t>but with present RF voltage in the PS will lead to larger bunch length at extraction from PS and therefore capture loss in the SPS:</a:t>
            </a:r>
          </a:p>
          <a:p>
            <a:pPr lvl="1">
              <a:buFont typeface="Wingdings" pitchFamily="2" charset="2"/>
              <a:buChar char="Ø"/>
            </a:pPr>
            <a:r>
              <a:rPr lang="en-US" sz="2700" dirty="0" smtClean="0">
                <a:cs typeface="Times New Roman"/>
              </a:rPr>
              <a:t> </a:t>
            </a:r>
            <a:r>
              <a:rPr lang="en-US" sz="2900" dirty="0" smtClean="0">
                <a:cs typeface="Times New Roman"/>
              </a:rPr>
              <a:t>low harmonic </a:t>
            </a:r>
            <a:r>
              <a:rPr lang="en-US" sz="2900" dirty="0" smtClean="0">
                <a:cs typeface="Times New Roman"/>
              </a:rPr>
              <a:t>(</a:t>
            </a:r>
            <a:r>
              <a:rPr lang="en-US" sz="2900" dirty="0" smtClean="0">
                <a:cs typeface="Times New Roman"/>
              </a:rPr>
              <a:t>LH</a:t>
            </a:r>
            <a:r>
              <a:rPr lang="en-US" sz="2900" dirty="0" smtClean="0">
                <a:cs typeface="Times New Roman"/>
              </a:rPr>
              <a:t>) </a:t>
            </a:r>
            <a:r>
              <a:rPr lang="en-US" sz="2900" dirty="0" smtClean="0">
                <a:cs typeface="Times New Roman"/>
              </a:rPr>
              <a:t>RF system in the SPS</a:t>
            </a:r>
          </a:p>
          <a:p>
            <a:pPr lvl="1">
              <a:buFont typeface="Wingdings" pitchFamily="2" charset="2"/>
              <a:buChar char="Ø"/>
            </a:pPr>
            <a:r>
              <a:rPr lang="en-US" sz="2900" dirty="0" smtClean="0">
                <a:cs typeface="Times New Roman"/>
              </a:rPr>
              <a:t> more 40 MHz/80 MHz voltage in the PS </a:t>
            </a:r>
            <a:endParaRPr lang="en-US" sz="3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8D8-121E-4E8F-9CBC-E85D834A81B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4" descr="C:\MatlabFiles\MD_2010_10_19_analysis\plots\MD130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133600"/>
            <a:ext cx="4368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 </a:t>
            </a:r>
            <a:r>
              <a:rPr lang="en-US" sz="3600" dirty="0" smtClean="0">
                <a:solidFill>
                  <a:srgbClr val="0070C0"/>
                </a:solidFill>
                <a:latin typeface="+mn-lt"/>
              </a:rPr>
              <a:t>Longitudinal </a:t>
            </a:r>
            <a:r>
              <a:rPr lang="en-US" sz="3600" dirty="0" err="1" smtClean="0">
                <a:solidFill>
                  <a:srgbClr val="0070C0"/>
                </a:solidFill>
                <a:latin typeface="+mn-lt"/>
              </a:rPr>
              <a:t>emittance</a:t>
            </a:r>
            <a:r>
              <a:rPr lang="en-US" sz="3600" dirty="0" smtClean="0">
                <a:solidFill>
                  <a:srgbClr val="0070C0"/>
                </a:solidFill>
                <a:latin typeface="+mn-lt"/>
              </a:rPr>
              <a:t> in the SPS  </a:t>
            </a:r>
            <a:r>
              <a:rPr lang="en-US" sz="36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US" sz="3600" dirty="0" smtClean="0">
                <a:solidFill>
                  <a:srgbClr val="0070C0"/>
                </a:solidFill>
                <a:latin typeface="+mn-lt"/>
              </a:rPr>
            </a:b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dirty="0" smtClean="0">
                <a:solidFill>
                  <a:srgbClr val="CC0099"/>
                </a:solidFill>
              </a:rPr>
              <a:t>Narrow window for the injected parameters: </a:t>
            </a:r>
            <a:r>
              <a:rPr lang="en-US" sz="1800" dirty="0" smtClean="0"/>
              <a:t>losses increase for longer bunches and beam is unstable for lower </a:t>
            </a:r>
            <a:r>
              <a:rPr lang="en-US" sz="1800" dirty="0" err="1" smtClean="0"/>
              <a:t>emittance</a:t>
            </a:r>
            <a:r>
              <a:rPr lang="en-US" sz="1800" dirty="0" smtClean="0"/>
              <a:t> (blow-up </a:t>
            </a:r>
            <a:r>
              <a:rPr lang="en-US" sz="1800" dirty="0" smtClean="0"/>
              <a:t>is required </a:t>
            </a:r>
            <a:r>
              <a:rPr lang="en-US" sz="1800" dirty="0" smtClean="0"/>
              <a:t>for 50&amp;75 ns beams</a:t>
            </a:r>
            <a:r>
              <a:rPr lang="en-US" sz="1800" dirty="0" smtClean="0"/>
              <a:t>) </a:t>
            </a:r>
          </a:p>
          <a:p>
            <a:r>
              <a:rPr lang="en-US" sz="1800" dirty="0" smtClean="0"/>
              <a:t>even with blow-up (T. Bohl, 2011)</a:t>
            </a:r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6AE65-A901-49C0-A50A-DDA9F71C617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76400" y="2819400"/>
            <a:ext cx="838200" cy="762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1600994" y="4190206"/>
            <a:ext cx="1066800" cy="158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\\cern.ch\dfs\Users\e\elenas\Documents\math\heik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581400"/>
            <a:ext cx="3399692" cy="22098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514600" y="4191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Tahoma" pitchFamily="34" charset="0"/>
                <a:cs typeface="Tahoma" pitchFamily="34" charset="0"/>
              </a:rPr>
              <a:t>ε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=0.46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eVs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8800" y="57912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ahoma" pitchFamily="34" charset="0"/>
                <a:cs typeface="Tahoma" pitchFamily="34" charset="0"/>
              </a:rPr>
              <a:t>T.A., H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Damerau, E.S., 2010</a:t>
            </a:r>
            <a:endParaRPr 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9200" y="18288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ahoma" pitchFamily="34" charset="0"/>
                <a:cs typeface="Tahoma" pitchFamily="34" charset="0"/>
              </a:rPr>
              <a:t>50 ns beam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4/14/2011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38200" y="5486400"/>
            <a:ext cx="3429000" cy="584775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Loss of Landau damping due to inductive </a:t>
            </a: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impedance?</a:t>
            </a:r>
            <a:endParaRPr lang="en-US" sz="1600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72200" y="35814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CC0099"/>
                </a:solidFill>
                <a:latin typeface="+mn-lt"/>
                <a:cs typeface="Tahoma" pitchFamily="34" charset="0"/>
              </a:rPr>
              <a:t>SPS transmission decreases for larger </a:t>
            </a:r>
            <a:r>
              <a:rPr lang="el-GR" sz="1600" b="1" dirty="0" smtClean="0">
                <a:solidFill>
                  <a:srgbClr val="CC0099"/>
                </a:solidFill>
                <a:latin typeface="+mn-lt"/>
                <a:cs typeface="Times New Roman"/>
              </a:rPr>
              <a:t>ε</a:t>
            </a:r>
            <a:endParaRPr lang="en-US" sz="1600" b="1" dirty="0">
              <a:solidFill>
                <a:srgbClr val="CC0099"/>
              </a:solidFill>
              <a:latin typeface="+mn-lt"/>
              <a:cs typeface="Tahoma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5105400"/>
            <a:ext cx="17050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Tahoma" pitchFamily="34" charset="0"/>
                <a:cs typeface="Tahoma" pitchFamily="34" charset="0"/>
              </a:rPr>
              <a:t>T.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Argyropoulous</a:t>
            </a:r>
            <a:endParaRPr lang="en-US" sz="16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PS-SPS beam </a:t>
            </a:r>
            <a:r>
              <a:rPr lang="en-US" smtClean="0">
                <a:solidFill>
                  <a:srgbClr val="0070C0"/>
                </a:solidFill>
              </a:rPr>
              <a:t>transfer </a:t>
            </a:r>
            <a:r>
              <a:rPr lang="en-US" smtClean="0">
                <a:solidFill>
                  <a:srgbClr val="0070C0"/>
                </a:solidFill>
              </a:rPr>
              <a:t>– some history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600" dirty="0" smtClean="0"/>
              <a:t>R. Garoby, Requirements to the PS RF system for filling the LHC with 25 ns spacing between bunches, CERN PS/RF/Note 93-04</a:t>
            </a:r>
          </a:p>
          <a:p>
            <a:r>
              <a:rPr lang="en-US" sz="2600" dirty="0" smtClean="0"/>
              <a:t>D. </a:t>
            </a:r>
            <a:r>
              <a:rPr lang="en-US" sz="2600" dirty="0" err="1" smtClean="0"/>
              <a:t>Boussard</a:t>
            </a:r>
            <a:r>
              <a:rPr lang="en-US" sz="2600" dirty="0" smtClean="0"/>
              <a:t>, RF scenarios at 26 </a:t>
            </a:r>
            <a:r>
              <a:rPr lang="en-US" sz="2600" dirty="0" err="1" smtClean="0"/>
              <a:t>GeV</a:t>
            </a:r>
            <a:r>
              <a:rPr lang="en-US" sz="2600" dirty="0" smtClean="0"/>
              <a:t> in the SPS as LHC injector, CERN SL/Note 93-12</a:t>
            </a:r>
          </a:p>
          <a:p>
            <a:r>
              <a:rPr lang="en-US" sz="2600" dirty="0" smtClean="0"/>
              <a:t>R. Garoby, A non-adiabatic procedure in the PS to supply the nominal proton bunches for LHC into 200 MHz RF buckets in SPS, CERN PS/RF/Note 93-17</a:t>
            </a:r>
          </a:p>
          <a:p>
            <a:r>
              <a:rPr lang="en-US" sz="2600" dirty="0" smtClean="0"/>
              <a:t>T. Linnecar, E.S.,  Requirements for beam parameters in the SPS when used a LHC injector, SL </a:t>
            </a:r>
            <a:r>
              <a:rPr lang="en-US" sz="2600" dirty="0" smtClean="0"/>
              <a:t>Note/94-87</a:t>
            </a:r>
          </a:p>
          <a:p>
            <a:pPr lvl="2"/>
            <a:endParaRPr lang="en-US" dirty="0" smtClean="0"/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 </a:t>
            </a:r>
            <a:r>
              <a:rPr lang="en-US" sz="2600" dirty="0" smtClean="0">
                <a:latin typeface="+mj-lt"/>
                <a:cs typeface="Times New Roman"/>
              </a:rPr>
              <a:t>SPS </a:t>
            </a:r>
            <a:r>
              <a:rPr lang="en-US" sz="2600" dirty="0" smtClean="0">
                <a:latin typeface="+mj-lt"/>
                <a:cs typeface="Times New Roman"/>
              </a:rPr>
              <a:t>limitations taken into account for parameter choice</a:t>
            </a:r>
            <a:r>
              <a:rPr lang="en-US" sz="2600" dirty="0" smtClean="0">
                <a:latin typeface="+mj-lt"/>
                <a:cs typeface="Times New Roman"/>
              </a:rPr>
              <a:t>: 200 MHz impedance,</a:t>
            </a:r>
            <a:endParaRPr lang="en-US" sz="2600" dirty="0" smtClean="0">
              <a:latin typeface="+mj-lt"/>
              <a:cs typeface="Times New Roman"/>
            </a:endParaRPr>
          </a:p>
          <a:p>
            <a:pPr>
              <a:buNone/>
            </a:pPr>
            <a:r>
              <a:rPr lang="en-US" sz="2600" dirty="0" smtClean="0"/>
              <a:t>      microwave instability, </a:t>
            </a:r>
            <a:r>
              <a:rPr lang="en-US" sz="2600" dirty="0" smtClean="0"/>
              <a:t>TMCI</a:t>
            </a:r>
            <a:r>
              <a:rPr lang="en-US" sz="2600" dirty="0" smtClean="0"/>
              <a:t>, beam loading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dirty="0" smtClean="0"/>
              <a:t>The 80 MHz RF system in the SPS was proposed and eliminated after consideration of the coupled bunch instability and bunch rotation on the SPS flat bottom: “Scenario where the 9 ns long bunches are held all along 4.8 s flat bottom is unrealistic.” (D. </a:t>
            </a:r>
            <a:r>
              <a:rPr lang="en-US" sz="2600" dirty="0" err="1" smtClean="0"/>
              <a:t>Boussard</a:t>
            </a:r>
            <a:r>
              <a:rPr lang="en-US" sz="2600" dirty="0" smtClean="0"/>
              <a:t>, reduction of 200 MHz impedance by factor 10)</a:t>
            </a:r>
          </a:p>
          <a:p>
            <a:pPr>
              <a:buNone/>
            </a:pPr>
            <a:r>
              <a:rPr lang="en-US" sz="2600" dirty="0" smtClean="0"/>
              <a:t> </a:t>
            </a:r>
            <a:r>
              <a:rPr lang="en-US" sz="2600" dirty="0" smtClean="0"/>
              <a:t>      </a:t>
            </a:r>
            <a:r>
              <a:rPr lang="en-US" sz="2600" dirty="0" smtClean="0">
                <a:latin typeface="Times New Roman"/>
                <a:cs typeface="Times New Roman"/>
              </a:rPr>
              <a:t>→ </a:t>
            </a:r>
            <a:r>
              <a:rPr lang="en-US" sz="2600" dirty="0" smtClean="0">
                <a:solidFill>
                  <a:srgbClr val="CC0099"/>
                </a:solidFill>
              </a:rPr>
              <a:t>bunch compression in the PS is much better and needs less HW</a:t>
            </a:r>
          </a:p>
          <a:p>
            <a:pPr>
              <a:buNone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8D8-121E-4E8F-9CBC-E85D834A81B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New facts since that time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 microwave instability in the SPS (no uncontrolled </a:t>
            </a:r>
            <a:r>
              <a:rPr lang="en-US" sz="2800" dirty="0" err="1" smtClean="0"/>
              <a:t>emittance</a:t>
            </a:r>
            <a:r>
              <a:rPr lang="en-US" sz="2800" dirty="0" smtClean="0"/>
              <a:t> blow-up on flat bottom and during </a:t>
            </a:r>
            <a:r>
              <a:rPr lang="en-US" sz="2800" dirty="0" smtClean="0"/>
              <a:t>ramp</a:t>
            </a:r>
            <a:endParaRPr lang="en-US" sz="1600" dirty="0" smtClean="0"/>
          </a:p>
          <a:p>
            <a:r>
              <a:rPr lang="en-US" sz="2800" dirty="0" smtClean="0"/>
              <a:t>LHC beam </a:t>
            </a:r>
            <a:r>
              <a:rPr lang="en-US" sz="2800" dirty="0" smtClean="0"/>
              <a:t>in the SPS is </a:t>
            </a:r>
            <a:r>
              <a:rPr lang="en-US" sz="2800" dirty="0" smtClean="0"/>
              <a:t>unstable due to coupled- bunch instabilities cured by the </a:t>
            </a:r>
            <a:r>
              <a:rPr lang="en-US" sz="2800" dirty="0" smtClean="0">
                <a:solidFill>
                  <a:srgbClr val="CC0099"/>
                </a:solidFill>
              </a:rPr>
              <a:t>800 MHz RF system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in bunch-shortening mode and controlled </a:t>
            </a:r>
            <a:r>
              <a:rPr lang="en-US" sz="2800" dirty="0" err="1" smtClean="0"/>
              <a:t>emittance</a:t>
            </a:r>
            <a:r>
              <a:rPr lang="en-US" sz="2800" dirty="0" smtClean="0"/>
              <a:t> blow-up</a:t>
            </a:r>
          </a:p>
          <a:p>
            <a:r>
              <a:rPr lang="en-US" sz="2800" dirty="0" smtClean="0">
                <a:solidFill>
                  <a:srgbClr val="CC0099"/>
                </a:solidFill>
              </a:rPr>
              <a:t>low </a:t>
            </a:r>
            <a:r>
              <a:rPr lang="el-GR" sz="2800" dirty="0" smtClean="0">
                <a:solidFill>
                  <a:srgbClr val="CC0099"/>
                </a:solidFill>
                <a:latin typeface="Times New Roman"/>
                <a:cs typeface="Times New Roman"/>
              </a:rPr>
              <a:t>γ</a:t>
            </a:r>
            <a:r>
              <a:rPr lang="en-US" sz="2800" baseline="-25000" dirty="0" smtClean="0">
                <a:solidFill>
                  <a:srgbClr val="CC0099"/>
                </a:solidFill>
              </a:rPr>
              <a:t>t</a:t>
            </a:r>
            <a:r>
              <a:rPr lang="en-US" sz="2800" dirty="0" smtClean="0">
                <a:solidFill>
                  <a:srgbClr val="CC0099"/>
                </a:solidFill>
              </a:rPr>
              <a:t> optics </a:t>
            </a:r>
            <a:r>
              <a:rPr lang="en-US" sz="2800" dirty="0" smtClean="0"/>
              <a:t>is possible in the SPS without HW modifications</a:t>
            </a:r>
          </a:p>
          <a:p>
            <a:r>
              <a:rPr lang="en-US" sz="2800" dirty="0" smtClean="0"/>
              <a:t>e-cloud is a serious performance limitation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8D8-121E-4E8F-9CBC-E85D834A81B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Main criteria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Frequency </a:t>
            </a:r>
            <a:r>
              <a:rPr lang="en-US" sz="2800" dirty="0" err="1" smtClean="0"/>
              <a:t>f</a:t>
            </a:r>
            <a:r>
              <a:rPr lang="en-US" sz="2800" baseline="-25000" dirty="0" err="1" smtClean="0"/>
              <a:t>rf</a:t>
            </a:r>
            <a:r>
              <a:rPr lang="en-US" sz="2800" dirty="0" smtClean="0"/>
              <a:t> = k x 40 MHz, k=1-4 </a:t>
            </a:r>
            <a:r>
              <a:rPr lang="en-US" sz="2800" dirty="0" smtClean="0">
                <a:latin typeface="Times New Roman"/>
                <a:cs typeface="Times New Roman"/>
              </a:rPr>
              <a:t>→</a:t>
            </a:r>
            <a:endParaRPr lang="en-US" sz="2800" dirty="0" smtClean="0"/>
          </a:p>
          <a:p>
            <a:pPr lvl="1">
              <a:buNone/>
            </a:pPr>
            <a:r>
              <a:rPr lang="en-US" sz="2400" dirty="0" smtClean="0"/>
              <a:t>40, 80, 120, 160 MHz</a:t>
            </a:r>
          </a:p>
          <a:p>
            <a:r>
              <a:rPr lang="en-US" sz="2800" dirty="0" smtClean="0"/>
              <a:t>Maximum injected bunch length:</a:t>
            </a:r>
          </a:p>
          <a:p>
            <a:pPr lvl="1">
              <a:buNone/>
            </a:pPr>
            <a:r>
              <a:rPr lang="en-US" sz="2400" dirty="0" smtClean="0"/>
              <a:t>bucket size ~ 1/</a:t>
            </a:r>
            <a:r>
              <a:rPr lang="en-US" sz="2400" dirty="0" err="1" smtClean="0"/>
              <a:t>frf</a:t>
            </a:r>
            <a:r>
              <a:rPr lang="en-US" sz="2400" dirty="0" smtClean="0"/>
              <a:t>, </a:t>
            </a:r>
          </a:p>
          <a:p>
            <a:pPr lvl="1">
              <a:buNone/>
            </a:pPr>
            <a:r>
              <a:rPr lang="en-US" sz="2400" dirty="0" smtClean="0"/>
              <a:t>max bunch length </a:t>
            </a:r>
            <a:r>
              <a:rPr lang="en-US" sz="2400" dirty="0" smtClean="0"/>
              <a:t>= </a:t>
            </a:r>
            <a:r>
              <a:rPr lang="en-US" sz="2400" dirty="0" smtClean="0"/>
              <a:t>0.9 of bucket momentum height </a:t>
            </a:r>
          </a:p>
          <a:p>
            <a:r>
              <a:rPr lang="en-US" sz="2800" dirty="0" smtClean="0"/>
              <a:t>Longitudinal stability: </a:t>
            </a:r>
          </a:p>
          <a:p>
            <a:pPr lvl="1">
              <a:buNone/>
            </a:pPr>
            <a:r>
              <a:rPr lang="en-US" sz="2400" dirty="0" smtClean="0"/>
              <a:t>S ~ </a:t>
            </a:r>
            <a:r>
              <a:rPr lang="el-GR" sz="2400" dirty="0" smtClean="0">
                <a:latin typeface="Times New Roman"/>
                <a:cs typeface="Times New Roman"/>
              </a:rPr>
              <a:t>η</a:t>
            </a:r>
            <a:r>
              <a:rPr lang="en-US" sz="2400" dirty="0" smtClean="0"/>
              <a:t>(</a:t>
            </a:r>
            <a:r>
              <a:rPr lang="el-GR" sz="2400" dirty="0" smtClean="0">
                <a:latin typeface="Times New Roman"/>
                <a:cs typeface="Times New Roman"/>
              </a:rPr>
              <a:t>ε</a:t>
            </a:r>
            <a:r>
              <a:rPr lang="en-US" sz="2400" dirty="0" smtClean="0">
                <a:latin typeface="Times New Roman"/>
                <a:cs typeface="Times New Roman"/>
              </a:rPr>
              <a:t>h)</a:t>
            </a:r>
            <a:r>
              <a:rPr lang="en-US" sz="2400" baseline="30000" dirty="0" smtClean="0">
                <a:latin typeface="Times New Roman"/>
                <a:cs typeface="Times New Roman"/>
              </a:rPr>
              <a:t>2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dirty="0" smtClean="0">
                <a:cs typeface="Times New Roman"/>
              </a:rPr>
              <a:t>injected </a:t>
            </a:r>
            <a:r>
              <a:rPr lang="en-US" sz="2400" dirty="0" err="1" smtClean="0">
                <a:cs typeface="Times New Roman"/>
              </a:rPr>
              <a:t>emittance</a:t>
            </a:r>
            <a:r>
              <a:rPr lang="en-US" sz="2400" dirty="0" smtClean="0">
                <a:cs typeface="Times New Roman"/>
              </a:rPr>
              <a:t> 0.5 </a:t>
            </a:r>
            <a:r>
              <a:rPr lang="en-US" sz="2400" dirty="0" err="1" smtClean="0">
                <a:cs typeface="Times New Roman"/>
              </a:rPr>
              <a:t>eVs</a:t>
            </a:r>
            <a:r>
              <a:rPr lang="en-US" sz="2400" dirty="0" smtClean="0">
                <a:cs typeface="Times New Roman"/>
              </a:rPr>
              <a:t> (0.35 </a:t>
            </a:r>
            <a:r>
              <a:rPr lang="en-US" sz="2400" dirty="0" err="1" smtClean="0">
                <a:cs typeface="Times New Roman"/>
              </a:rPr>
              <a:t>eVs</a:t>
            </a:r>
            <a:r>
              <a:rPr lang="en-US" sz="2400" dirty="0" smtClean="0">
                <a:cs typeface="Times New Roman"/>
              </a:rPr>
              <a:t> now)</a:t>
            </a:r>
            <a:endParaRPr lang="en-US" sz="2400" baseline="30000" dirty="0" smtClean="0"/>
          </a:p>
          <a:p>
            <a:r>
              <a:rPr lang="en-US" sz="2800" dirty="0" smtClean="0"/>
              <a:t>Minimum voltage possible (in presence of the 200 MHz RF) </a:t>
            </a:r>
            <a:r>
              <a:rPr lang="en-US" sz="2800" dirty="0" smtClean="0"/>
              <a:t>and </a:t>
            </a:r>
            <a:r>
              <a:rPr lang="en-US" sz="2800" dirty="0" smtClean="0"/>
              <a:t>difference with matched V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8D8-121E-4E8F-9CBC-E85D834A81B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4535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Bucket size and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maximum bunch length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43" y="1600200"/>
            <a:ext cx="75385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4648200" y="3657600"/>
            <a:ext cx="27432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38800" y="3657600"/>
            <a:ext cx="1121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too short!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2438400"/>
            <a:ext cx="251460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/>
                <a:cs typeface="Times New Roman"/>
              </a:rPr>
              <a:t>→ </a:t>
            </a:r>
            <a:r>
              <a:rPr lang="en-US" sz="2000" dirty="0" smtClean="0"/>
              <a:t>40 MHz  or 80 MHz</a:t>
            </a:r>
            <a:endParaRPr lang="en-US" sz="20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8D8-121E-4E8F-9CBC-E85D834A81B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Beam stability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4961" y="1600200"/>
            <a:ext cx="699407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2362200" y="3810000"/>
            <a:ext cx="2362200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19400" y="1981200"/>
            <a:ext cx="31242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more unstable for 40-120 MHz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/>
              <a:t>80 MHz  with low </a:t>
            </a:r>
            <a:r>
              <a:rPr lang="en-US" dirty="0" err="1" smtClean="0">
                <a:latin typeface="Times New Roman"/>
                <a:cs typeface="Times New Roman"/>
              </a:rPr>
              <a:t>γ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    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3543300" y="2933700"/>
            <a:ext cx="1143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8D8-121E-4E8F-9CBC-E85D834A81B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A need to keep the </a:t>
            </a:r>
            <a:r>
              <a:rPr lang="en-US" sz="4000" dirty="0" smtClean="0">
                <a:solidFill>
                  <a:srgbClr val="0070C0"/>
                </a:solidFill>
              </a:rPr>
              <a:t>SPS 200 </a:t>
            </a:r>
            <a:r>
              <a:rPr lang="en-US" sz="4000" dirty="0" smtClean="0">
                <a:solidFill>
                  <a:srgbClr val="0070C0"/>
                </a:solidFill>
              </a:rPr>
              <a:t>MHz RF system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CC0099"/>
                </a:solidFill>
              </a:rPr>
              <a:t>as Landau cavity:  </a:t>
            </a:r>
            <a:r>
              <a:rPr lang="en-US" sz="2800" dirty="0" smtClean="0"/>
              <a:t>we lose in stability for all LH RF except 160 </a:t>
            </a:r>
            <a:r>
              <a:rPr lang="en-US" sz="2800" dirty="0" err="1" smtClean="0"/>
              <a:t>MHz.</a:t>
            </a:r>
            <a:r>
              <a:rPr lang="en-US" sz="2800" dirty="0" smtClean="0"/>
              <a:t> Presently the 800 MHz RF system is used for beam stability in the 200 MHz RF system</a:t>
            </a:r>
          </a:p>
          <a:p>
            <a:pPr lvl="3"/>
            <a:endParaRPr lang="en-US" sz="1600" dirty="0" smtClean="0"/>
          </a:p>
          <a:p>
            <a:r>
              <a:rPr lang="en-US" sz="2800" dirty="0" smtClean="0">
                <a:solidFill>
                  <a:srgbClr val="CC0099"/>
                </a:solidFill>
              </a:rPr>
              <a:t>for acceleration: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due to large bandwidth (TW) it works for ions and protons from 14 </a:t>
            </a:r>
            <a:r>
              <a:rPr lang="en-US" sz="2800" dirty="0" err="1" smtClean="0"/>
              <a:t>GeV</a:t>
            </a:r>
            <a:r>
              <a:rPr lang="en-US" sz="2800" dirty="0" smtClean="0"/>
              <a:t>/c</a:t>
            </a:r>
          </a:p>
          <a:p>
            <a:pPr lvl="3"/>
            <a:endParaRPr lang="en-US" sz="1600" dirty="0" smtClean="0"/>
          </a:p>
          <a:p>
            <a:r>
              <a:rPr lang="en-US" sz="2800" dirty="0" smtClean="0">
                <a:solidFill>
                  <a:srgbClr val="CC0099"/>
                </a:solidFill>
              </a:rPr>
              <a:t>for beam transfer to LHC</a:t>
            </a:r>
            <a:r>
              <a:rPr lang="en-US" sz="2800" dirty="0" smtClean="0"/>
              <a:t>: otherwise one needs </a:t>
            </a:r>
            <a:r>
              <a:rPr lang="en-US" sz="2800" dirty="0" smtClean="0"/>
              <a:t>the 200 </a:t>
            </a:r>
            <a:r>
              <a:rPr lang="en-US" sz="2800" dirty="0" smtClean="0"/>
              <a:t>MHz RF in LHC and  even then the situation will be worse with </a:t>
            </a:r>
            <a:r>
              <a:rPr lang="en-US" sz="2800" dirty="0" smtClean="0"/>
              <a:t>transfer from the 40 </a:t>
            </a:r>
            <a:r>
              <a:rPr lang="en-US" sz="2800" dirty="0" smtClean="0"/>
              <a:t>&amp; 80 MHz </a:t>
            </a:r>
            <a:r>
              <a:rPr lang="en-US" sz="2800" dirty="0" smtClean="0"/>
              <a:t>RF system in </a:t>
            </a:r>
            <a:r>
              <a:rPr lang="en-US" sz="2800" dirty="0" smtClean="0"/>
              <a:t>the SPS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98D8-121E-4E8F-9CBC-E85D834A81B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1099</Words>
  <Application>Microsoft Office PowerPoint</Application>
  <PresentationFormat>On-screen Show (4:3)</PresentationFormat>
  <Paragraphs>143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Low frequency RF system  in the SPS?</vt:lpstr>
      <vt:lpstr>Motivation</vt:lpstr>
      <vt:lpstr> Longitudinal emittance in the SPS   </vt:lpstr>
      <vt:lpstr>PS-SPS beam transfer – some history</vt:lpstr>
      <vt:lpstr>New facts since that time</vt:lpstr>
      <vt:lpstr>Main criteria</vt:lpstr>
      <vt:lpstr>Bucket size and  maximum bunch length</vt:lpstr>
      <vt:lpstr>Beam stability</vt:lpstr>
      <vt:lpstr>A need to keep the SPS 200 MHz RF system</vt:lpstr>
      <vt:lpstr>Consequences of keeping  the 200 MHz RF system in the SPS</vt:lpstr>
      <vt:lpstr>The 40 MHz RF system</vt:lpstr>
      <vt:lpstr>The 80 MHz RF system</vt:lpstr>
      <vt:lpstr>The 120 MHz RF system</vt:lpstr>
      <vt:lpstr>Summary for nominal optics</vt:lpstr>
      <vt:lpstr>Summary for low γt  optics</vt:lpstr>
      <vt:lpstr>Bunch length at extraction from the PS</vt:lpstr>
      <vt:lpstr>Summary: comparison with RF system in the PS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frequency RF system in the SPS?</dc:title>
  <dc:creator>elenas</dc:creator>
  <cp:lastModifiedBy>elenas</cp:lastModifiedBy>
  <cp:revision>68</cp:revision>
  <dcterms:created xsi:type="dcterms:W3CDTF">2011-03-16T08:43:46Z</dcterms:created>
  <dcterms:modified xsi:type="dcterms:W3CDTF">2011-04-14T13:49:38Z</dcterms:modified>
</cp:coreProperties>
</file>