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6" r:id="rId6"/>
    <p:sldId id="277" r:id="rId7"/>
    <p:sldId id="271" r:id="rId8"/>
    <p:sldId id="272" r:id="rId9"/>
    <p:sldId id="273" r:id="rId10"/>
    <p:sldId id="280" r:id="rId11"/>
    <p:sldId id="27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21D45-49BF-AD48-9A8E-B5C51FBEAF29}" type="datetimeFigureOut">
              <a:rPr lang="en-US" smtClean="0"/>
              <a:pPr/>
              <a:t>10/13/11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6EE28-D7BA-2441-B648-15A1EDC0C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24"/>
        </a:spcBef>
        <a:spcAft>
          <a:spcPts val="0"/>
        </a:spcAft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F81B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df"/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Relationship Id="rId5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5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df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 cloud effects in the SPS in nominal and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51158"/>
            <a:ext cx="6400800" cy="1387642"/>
          </a:xfrm>
        </p:spPr>
        <p:txBody>
          <a:bodyPr/>
          <a:lstStyle/>
          <a:p>
            <a:r>
              <a:rPr lang="en-US" dirty="0" smtClean="0"/>
              <a:t>H. Bartosik, E. </a:t>
            </a:r>
            <a:r>
              <a:rPr lang="en-US" dirty="0" err="1" smtClean="0"/>
              <a:t>Benedetto</a:t>
            </a:r>
            <a:r>
              <a:rPr lang="en-US" dirty="0" smtClean="0"/>
              <a:t>, K. Li,          Y. </a:t>
            </a:r>
            <a:r>
              <a:rPr lang="en-US" dirty="0" err="1" smtClean="0"/>
              <a:t>Papaphilippou</a:t>
            </a:r>
            <a:r>
              <a:rPr lang="en-US" dirty="0" smtClean="0"/>
              <a:t>, G. </a:t>
            </a:r>
            <a:r>
              <a:rPr lang="en-US" dirty="0" err="1" smtClean="0"/>
              <a:t>Rumolo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Threshold as function of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y</a:t>
            </a:r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857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Simulation for dipole regions</a:t>
            </a:r>
          </a:p>
          <a:p>
            <a:pPr lvl="1"/>
            <a:r>
              <a:rPr lang="en-US" dirty="0" smtClean="0"/>
              <a:t>Within studied range, threshold decreases with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y</a:t>
            </a:r>
            <a:endParaRPr lang="en-US" baseline="-25000" dirty="0" smtClean="0"/>
          </a:p>
          <a:p>
            <a:pPr lvl="1"/>
            <a:r>
              <a:rPr lang="en-US" dirty="0" smtClean="0"/>
              <a:t>Scaling not like classical TMCI (~ρ</a:t>
            </a:r>
            <a:r>
              <a:rPr lang="en-US" baseline="-25000" dirty="0" smtClean="0"/>
              <a:t>c</a:t>
            </a:r>
            <a:r>
              <a:rPr lang="en-US" dirty="0" smtClean="0"/>
              <a:t>~1/β) but rather like ρ</a:t>
            </a:r>
            <a:r>
              <a:rPr lang="en-US" baseline="-25000" dirty="0" smtClean="0"/>
              <a:t>c</a:t>
            </a:r>
            <a:r>
              <a:rPr lang="en-US" dirty="0" smtClean="0"/>
              <a:t>~1/β</a:t>
            </a:r>
            <a:r>
              <a:rPr lang="en-US" baseline="30000" dirty="0" smtClean="0"/>
              <a:t>n</a:t>
            </a:r>
            <a:r>
              <a:rPr lang="en-US" dirty="0" smtClean="0"/>
              <a:t>, with 0.5&lt;</a:t>
            </a:r>
            <a:r>
              <a:rPr lang="en-US" dirty="0" err="1" smtClean="0"/>
              <a:t>n</a:t>
            </a:r>
            <a:r>
              <a:rPr lang="en-US" dirty="0" smtClean="0"/>
              <a:t>&lt;1</a:t>
            </a:r>
          </a:p>
          <a:p>
            <a:pPr lvl="1"/>
            <a:r>
              <a:rPr lang="en-US" dirty="0" smtClean="0"/>
              <a:t>Depending on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dirty="0" smtClean="0"/>
              <a:t>? (Through the dependence of the electron oscillation frequency on the proton charge density and thus beam size)</a:t>
            </a:r>
          </a:p>
          <a:p>
            <a:r>
              <a:rPr lang="en-US" dirty="0" smtClean="0"/>
              <a:t> What happens when changing simultaneously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y</a:t>
            </a:r>
            <a:r>
              <a:rPr lang="en-US" dirty="0" smtClean="0"/>
              <a:t>?</a:t>
            </a:r>
          </a:p>
        </p:txBody>
      </p:sp>
      <p:pic>
        <p:nvPicPr>
          <p:cNvPr id="5" name="Picture 4" descr="QsThreshold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47008" y="3608774"/>
            <a:ext cx="4092737" cy="306955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968131" y="3890251"/>
            <a:ext cx="3547054" cy="2162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Dipole regions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Nominal optics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err="1" smtClean="0">
                <a:solidFill>
                  <a:srgbClr val="4F81BD"/>
                </a:solidFill>
              </a:rPr>
              <a:t>N</a:t>
            </a:r>
            <a:r>
              <a:rPr lang="en-US" sz="2800" baseline="-25000" dirty="0" err="1" smtClean="0">
                <a:solidFill>
                  <a:srgbClr val="4F81BD"/>
                </a:solidFill>
              </a:rPr>
              <a:t>b</a:t>
            </a:r>
            <a:r>
              <a:rPr lang="en-US" sz="2800" dirty="0" smtClean="0">
                <a:solidFill>
                  <a:srgbClr val="4F81BD"/>
                </a:solidFill>
              </a:rPr>
              <a:t>=2e11ppb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512 turns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Constant longitudinal bunch parameters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Dispersion included in simulation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 as function of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338"/>
            <a:ext cx="8229600" cy="21870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Comparing the two optics</a:t>
            </a:r>
          </a:p>
          <a:p>
            <a:pPr lvl="1"/>
            <a:r>
              <a:rPr lang="en-US" dirty="0" smtClean="0"/>
              <a:t>Thresholds for different values of bunch intensity for parameter sets of nominal and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</a:t>
            </a:r>
          </a:p>
          <a:p>
            <a:r>
              <a:rPr lang="en-US" dirty="0" smtClean="0"/>
              <a:t>Simulations for field free and dipole regions</a:t>
            </a:r>
          </a:p>
          <a:p>
            <a:pPr lvl="1"/>
            <a:r>
              <a:rPr lang="en-US" dirty="0" smtClean="0"/>
              <a:t>In both cases, increased threshold for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 for all intensities</a:t>
            </a:r>
          </a:p>
          <a:p>
            <a:pPr lvl="1"/>
            <a:r>
              <a:rPr lang="en-US" dirty="0" smtClean="0"/>
              <a:t>Field free region: threshold increased for Q20 by roughly factor 2.3 on average</a:t>
            </a:r>
          </a:p>
          <a:p>
            <a:pPr lvl="1"/>
            <a:r>
              <a:rPr lang="en-US" dirty="0" smtClean="0"/>
              <a:t>Dipole region: threshold increased for Q20 by factor 2 on average</a:t>
            </a:r>
            <a:endParaRPr lang="en-US" dirty="0"/>
          </a:p>
        </p:txBody>
      </p:sp>
      <p:pic>
        <p:nvPicPr>
          <p:cNvPr id="6" name="Picture 5" descr="Threshold-vs-Intensity_MBB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89414" y="3745990"/>
            <a:ext cx="4137034" cy="3112009"/>
          </a:xfrm>
          <a:prstGeom prst="rect">
            <a:avLst/>
          </a:prstGeom>
        </p:spPr>
      </p:pic>
      <p:pic>
        <p:nvPicPr>
          <p:cNvPr id="5" name="Picture 4" descr="Threshold-vs-Intensity_LS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50904" y="3745990"/>
            <a:ext cx="4137034" cy="3112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Analyzed onset of electron cloud instability</a:t>
            </a:r>
          </a:p>
          <a:p>
            <a:pPr lvl="1"/>
            <a:r>
              <a:rPr lang="en-US" dirty="0" smtClean="0"/>
              <a:t>Threshold not unambiguously defined</a:t>
            </a:r>
          </a:p>
          <a:p>
            <a:r>
              <a:rPr lang="en-US" dirty="0" smtClean="0"/>
              <a:t>Studied dependence of instability threshold on </a:t>
            </a:r>
            <a:r>
              <a:rPr lang="en-US" dirty="0" err="1" smtClean="0"/>
              <a:t>β</a:t>
            </a:r>
            <a:r>
              <a:rPr lang="en-US" dirty="0" smtClean="0"/>
              <a:t>-functions and synchrotron tune</a:t>
            </a:r>
          </a:p>
          <a:p>
            <a:pPr lvl="1"/>
            <a:r>
              <a:rPr lang="en-US" dirty="0" smtClean="0"/>
              <a:t>Threshold increases with higher synchrotron tune</a:t>
            </a:r>
          </a:p>
          <a:p>
            <a:pPr lvl="1"/>
            <a:r>
              <a:rPr lang="en-US" dirty="0" smtClean="0"/>
              <a:t>Threshold decreases with larger </a:t>
            </a:r>
            <a:r>
              <a:rPr lang="en-US" dirty="0" err="1" smtClean="0"/>
              <a:t>β</a:t>
            </a:r>
            <a:r>
              <a:rPr lang="en-US" dirty="0" smtClean="0"/>
              <a:t>-function (dispersion included)</a:t>
            </a:r>
          </a:p>
          <a:p>
            <a:r>
              <a:rPr lang="en-US" dirty="0" smtClean="0"/>
              <a:t>According to simulation,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 has higher threshold</a:t>
            </a:r>
          </a:p>
          <a:p>
            <a:pPr lvl="1"/>
            <a:r>
              <a:rPr lang="en-US" dirty="0" smtClean="0"/>
              <a:t>How about electron cloud build up?</a:t>
            </a:r>
          </a:p>
          <a:p>
            <a:pPr lvl="1"/>
            <a:r>
              <a:rPr lang="en-US" dirty="0" smtClean="0"/>
              <a:t>How about incoherent effects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careful setup and choice of parameters needed</a:t>
            </a:r>
          </a:p>
          <a:p>
            <a:pPr lvl="1"/>
            <a:r>
              <a:rPr lang="en-US" dirty="0" smtClean="0">
                <a:sym typeface="Wingdings"/>
              </a:rPr>
              <a:t>Very interesting for comparison with measurements! (To be done 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5899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Study impact of the new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optics in SPS on the onset of electron cloud instability</a:t>
            </a:r>
          </a:p>
          <a:p>
            <a:r>
              <a:rPr lang="en-US" dirty="0" smtClean="0"/>
              <a:t>Difference between low </a:t>
            </a:r>
            <a:r>
              <a:rPr lang="en-US" dirty="0" err="1" smtClean="0"/>
              <a:t>γ</a:t>
            </a:r>
            <a:r>
              <a:rPr lang="en-US" baseline="-25000" dirty="0" err="1" smtClean="0"/>
              <a:t>t</a:t>
            </a:r>
            <a:r>
              <a:rPr lang="en-US" dirty="0" smtClean="0"/>
              <a:t> (Q20) and nominal optics (Q26)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Q20 has higher slippage factor (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η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is increased by a factor of 2.85 at injection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 and 1.6 at extraction)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  <a:sym typeface="Wingdings"/>
              </a:rPr>
              <a:t>	</a:t>
            </a:r>
            <a:r>
              <a:rPr lang="en-US" dirty="0" err="1" smtClean="0">
                <a:solidFill>
                  <a:schemeClr val="accent1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 higher synchrotron tune for same bucket parameters (in this case </a:t>
            </a:r>
            <a:r>
              <a:rPr lang="en-US" dirty="0" err="1" smtClean="0">
                <a:solidFill>
                  <a:schemeClr val="accent1"/>
                </a:solidFill>
                <a:sym typeface="Wingdings"/>
              </a:rPr>
              <a:t>Q</a:t>
            </a:r>
            <a:r>
              <a:rPr lang="en-US" baseline="-25000" dirty="0" err="1" smtClean="0">
                <a:solidFill>
                  <a:schemeClr val="accent1"/>
                </a:solidFill>
                <a:sym typeface="Wingdings"/>
              </a:rPr>
              <a:t>s</a:t>
            </a:r>
            <a:r>
              <a:rPr lang="en-US" dirty="0" err="1" smtClean="0">
                <a:solidFill>
                  <a:schemeClr val="accent1"/>
                </a:solidFill>
                <a:sym typeface="Wingdings"/>
              </a:rPr>
              <a:t>~η</a:t>
            </a:r>
            <a:r>
              <a:rPr lang="en-US" dirty="0" smtClean="0">
                <a:solidFill>
                  <a:schemeClr val="accent1"/>
                </a:solidFill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Q20 has increased average </a:t>
            </a:r>
            <a:r>
              <a:rPr lang="en-US" dirty="0" err="1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-functions and increased dispersion function</a:t>
            </a:r>
          </a:p>
          <a:p>
            <a:pPr lvl="1"/>
            <a:r>
              <a:rPr lang="en-US" dirty="0" smtClean="0">
                <a:sym typeface="Wingdings"/>
              </a:rPr>
              <a:t>Q20 has lower tunes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may affect incoherent effects</a:t>
            </a:r>
            <a:endParaRPr lang="en-US" dirty="0" smtClean="0"/>
          </a:p>
          <a:p>
            <a:r>
              <a:rPr lang="en-US" dirty="0" smtClean="0">
                <a:sym typeface="Wingdings"/>
              </a:rPr>
              <a:t>Expected scaling of instability threshold?</a:t>
            </a:r>
          </a:p>
          <a:p>
            <a:pPr lvl="1"/>
            <a:r>
              <a:rPr lang="en-US" dirty="0" smtClean="0">
                <a:sym typeface="Wingdings"/>
              </a:rPr>
              <a:t>Interaction with electron cloud is non-linear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sym typeface="Wingdings"/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  <a:sym typeface="Wingdings"/>
              </a:rPr>
              <a:t>b,th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~Q</a:t>
            </a:r>
            <a:r>
              <a:rPr lang="en-US" baseline="-25000" dirty="0" err="1" smtClean="0">
                <a:solidFill>
                  <a:srgbClr val="FF0000"/>
                </a:solidFill>
                <a:sym typeface="Wingdings"/>
              </a:rPr>
              <a:t>s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/β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(similar to TMCI)?</a:t>
            </a:r>
          </a:p>
          <a:p>
            <a:r>
              <a:rPr lang="en-US" dirty="0" smtClean="0">
                <a:sym typeface="Wingdings"/>
              </a:rPr>
              <a:t>Goal</a:t>
            </a:r>
          </a:p>
          <a:p>
            <a:pPr lvl="1"/>
            <a:r>
              <a:rPr lang="en-US" dirty="0" smtClean="0">
                <a:sym typeface="Wingdings"/>
              </a:rPr>
              <a:t>Understand scaling of threshold with Q</a:t>
            </a:r>
            <a:r>
              <a:rPr lang="en-US" baseline="-25000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and with </a:t>
            </a:r>
            <a:r>
              <a:rPr lang="en-US" dirty="0" err="1" smtClean="0">
                <a:sym typeface="Wingdings"/>
              </a:rPr>
              <a:t>β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Study the electron cloud density threshold in the two optics for different bunch intensities 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E-cloud simulations with </a:t>
            </a:r>
            <a:r>
              <a:rPr lang="en-US" dirty="0" err="1" smtClean="0"/>
              <a:t>HeadTail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69"/>
            <a:ext cx="8229600" cy="5081881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HeadTail</a:t>
            </a:r>
            <a:r>
              <a:rPr lang="en-US" dirty="0" smtClean="0"/>
              <a:t> is used to study the impact of a given </a:t>
            </a:r>
            <a:r>
              <a:rPr lang="en-US" dirty="0" err="1" smtClean="0"/>
              <a:t>elctron</a:t>
            </a:r>
            <a:r>
              <a:rPr lang="en-US" dirty="0" smtClean="0"/>
              <a:t> cloud on the stability of a single bunch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build-up of cloud itself not simulated</a:t>
            </a:r>
          </a:p>
          <a:p>
            <a:pPr lvl="1"/>
            <a:r>
              <a:rPr lang="en-US" dirty="0" smtClean="0">
                <a:sym typeface="Wingdings"/>
              </a:rPr>
              <a:t>Consecutive bunch slices interact with the cloud sequentially and deform it dynamically (“pinch”)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electron cloud serves as “wake field”</a:t>
            </a:r>
          </a:p>
          <a:p>
            <a:pPr lvl="1"/>
            <a:r>
              <a:rPr lang="en-US" dirty="0" smtClean="0">
                <a:sym typeface="Wingdings"/>
              </a:rPr>
              <a:t>After all bunch slices have interacted, cloud is reset to uniform distribution</a:t>
            </a:r>
          </a:p>
          <a:p>
            <a:pPr lvl="1"/>
            <a:r>
              <a:rPr lang="en-US" dirty="0" smtClean="0">
                <a:sym typeface="Wingdings"/>
              </a:rPr>
              <a:t>Electron cloud interaction regions (“kicks”) can be distributed symmetrically around the circumference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reduce numerical effects due to strong local kick</a:t>
            </a:r>
          </a:p>
          <a:p>
            <a:pPr lvl="1"/>
            <a:r>
              <a:rPr lang="en-US" dirty="0" smtClean="0">
                <a:sym typeface="Wingdings"/>
              </a:rPr>
              <a:t>Bunch particles interact with electrons, but no proton-proton or electron-electron interaction</a:t>
            </a:r>
          </a:p>
          <a:p>
            <a:pPr lvl="1"/>
            <a:r>
              <a:rPr lang="en-US" dirty="0" smtClean="0">
                <a:sym typeface="Wingdings"/>
              </a:rPr>
              <a:t>Uniform focusing used for now (smooth approximation, constant </a:t>
            </a:r>
            <a:r>
              <a:rPr lang="en-US" dirty="0" err="1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-functions)</a:t>
            </a:r>
          </a:p>
          <a:p>
            <a:r>
              <a:rPr lang="en-US" dirty="0" smtClean="0">
                <a:sym typeface="Wingdings"/>
              </a:rPr>
              <a:t>Electron cloud in field free regions and in dipole fields</a:t>
            </a:r>
          </a:p>
          <a:p>
            <a:pPr lvl="1"/>
            <a:r>
              <a:rPr lang="en-US" dirty="0" smtClean="0">
                <a:sym typeface="Wingdings"/>
              </a:rPr>
              <a:t>Electron motion in field free region defined by interaction with proton bunch in both transverse dimension</a:t>
            </a:r>
          </a:p>
          <a:p>
            <a:pPr lvl="1"/>
            <a:r>
              <a:rPr lang="en-US" dirty="0" smtClean="0">
                <a:sym typeface="Wingdings"/>
              </a:rPr>
              <a:t>Electron motion in dipole regions “frozen” in horizontal direction to model magnetic field (</a:t>
            </a:r>
            <a:r>
              <a:rPr lang="en-US" dirty="0" err="1" smtClean="0">
                <a:sym typeface="Wingdings"/>
              </a:rPr>
              <a:t>Larmor</a:t>
            </a:r>
            <a:r>
              <a:rPr lang="en-US" dirty="0" smtClean="0">
                <a:sym typeface="Wingdings"/>
              </a:rPr>
              <a:t> precession); electrons move only in vertical direction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no pinching and no instability in horizontal direction</a:t>
            </a:r>
          </a:p>
          <a:p>
            <a:r>
              <a:rPr lang="en-US" dirty="0" smtClean="0">
                <a:sym typeface="Wingdings"/>
              </a:rPr>
              <a:t>Coherent head-tail motion can be observed as exponential emittance growth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used to find instability threshold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64" y="1383313"/>
            <a:ext cx="8229600" cy="150005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E-cloud distributed over </a:t>
            </a:r>
            <a:r>
              <a:rPr lang="en-US" dirty="0" smtClean="0">
                <a:solidFill>
                  <a:srgbClr val="FF0000"/>
                </a:solidFill>
              </a:rPr>
              <a:t>192 kicks </a:t>
            </a:r>
            <a:r>
              <a:rPr lang="en-US" dirty="0" smtClean="0"/>
              <a:t>(for numerical convergence)</a:t>
            </a:r>
          </a:p>
          <a:p>
            <a:pPr lvl="1"/>
            <a:r>
              <a:rPr lang="en-US" dirty="0" smtClean="0"/>
              <a:t>Simulations for injection energy (26 </a:t>
            </a:r>
            <a:r>
              <a:rPr lang="en-US" dirty="0" err="1" smtClean="0"/>
              <a:t>GeV</a:t>
            </a:r>
            <a:r>
              <a:rPr lang="en-US" dirty="0" smtClean="0"/>
              <a:t>), </a:t>
            </a:r>
            <a:r>
              <a:rPr lang="en-US" dirty="0" err="1" smtClean="0"/>
              <a:t>ε</a:t>
            </a:r>
            <a:r>
              <a:rPr lang="en-US" baseline="-25000" dirty="0" err="1" smtClean="0"/>
              <a:t>x,y</a:t>
            </a:r>
            <a:r>
              <a:rPr lang="en-US" dirty="0" smtClean="0"/>
              <a:t>=2.5μm, 512 turns</a:t>
            </a:r>
          </a:p>
          <a:p>
            <a:pPr lvl="1"/>
            <a:r>
              <a:rPr lang="en-US" dirty="0" smtClean="0"/>
              <a:t>Synchrotron motion in nonlinear bucket</a:t>
            </a:r>
          </a:p>
          <a:p>
            <a:pPr lvl="1"/>
            <a:r>
              <a:rPr lang="en-US" dirty="0" smtClean="0"/>
              <a:t>No additional non-linearity (</a:t>
            </a:r>
            <a:r>
              <a:rPr lang="en-US" dirty="0" smtClean="0">
                <a:solidFill>
                  <a:srgbClr val="FF0000"/>
                </a:solidFill>
              </a:rPr>
              <a:t>Chromaticity set to 0</a:t>
            </a:r>
            <a:r>
              <a:rPr lang="en-US" dirty="0" smtClean="0"/>
              <a:t>, no </a:t>
            </a:r>
            <a:r>
              <a:rPr lang="en-US" dirty="0" err="1" smtClean="0"/>
              <a:t>octupoles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RF-voltage adjusted to provide same bucket parameters in both cases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1364" y="3054993"/>
          <a:ext cx="6475448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823"/>
                <a:gridCol w="1568468"/>
                <a:gridCol w="1978157"/>
              </a:tblGrid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Low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γ</a:t>
                      </a:r>
                      <a:r>
                        <a:rPr lang="en-US" sz="1500" baseline="-25000" dirty="0" err="1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US" sz="150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optics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Nominal SPS optics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Bunch length (</a:t>
                      </a:r>
                      <a:r>
                        <a:rPr lang="en-US" sz="1500" dirty="0" err="1" smtClean="0"/>
                        <a:t>rms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0.23 </a:t>
                      </a:r>
                      <a:r>
                        <a:rPr lang="en-US" sz="1500" dirty="0" err="1" smtClean="0"/>
                        <a:t>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0.23 </a:t>
                      </a:r>
                      <a:r>
                        <a:rPr lang="en-US" sz="1500" dirty="0" err="1" smtClean="0"/>
                        <a:t>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Momentum spread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0.002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0.002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RF-voltage (injection)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5.75 MV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 MV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Synchrotron</a:t>
                      </a:r>
                      <a:r>
                        <a:rPr lang="en-US" sz="1500" baseline="0" dirty="0" smtClean="0"/>
                        <a:t> tune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0.017 (=1/59)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0.0059 (=1/170)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Momentum</a:t>
                      </a:r>
                      <a:r>
                        <a:rPr lang="en-US" sz="1500" baseline="0" dirty="0" smtClean="0"/>
                        <a:t> compaction </a:t>
                      </a:r>
                      <a:r>
                        <a:rPr lang="en-US" sz="1500" dirty="0" smtClean="0"/>
                        <a:t>factor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0.00308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0.00192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Transition</a:t>
                      </a:r>
                      <a:r>
                        <a:rPr lang="en-US" sz="1500" baseline="0" dirty="0" smtClean="0"/>
                        <a:t> energy (</a:t>
                      </a:r>
                      <a:r>
                        <a:rPr lang="en-US" sz="1500" dirty="0" err="1" smtClean="0"/>
                        <a:t>γ</a:t>
                      </a:r>
                      <a:r>
                        <a:rPr lang="en-US" sz="1500" baseline="-25000" dirty="0" err="1" smtClean="0"/>
                        <a:t>t</a:t>
                      </a:r>
                      <a:r>
                        <a:rPr lang="en-US" sz="1500" baseline="0" dirty="0" smtClean="0"/>
                        <a:t>)</a:t>
                      </a:r>
                      <a:endParaRPr lang="en-US" sz="1500" baseline="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18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22.8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Tunes (</a:t>
                      </a:r>
                      <a:r>
                        <a:rPr lang="en-US" sz="1500" baseline="0" dirty="0" err="1" smtClean="0"/>
                        <a:t>Q</a:t>
                      </a:r>
                      <a:r>
                        <a:rPr lang="en-US" sz="1500" baseline="-25000" dirty="0" err="1" smtClean="0"/>
                        <a:t>x</a:t>
                      </a:r>
                      <a:r>
                        <a:rPr lang="en-US" sz="1500" baseline="0" dirty="0" smtClean="0"/>
                        <a:t>, </a:t>
                      </a:r>
                      <a:r>
                        <a:rPr lang="en-US" sz="1500" baseline="0" dirty="0" err="1" smtClean="0"/>
                        <a:t>Q</a:t>
                      </a:r>
                      <a:r>
                        <a:rPr lang="en-US" sz="1500" baseline="-25000" dirty="0" err="1" smtClean="0"/>
                        <a:t>y</a:t>
                      </a:r>
                      <a:r>
                        <a:rPr lang="en-US" sz="1500" baseline="0" dirty="0" smtClean="0"/>
                        <a:t>)</a:t>
                      </a:r>
                      <a:endParaRPr lang="en-US" sz="1500" baseline="-25000" dirty="0" smtClean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20.13, 20.18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26.13, 26.18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Average 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0" dirty="0" smtClean="0"/>
                        <a:t>-functions in LSS (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-25000" dirty="0" err="1" smtClean="0"/>
                        <a:t>x</a:t>
                      </a:r>
                      <a:r>
                        <a:rPr lang="en-US" sz="1500" baseline="0" dirty="0" smtClean="0"/>
                        <a:t>, 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-25000" dirty="0" err="1" smtClean="0"/>
                        <a:t>y</a:t>
                      </a:r>
                      <a:r>
                        <a:rPr lang="en-US" sz="1500" baseline="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54.6m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42m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Average 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0" dirty="0" smtClean="0"/>
                        <a:t>-functions in MBB (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-25000" dirty="0" err="1" smtClean="0"/>
                        <a:t>x</a:t>
                      </a:r>
                      <a:r>
                        <a:rPr lang="en-US" sz="1500" baseline="0" dirty="0" smtClean="0"/>
                        <a:t>, </a:t>
                      </a:r>
                      <a:r>
                        <a:rPr lang="en-US" sz="1500" baseline="0" dirty="0" err="1" smtClean="0"/>
                        <a:t>β</a:t>
                      </a:r>
                      <a:r>
                        <a:rPr lang="en-US" sz="1500" baseline="-25000" dirty="0" err="1" smtClean="0"/>
                        <a:t>y</a:t>
                      </a:r>
                      <a:r>
                        <a:rPr lang="en-US" sz="1500" baseline="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45.5m, 78.4m 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34.4m, 72.3m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Average dispersion in MBB (</a:t>
                      </a:r>
                      <a:r>
                        <a:rPr lang="en-US" sz="1500" baseline="0" dirty="0" err="1" smtClean="0"/>
                        <a:t>D</a:t>
                      </a:r>
                      <a:r>
                        <a:rPr lang="en-US" sz="1500" baseline="-25000" dirty="0" err="1" smtClean="0"/>
                        <a:t>x</a:t>
                      </a:r>
                      <a:r>
                        <a:rPr lang="en-US" sz="1500" baseline="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1.8m</a:t>
                      </a:r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ifferentEcloudRegimes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05112" y="3629322"/>
            <a:ext cx="5238888" cy="30684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Instability threshold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0634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Threshold can be identified when scanning electron cloud density </a:t>
            </a:r>
            <a:r>
              <a:rPr lang="en-US" dirty="0" err="1" smtClean="0"/>
              <a:t>ρ</a:t>
            </a:r>
            <a:endParaRPr lang="en-US" dirty="0" smtClean="0"/>
          </a:p>
          <a:p>
            <a:pPr lvl="1"/>
            <a:r>
              <a:rPr lang="en-US" dirty="0" smtClean="0"/>
              <a:t>Start with low density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almost constant emittance</a:t>
            </a:r>
          </a:p>
          <a:p>
            <a:pPr lvl="1"/>
            <a:r>
              <a:rPr lang="en-US" dirty="0" smtClean="0">
                <a:sym typeface="Wingdings"/>
              </a:rPr>
              <a:t>Clear exponential growth for </a:t>
            </a:r>
            <a:r>
              <a:rPr lang="en-US" dirty="0" err="1" smtClean="0">
                <a:sym typeface="Wingdings"/>
              </a:rPr>
              <a:t>ρ</a:t>
            </a:r>
            <a:r>
              <a:rPr lang="en-US" dirty="0" smtClean="0">
                <a:sym typeface="Wingdings"/>
              </a:rPr>
              <a:t> above the threshold</a:t>
            </a:r>
          </a:p>
          <a:p>
            <a:pPr lvl="1"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Possible </a:t>
            </a:r>
            <a:r>
              <a:rPr lang="en-US" dirty="0" smtClean="0">
                <a:solidFill>
                  <a:srgbClr val="FF0000"/>
                </a:solidFill>
              </a:rPr>
              <a:t>definition of threshold</a:t>
            </a:r>
            <a:r>
              <a:rPr lang="en-US" dirty="0" smtClean="0"/>
              <a:t>: smallest value of electron cloud density for which the emittance after investigated number of turns is bigger than threshold value (</a:t>
            </a:r>
            <a:r>
              <a:rPr lang="en-US" dirty="0" smtClean="0">
                <a:solidFill>
                  <a:schemeClr val="accent1"/>
                </a:solidFill>
              </a:rPr>
              <a:t>arbitrary</a:t>
            </a:r>
            <a:r>
              <a:rPr lang="en-US" dirty="0" smtClean="0"/>
              <a:t>!!)</a:t>
            </a:r>
          </a:p>
          <a:p>
            <a:pPr lvl="1"/>
            <a:r>
              <a:rPr lang="en-US" dirty="0" smtClean="0"/>
              <a:t>Threshold considered here: emittance growth by ~5% after 512 turns </a:t>
            </a:r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  <p:pic>
        <p:nvPicPr>
          <p:cNvPr id="9" name="Picture 8" descr="DifferentEcloudRegimes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905112" y="3629321"/>
            <a:ext cx="5238888" cy="306849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333189"/>
            <a:ext cx="3627139" cy="321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3469133"/>
            <a:ext cx="3627139" cy="1347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Absolute rise-times are compared (not with respect to synchrotron periods)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Threshold density marked in plots as dashed line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695960"/>
            <a:ext cx="3627139" cy="1162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For </a:t>
            </a:r>
            <a:r>
              <a:rPr lang="en-US" sz="2800" dirty="0" err="1" smtClean="0">
                <a:solidFill>
                  <a:srgbClr val="4F81BD"/>
                </a:solidFill>
              </a:rPr>
              <a:t>ρ</a:t>
            </a:r>
            <a:r>
              <a:rPr lang="en-US" sz="2800" dirty="0" smtClean="0">
                <a:solidFill>
                  <a:srgbClr val="4F81BD"/>
                </a:solidFill>
              </a:rPr>
              <a:t> above threshold (but not too high), instability observed as  exponential growth of emittance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  <a:sym typeface="Wingding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Incoherent effects for high </a:t>
            </a:r>
            <a:r>
              <a:rPr lang="en-US" dirty="0" err="1" smtClean="0"/>
              <a:t>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7922" cy="95386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“Incoherent” effects far above threshold density</a:t>
            </a:r>
          </a:p>
          <a:p>
            <a:pPr lvl="1"/>
            <a:r>
              <a:rPr lang="en-US" dirty="0" smtClean="0"/>
              <a:t>Depend on kicks per turn, number of particles, tune, number of grid points, …</a:t>
            </a:r>
          </a:p>
          <a:p>
            <a:pPr lvl="1"/>
            <a:r>
              <a:rPr lang="en-US" dirty="0" smtClean="0"/>
              <a:t>Saturation of growth rate after initial fast growing emittance for intermediate </a:t>
            </a:r>
            <a:r>
              <a:rPr lang="en-US" dirty="0" err="1" smtClean="0"/>
              <a:t>ρ</a:t>
            </a:r>
            <a:endParaRPr lang="en-US" dirty="0" smtClean="0"/>
          </a:p>
        </p:txBody>
      </p:sp>
      <p:pic>
        <p:nvPicPr>
          <p:cNvPr id="9" name="Picture 8" descr="DifferentEcloudRegimes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905113" y="3629322"/>
            <a:ext cx="5238887" cy="3068491"/>
          </a:xfrm>
          <a:prstGeom prst="rect">
            <a:avLst/>
          </a:prstGeom>
        </p:spPr>
      </p:pic>
      <p:pic>
        <p:nvPicPr>
          <p:cNvPr id="6" name="Picture 5" descr="DifferentEcloudRegimes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3905113" y="3629322"/>
            <a:ext cx="5230925" cy="307316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96851"/>
            <a:ext cx="8229600" cy="94716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ρ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far above threshold, </a:t>
            </a:r>
            <a:r>
              <a:rPr lang="en-US" sz="2800" dirty="0" smtClean="0">
                <a:solidFill>
                  <a:srgbClr val="4F81BD"/>
                </a:solidFill>
              </a:rPr>
              <a:t>incoherent growth of emittance can be observed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artifact</a:t>
            </a:r>
            <a:r>
              <a:rPr lang="en-US" sz="2800" dirty="0" smtClean="0">
                <a:solidFill>
                  <a:srgbClr val="4F81BD"/>
                </a:solidFill>
              </a:rPr>
              <a:t>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Makes high electron cloud density appear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 harmful …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730068"/>
            <a:ext cx="3447913" cy="2643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interested in onset of instability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v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ery important to start scan from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low </a:t>
            </a:r>
            <a:r>
              <a:rPr lang="en-US" sz="2800" dirty="0" smtClean="0">
                <a:solidFill>
                  <a:srgbClr val="4F81BD"/>
                </a:solidFill>
              </a:rPr>
              <a:t>values of </a:t>
            </a:r>
            <a:r>
              <a:rPr lang="en-US" sz="2800" dirty="0" err="1" smtClean="0">
                <a:solidFill>
                  <a:srgbClr val="4F81BD"/>
                </a:solidFill>
              </a:rPr>
              <a:t>ρ</a:t>
            </a:r>
            <a:endParaRPr lang="en-US" sz="2800" dirty="0" smtClean="0">
              <a:solidFill>
                <a:srgbClr val="4F81BD"/>
              </a:solidFill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err="1" smtClean="0">
                <a:solidFill>
                  <a:srgbClr val="4F81BD"/>
                </a:solidFill>
              </a:rPr>
              <a:t>ρ</a:t>
            </a:r>
            <a:r>
              <a:rPr lang="en-US" sz="2800" dirty="0" smtClean="0">
                <a:solidFill>
                  <a:srgbClr val="4F81BD"/>
                </a:solidFill>
              </a:rPr>
              <a:t> is the quantity to scan to find instability threshold!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Scanning for other parameters (like bunch intensity) may not reveal threshold (if by chance </a:t>
            </a:r>
            <a:r>
              <a:rPr lang="en-US" sz="2800" dirty="0" err="1" smtClean="0">
                <a:solidFill>
                  <a:srgbClr val="4F81BD"/>
                </a:solidFill>
              </a:rPr>
              <a:t>ρ</a:t>
            </a:r>
            <a:r>
              <a:rPr lang="en-US" sz="2800" dirty="0" smtClean="0">
                <a:solidFill>
                  <a:srgbClr val="4F81BD"/>
                </a:solidFill>
              </a:rPr>
              <a:t> is too high)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synchrotron tune Q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5073" cy="230149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Electron cloud density scans for different values of Q</a:t>
            </a:r>
            <a:r>
              <a:rPr lang="en-US" baseline="-25000" dirty="0" smtClean="0"/>
              <a:t>s</a:t>
            </a:r>
          </a:p>
          <a:p>
            <a:pPr lvl="1"/>
            <a:r>
              <a:rPr lang="en-US" dirty="0" smtClean="0"/>
              <a:t>Changing momentum compaction factor and RF-voltage for constant longitudinal bunch parameters</a:t>
            </a:r>
          </a:p>
          <a:p>
            <a:pPr lvl="1"/>
            <a:r>
              <a:rPr lang="en-US" dirty="0" smtClean="0"/>
              <a:t>Corresponds to change of optics</a:t>
            </a:r>
          </a:p>
          <a:p>
            <a:pPr lvl="1"/>
            <a:r>
              <a:rPr lang="en-US" dirty="0" smtClean="0"/>
              <a:t>Simulation for dipole regions</a:t>
            </a:r>
            <a:endParaRPr lang="en-US" dirty="0" smtClean="0"/>
          </a:p>
          <a:p>
            <a:pPr lvl="1"/>
            <a:r>
              <a:rPr lang="en-US" dirty="0" smtClean="0"/>
              <a:t>Higher threshold </a:t>
            </a:r>
            <a:r>
              <a:rPr lang="en-US" dirty="0" smtClean="0"/>
              <a:t>for higher Q</a:t>
            </a:r>
            <a:r>
              <a:rPr lang="en-US" baseline="-25000" dirty="0" smtClean="0"/>
              <a:t>s </a:t>
            </a:r>
            <a:r>
              <a:rPr lang="en-US" baseline="-25000" dirty="0" err="1" smtClean="0">
                <a:sym typeface="Wingdings"/>
              </a:rPr>
              <a:t>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higher synchrotron tune helps stabilizing beam</a:t>
            </a:r>
          </a:p>
          <a:p>
            <a:pPr lvl="1"/>
            <a:r>
              <a:rPr lang="en-US" dirty="0" err="1" smtClean="0">
                <a:sym typeface="Wingdings"/>
              </a:rPr>
              <a:t>ρ</a:t>
            </a:r>
            <a:r>
              <a:rPr lang="en-US" baseline="-25000" dirty="0" err="1" smtClean="0">
                <a:sym typeface="Wingdings"/>
              </a:rPr>
              <a:t>th</a:t>
            </a:r>
            <a:r>
              <a:rPr lang="en-US" dirty="0" err="1" smtClean="0">
                <a:sym typeface="Wingdings"/>
              </a:rPr>
              <a:t>(Q</a:t>
            </a:r>
            <a:r>
              <a:rPr lang="en-US" baseline="-25000" dirty="0" err="1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=0.006)~3.2e11/m</a:t>
            </a:r>
            <a:r>
              <a:rPr lang="en-US" baseline="30000" dirty="0" smtClean="0">
                <a:sym typeface="Wingdings"/>
              </a:rPr>
              <a:t>3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>
                <a:sym typeface="Wingdings"/>
              </a:rPr>
              <a:t>ρ</a:t>
            </a:r>
            <a:r>
              <a:rPr lang="en-US" baseline="-25000" dirty="0" err="1" smtClean="0">
                <a:sym typeface="Wingdings"/>
              </a:rPr>
              <a:t>th</a:t>
            </a:r>
            <a:r>
              <a:rPr lang="en-US" dirty="0" err="1" smtClean="0">
                <a:sym typeface="Wingdings"/>
              </a:rPr>
              <a:t>(Q</a:t>
            </a:r>
            <a:r>
              <a:rPr lang="en-US" baseline="-25000" dirty="0" err="1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=0.018)~8.4e11/m</a:t>
            </a:r>
            <a:r>
              <a:rPr lang="en-US" baseline="30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</a:p>
        </p:txBody>
      </p:sp>
      <p:pic>
        <p:nvPicPr>
          <p:cNvPr id="4" name="Picture 3" descr="Qs0.006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3997400"/>
            <a:ext cx="4683344" cy="2734738"/>
          </a:xfrm>
          <a:prstGeom prst="rect">
            <a:avLst/>
          </a:prstGeom>
        </p:spPr>
      </p:pic>
      <p:pic>
        <p:nvPicPr>
          <p:cNvPr id="5" name="Picture 4" descr="Qs0.018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489126" y="3997400"/>
            <a:ext cx="4654874" cy="27347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323" y="4416580"/>
            <a:ext cx="107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Qs=0.006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4594" y="4384314"/>
            <a:ext cx="1071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Qs=0.018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3695354" y="3272389"/>
            <a:ext cx="194493" cy="48056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9791" y="3314965"/>
            <a:ext cx="11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Factor 3??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Threshold as function of Q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552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Within the studied range, threshold increases linearly with synchrotron tune </a:t>
            </a:r>
          </a:p>
          <a:p>
            <a:pPr lvl="1"/>
            <a:r>
              <a:rPr lang="en-US" dirty="0" smtClean="0"/>
              <a:t>Extrapolation of data-points (linear fit) is not crossing origin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maybe explained by roughness of scan</a:t>
            </a:r>
          </a:p>
          <a:p>
            <a:pPr lvl="1"/>
            <a:r>
              <a:rPr lang="en-US" dirty="0" smtClean="0"/>
              <a:t>Definition of threshold not optimal?</a:t>
            </a:r>
          </a:p>
          <a:p>
            <a:r>
              <a:rPr lang="en-US" dirty="0" smtClean="0"/>
              <a:t>Within “precision“ of simulation:   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ρ</a:t>
            </a:r>
            <a:r>
              <a:rPr lang="en-US" b="1" baseline="-25000" dirty="0" err="1" smtClean="0">
                <a:solidFill>
                  <a:srgbClr val="FF0000"/>
                </a:solidFill>
                <a:sym typeface="Wingdings"/>
              </a:rPr>
              <a:t>th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~Q</a:t>
            </a:r>
            <a:r>
              <a:rPr lang="en-US" b="1" baseline="-25000" dirty="0" err="1" smtClean="0">
                <a:solidFill>
                  <a:srgbClr val="FF0000"/>
                </a:solidFill>
                <a:sym typeface="Wingdings"/>
              </a:rPr>
              <a:t>s</a:t>
            </a:r>
            <a:endParaRPr lang="en-US" b="1" dirty="0" smtClean="0"/>
          </a:p>
        </p:txBody>
      </p:sp>
      <p:pic>
        <p:nvPicPr>
          <p:cNvPr id="4" name="Picture 3" descr="QsThreshold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47007" y="3608773"/>
            <a:ext cx="4092739" cy="306955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68131" y="3890251"/>
            <a:ext cx="3547054" cy="21625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Dipole regions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Nominal optics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err="1" smtClean="0">
                <a:solidFill>
                  <a:srgbClr val="4F81BD"/>
                </a:solidFill>
              </a:rPr>
              <a:t>N</a:t>
            </a:r>
            <a:r>
              <a:rPr lang="en-US" sz="2800" baseline="-25000" dirty="0" err="1" smtClean="0">
                <a:solidFill>
                  <a:srgbClr val="4F81BD"/>
                </a:solidFill>
              </a:rPr>
              <a:t>b</a:t>
            </a:r>
            <a:r>
              <a:rPr lang="en-US" sz="2800" dirty="0" smtClean="0">
                <a:solidFill>
                  <a:srgbClr val="4F81BD"/>
                </a:solidFill>
              </a:rPr>
              <a:t>=1.3e11ppb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512 turns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Constant longitudinal bunch parameters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>
                <a:solidFill>
                  <a:srgbClr val="4F81BD"/>
                </a:solidFill>
              </a:rPr>
              <a:t>Dispersion included in simulation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y</a:t>
            </a:r>
            <a:r>
              <a:rPr lang="en-US" dirty="0" smtClean="0"/>
              <a:t> in dipole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0548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constant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β</a:t>
            </a:r>
            <a:r>
              <a:rPr lang="en-US" baseline="-25000" dirty="0" err="1" smtClean="0"/>
              <a:t>y</a:t>
            </a:r>
            <a:r>
              <a:rPr lang="en-US" dirty="0" smtClean="0"/>
              <a:t> is changed in dipole regions</a:t>
            </a:r>
          </a:p>
          <a:p>
            <a:pPr lvl="1"/>
            <a:r>
              <a:rPr lang="en-US" dirty="0" smtClean="0"/>
              <a:t>Pinch depends on charge density of proton bunch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beam dimensions (and bunch intensity)</a:t>
            </a:r>
          </a:p>
          <a:p>
            <a:pPr lvl="1"/>
            <a:r>
              <a:rPr lang="en-US" dirty="0" smtClean="0">
                <a:sym typeface="Wingdings"/>
              </a:rPr>
              <a:t>Similar to </a:t>
            </a:r>
            <a:r>
              <a:rPr lang="en-US" dirty="0" err="1" smtClean="0">
                <a:sym typeface="Wingdings"/>
              </a:rPr>
              <a:t>wakefield</a:t>
            </a:r>
            <a:r>
              <a:rPr lang="en-US" dirty="0" smtClean="0">
                <a:sym typeface="Wingdings"/>
              </a:rPr>
              <a:t> due to impedance, kick strength due to interaction with electron cloud increases for higher values of </a:t>
            </a:r>
            <a:r>
              <a:rPr lang="en-US" dirty="0" err="1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 function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threshold should decrease for higher </a:t>
            </a:r>
            <a:r>
              <a:rPr lang="en-US" dirty="0" err="1" smtClean="0">
                <a:sym typeface="Wingdings"/>
              </a:rPr>
              <a:t>β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Simulation for nominal optics and </a:t>
            </a:r>
            <a:r>
              <a:rPr lang="en-US" dirty="0" err="1" smtClean="0">
                <a:sym typeface="Wingdings"/>
              </a:rPr>
              <a:t>N</a:t>
            </a:r>
            <a:r>
              <a:rPr lang="en-US" baseline="-25000" dirty="0" err="1" smtClean="0"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=2e11ppb</a:t>
            </a:r>
            <a:endParaRPr lang="en-US" dirty="0"/>
          </a:p>
        </p:txBody>
      </p:sp>
      <p:pic>
        <p:nvPicPr>
          <p:cNvPr id="5" name="Picture 4" descr="SPS_Q26_MBB_Dx_LM_2MV_Np-2e11_512turns_192kicks_BL0.23_BetaY78-ElrDen_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605073" y="3709395"/>
            <a:ext cx="4444855" cy="2954091"/>
          </a:xfrm>
          <a:prstGeom prst="rect">
            <a:avLst/>
          </a:prstGeom>
        </p:spPr>
      </p:pic>
      <p:pic>
        <p:nvPicPr>
          <p:cNvPr id="6" name="Picture 5" descr="SPS_Q26_MBB_Dx_LM_2MV_Np-2e11_512turns_192kicks_BL0.23_BetaY30-ElrDen_y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91529" y="3705681"/>
            <a:ext cx="4450442" cy="29578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9323" y="4231914"/>
            <a:ext cx="910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=30m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2163" y="4231914"/>
            <a:ext cx="91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β</a:t>
            </a:r>
            <a:r>
              <a:rPr lang="en-US" baseline="-25000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=78m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82124</TotalTime>
  <Words>1250</Words>
  <Application>Microsoft Macintosh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Electron cloud effects in the SPS in nominal and low γt optics</vt:lpstr>
      <vt:lpstr>Motivation</vt:lpstr>
      <vt:lpstr>E-cloud simulations with HeadTail</vt:lpstr>
      <vt:lpstr>Simulation parameters</vt:lpstr>
      <vt:lpstr>Instability threshold</vt:lpstr>
      <vt:lpstr>Incoherent effects for high ρ</vt:lpstr>
      <vt:lpstr>Changing synchrotron tune Qs</vt:lpstr>
      <vt:lpstr>Threshold as function of Qs</vt:lpstr>
      <vt:lpstr>Changing βy in dipole regions</vt:lpstr>
      <vt:lpstr>Threshold as function of βy </vt:lpstr>
      <vt:lpstr>Threshold as function of intensity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Hannes Bartosik</dc:creator>
  <cp:keywords/>
  <dc:description/>
  <cp:lastModifiedBy>Hannes Bartosik</cp:lastModifiedBy>
  <cp:revision>154</cp:revision>
  <dcterms:created xsi:type="dcterms:W3CDTF">2011-10-13T15:07:48Z</dcterms:created>
  <dcterms:modified xsi:type="dcterms:W3CDTF">2011-10-13T15:12:42Z</dcterms:modified>
  <cp:category/>
</cp:coreProperties>
</file>