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11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90" r:id="rId10"/>
    <p:sldId id="291" r:id="rId11"/>
    <p:sldId id="286" r:id="rId12"/>
    <p:sldId id="287" r:id="rId13"/>
    <p:sldId id="289" r:id="rId14"/>
    <p:sldId id="288" r:id="rId15"/>
    <p:sldId id="292" r:id="rId16"/>
    <p:sldId id="293" r:id="rId17"/>
    <p:sldId id="294" r:id="rId18"/>
    <p:sldId id="295" r:id="rId19"/>
    <p:sldId id="298" r:id="rId20"/>
    <p:sldId id="312" r:id="rId21"/>
    <p:sldId id="299" r:id="rId22"/>
    <p:sldId id="300" r:id="rId23"/>
    <p:sldId id="301" r:id="rId24"/>
    <p:sldId id="303" r:id="rId25"/>
    <p:sldId id="305" r:id="rId26"/>
    <p:sldId id="256" r:id="rId27"/>
    <p:sldId id="257" r:id="rId28"/>
    <p:sldId id="306" r:id="rId29"/>
    <p:sldId id="307" r:id="rId30"/>
    <p:sldId id="308" r:id="rId31"/>
    <p:sldId id="309" r:id="rId32"/>
    <p:sldId id="258" r:id="rId33"/>
    <p:sldId id="263" r:id="rId34"/>
    <p:sldId id="259" r:id="rId35"/>
    <p:sldId id="260" r:id="rId36"/>
    <p:sldId id="261" r:id="rId37"/>
    <p:sldId id="262" r:id="rId38"/>
    <p:sldId id="314" r:id="rId39"/>
    <p:sldId id="310" r:id="rId40"/>
    <p:sldId id="283" r:id="rId41"/>
    <p:sldId id="313" r:id="rId42"/>
    <p:sldId id="284" r:id="rId43"/>
    <p:sldId id="296" r:id="rId44"/>
    <p:sldId id="297" r:id="rId45"/>
    <p:sldId id="30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DB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6953" autoAdjust="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7E6B6-6934-42B1-8404-34BD2A9DD52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23607-2240-4054-9CC5-036C37FE407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3607-2240-4054-9CC5-036C37FE40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20A0B-B7F7-497A-AEF5-90347360104E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4751-89F5-47DB-9953-D3AD086FB42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image" Target="../media/image12.emf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1.gif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1.gif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image" Target="../media/image33.emf"/><Relationship Id="rId4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1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7"/>
          <p:cNvSpPr txBox="1"/>
          <p:nvPr/>
        </p:nvSpPr>
        <p:spPr>
          <a:xfrm>
            <a:off x="0" y="2590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Different strategies 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of electron cloud enhancement</a:t>
            </a:r>
            <a:endParaRPr lang="en-US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0" y="3729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Iadarola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, 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Rumolo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0" y="6059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SPSU-BD Study Group Meeting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12 October 2011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6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3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6629400" y="636814"/>
            <a:ext cx="2017776" cy="1953986"/>
            <a:chOff x="2209800" y="1464129"/>
            <a:chExt cx="4572000" cy="4082142"/>
          </a:xfrm>
        </p:grpSpPr>
        <p:sp>
          <p:nvSpPr>
            <p:cNvPr id="19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5"/>
            <p:cNvSpPr/>
            <p:nvPr/>
          </p:nvSpPr>
          <p:spPr>
            <a:xfrm>
              <a:off x="2362200" y="1600201"/>
              <a:ext cx="4267201" cy="3810001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6"/>
            <p:cNvSpPr/>
            <p:nvPr/>
          </p:nvSpPr>
          <p:spPr>
            <a:xfrm>
              <a:off x="2362200" y="1600201"/>
              <a:ext cx="4267201" cy="3810001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ttangolo 96"/>
          <p:cNvSpPr/>
          <p:nvPr/>
        </p:nvSpPr>
        <p:spPr>
          <a:xfrm>
            <a:off x="35052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ttangolo 79"/>
          <p:cNvSpPr/>
          <p:nvPr/>
        </p:nvSpPr>
        <p:spPr>
          <a:xfrm>
            <a:off x="37338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ttangolo 96"/>
          <p:cNvSpPr/>
          <p:nvPr/>
        </p:nvSpPr>
        <p:spPr>
          <a:xfrm>
            <a:off x="47244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ttangolo 79"/>
          <p:cNvSpPr/>
          <p:nvPr/>
        </p:nvSpPr>
        <p:spPr>
          <a:xfrm>
            <a:off x="49530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ttangolo 79"/>
          <p:cNvSpPr/>
          <p:nvPr/>
        </p:nvSpPr>
        <p:spPr>
          <a:xfrm>
            <a:off x="12954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ttangolo 96"/>
          <p:cNvSpPr/>
          <p:nvPr/>
        </p:nvSpPr>
        <p:spPr>
          <a:xfrm>
            <a:off x="22860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ttangolo 79"/>
          <p:cNvSpPr/>
          <p:nvPr/>
        </p:nvSpPr>
        <p:spPr>
          <a:xfrm>
            <a:off x="25146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1295400" y="16480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22" name="Rectangle 65"/>
          <p:cNvSpPr/>
          <p:nvPr/>
        </p:nvSpPr>
        <p:spPr>
          <a:xfrm>
            <a:off x="304800" y="2013972"/>
            <a:ext cx="6248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employ slip stacking in order to move the last two batches onto the first two</a:t>
            </a:r>
          </a:p>
        </p:txBody>
      </p:sp>
      <p:grpSp>
        <p:nvGrpSpPr>
          <p:cNvPr id="39" name="Gruppo 3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4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42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6629400" y="636814"/>
            <a:ext cx="2017776" cy="1953986"/>
            <a:chOff x="2209800" y="1464129"/>
            <a:chExt cx="4572000" cy="4082142"/>
          </a:xfrm>
        </p:grpSpPr>
        <p:sp>
          <p:nvSpPr>
            <p:cNvPr id="19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5"/>
            <p:cNvSpPr/>
            <p:nvPr/>
          </p:nvSpPr>
          <p:spPr>
            <a:xfrm rot="20955212">
              <a:off x="2362200" y="1600201"/>
              <a:ext cx="4267201" cy="3810001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6"/>
            <p:cNvSpPr/>
            <p:nvPr/>
          </p:nvSpPr>
          <p:spPr>
            <a:xfrm rot="20955212">
              <a:off x="2362200" y="1600201"/>
              <a:ext cx="4267201" cy="3810001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ttangolo 96"/>
          <p:cNvSpPr/>
          <p:nvPr/>
        </p:nvSpPr>
        <p:spPr>
          <a:xfrm>
            <a:off x="35052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ttangolo 79"/>
          <p:cNvSpPr/>
          <p:nvPr/>
        </p:nvSpPr>
        <p:spPr>
          <a:xfrm>
            <a:off x="32766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ttangolo 96"/>
          <p:cNvSpPr/>
          <p:nvPr/>
        </p:nvSpPr>
        <p:spPr>
          <a:xfrm>
            <a:off x="42672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ttangolo 79"/>
          <p:cNvSpPr/>
          <p:nvPr/>
        </p:nvSpPr>
        <p:spPr>
          <a:xfrm>
            <a:off x="44958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ttangolo 79"/>
          <p:cNvSpPr/>
          <p:nvPr/>
        </p:nvSpPr>
        <p:spPr>
          <a:xfrm>
            <a:off x="12954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ttangolo 96"/>
          <p:cNvSpPr/>
          <p:nvPr/>
        </p:nvSpPr>
        <p:spPr>
          <a:xfrm>
            <a:off x="22860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ttangolo 79"/>
          <p:cNvSpPr/>
          <p:nvPr/>
        </p:nvSpPr>
        <p:spPr>
          <a:xfrm>
            <a:off x="25146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1295400" y="16480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22" name="Rectangle 65"/>
          <p:cNvSpPr/>
          <p:nvPr/>
        </p:nvSpPr>
        <p:spPr>
          <a:xfrm>
            <a:off x="304800" y="2013972"/>
            <a:ext cx="6248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employ slip stacking in order to move the last two batches onto the first two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3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39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6629400" y="636814"/>
            <a:ext cx="2017776" cy="1953986"/>
            <a:chOff x="2209800" y="1464129"/>
            <a:chExt cx="4572000" cy="4082142"/>
          </a:xfrm>
        </p:grpSpPr>
        <p:sp>
          <p:nvSpPr>
            <p:cNvPr id="19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5"/>
            <p:cNvSpPr/>
            <p:nvPr/>
          </p:nvSpPr>
          <p:spPr>
            <a:xfrm rot="19644284">
              <a:off x="2362200" y="1600201"/>
              <a:ext cx="4267201" cy="3810001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6"/>
            <p:cNvSpPr/>
            <p:nvPr/>
          </p:nvSpPr>
          <p:spPr>
            <a:xfrm rot="19644284">
              <a:off x="2362200" y="1600201"/>
              <a:ext cx="4267201" cy="3810001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ttangolo 96"/>
          <p:cNvSpPr/>
          <p:nvPr/>
        </p:nvSpPr>
        <p:spPr>
          <a:xfrm>
            <a:off x="35052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ttangolo 79"/>
          <p:cNvSpPr/>
          <p:nvPr/>
        </p:nvSpPr>
        <p:spPr>
          <a:xfrm>
            <a:off x="25146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ttangolo 96"/>
          <p:cNvSpPr/>
          <p:nvPr/>
        </p:nvSpPr>
        <p:spPr>
          <a:xfrm>
            <a:off x="35052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ttangolo 79"/>
          <p:cNvSpPr/>
          <p:nvPr/>
        </p:nvSpPr>
        <p:spPr>
          <a:xfrm>
            <a:off x="37338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ttangolo 79"/>
          <p:cNvSpPr/>
          <p:nvPr/>
        </p:nvSpPr>
        <p:spPr>
          <a:xfrm>
            <a:off x="12954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ttangolo 96"/>
          <p:cNvSpPr/>
          <p:nvPr/>
        </p:nvSpPr>
        <p:spPr>
          <a:xfrm>
            <a:off x="22860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ttangolo 79"/>
          <p:cNvSpPr/>
          <p:nvPr/>
        </p:nvSpPr>
        <p:spPr>
          <a:xfrm>
            <a:off x="25146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1295400" y="16480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22" name="Rectangle 65"/>
          <p:cNvSpPr/>
          <p:nvPr/>
        </p:nvSpPr>
        <p:spPr>
          <a:xfrm>
            <a:off x="304800" y="2013972"/>
            <a:ext cx="6248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employ slip stacking in order to move the last two batches onto the first two</a:t>
            </a:r>
          </a:p>
        </p:txBody>
      </p:sp>
      <p:grpSp>
        <p:nvGrpSpPr>
          <p:cNvPr id="24" name="Gruppo 23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9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31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6629400" y="636814"/>
            <a:ext cx="2017776" cy="1953986"/>
            <a:chOff x="2209800" y="1464129"/>
            <a:chExt cx="4572000" cy="4082142"/>
          </a:xfrm>
        </p:grpSpPr>
        <p:sp>
          <p:nvSpPr>
            <p:cNvPr id="19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ttangolo 96"/>
          <p:cNvSpPr/>
          <p:nvPr/>
        </p:nvSpPr>
        <p:spPr>
          <a:xfrm>
            <a:off x="35052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ttangolo 79"/>
          <p:cNvSpPr/>
          <p:nvPr/>
        </p:nvSpPr>
        <p:spPr>
          <a:xfrm>
            <a:off x="17526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ttangolo 96"/>
          <p:cNvSpPr/>
          <p:nvPr/>
        </p:nvSpPr>
        <p:spPr>
          <a:xfrm>
            <a:off x="27432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ttangolo 79"/>
          <p:cNvSpPr/>
          <p:nvPr/>
        </p:nvSpPr>
        <p:spPr>
          <a:xfrm>
            <a:off x="29718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ttangolo 79"/>
          <p:cNvSpPr/>
          <p:nvPr/>
        </p:nvSpPr>
        <p:spPr>
          <a:xfrm>
            <a:off x="12954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ttangolo 96"/>
          <p:cNvSpPr/>
          <p:nvPr/>
        </p:nvSpPr>
        <p:spPr>
          <a:xfrm>
            <a:off x="22860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ttangolo 79"/>
          <p:cNvSpPr/>
          <p:nvPr/>
        </p:nvSpPr>
        <p:spPr>
          <a:xfrm>
            <a:off x="25146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1295400" y="16480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21" name="Arc 23"/>
          <p:cNvSpPr/>
          <p:nvPr/>
        </p:nvSpPr>
        <p:spPr>
          <a:xfrm rot="629925">
            <a:off x="6705600" y="690879"/>
            <a:ext cx="1883258" cy="1823721"/>
          </a:xfrm>
          <a:prstGeom prst="arc">
            <a:avLst>
              <a:gd name="adj1" fmla="val 14205854"/>
              <a:gd name="adj2" fmla="val 1602939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4"/>
          <p:cNvSpPr/>
          <p:nvPr/>
        </p:nvSpPr>
        <p:spPr>
          <a:xfrm rot="629925">
            <a:off x="6705600" y="690879"/>
            <a:ext cx="1883258" cy="1823721"/>
          </a:xfrm>
          <a:prstGeom prst="arc">
            <a:avLst>
              <a:gd name="adj1" fmla="val 16270234"/>
              <a:gd name="adj2" fmla="val 1802793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65"/>
          <p:cNvSpPr/>
          <p:nvPr/>
        </p:nvSpPr>
        <p:spPr>
          <a:xfrm>
            <a:off x="304800" y="2013972"/>
            <a:ext cx="6248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employ slip stacking in order to move the last two batches onto the first two</a:t>
            </a:r>
          </a:p>
        </p:txBody>
      </p:sp>
      <p:grpSp>
        <p:nvGrpSpPr>
          <p:cNvPr id="26" name="Gruppo 25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9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31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6629400" y="636814"/>
            <a:ext cx="2017776" cy="1953986"/>
            <a:chOff x="2209800" y="1464129"/>
            <a:chExt cx="4572000" cy="4082142"/>
          </a:xfrm>
        </p:grpSpPr>
        <p:sp>
          <p:nvSpPr>
            <p:cNvPr id="19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ttangolo 96"/>
          <p:cNvSpPr/>
          <p:nvPr/>
        </p:nvSpPr>
        <p:spPr>
          <a:xfrm>
            <a:off x="35052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ttangolo 79"/>
          <p:cNvSpPr/>
          <p:nvPr/>
        </p:nvSpPr>
        <p:spPr>
          <a:xfrm>
            <a:off x="13716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ttangolo 96"/>
          <p:cNvSpPr/>
          <p:nvPr/>
        </p:nvSpPr>
        <p:spPr>
          <a:xfrm>
            <a:off x="23622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ttangolo 79"/>
          <p:cNvSpPr/>
          <p:nvPr/>
        </p:nvSpPr>
        <p:spPr>
          <a:xfrm>
            <a:off x="25908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ttangolo 79"/>
          <p:cNvSpPr/>
          <p:nvPr/>
        </p:nvSpPr>
        <p:spPr>
          <a:xfrm>
            <a:off x="12954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ttangolo 96"/>
          <p:cNvSpPr/>
          <p:nvPr/>
        </p:nvSpPr>
        <p:spPr>
          <a:xfrm>
            <a:off x="22860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ttangolo 79"/>
          <p:cNvSpPr/>
          <p:nvPr/>
        </p:nvSpPr>
        <p:spPr>
          <a:xfrm>
            <a:off x="25146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1295400" y="16480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21" name="Arc 23"/>
          <p:cNvSpPr/>
          <p:nvPr/>
        </p:nvSpPr>
        <p:spPr>
          <a:xfrm>
            <a:off x="6705600" y="690879"/>
            <a:ext cx="1883258" cy="1823721"/>
          </a:xfrm>
          <a:prstGeom prst="arc">
            <a:avLst>
              <a:gd name="adj1" fmla="val 14205854"/>
              <a:gd name="adj2" fmla="val 1602939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4"/>
          <p:cNvSpPr/>
          <p:nvPr/>
        </p:nvSpPr>
        <p:spPr>
          <a:xfrm>
            <a:off x="6705600" y="690879"/>
            <a:ext cx="1883258" cy="1823721"/>
          </a:xfrm>
          <a:prstGeom prst="arc">
            <a:avLst>
              <a:gd name="adj1" fmla="val 16270234"/>
              <a:gd name="adj2" fmla="val 1802793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65"/>
          <p:cNvSpPr/>
          <p:nvPr/>
        </p:nvSpPr>
        <p:spPr>
          <a:xfrm>
            <a:off x="304800" y="2013972"/>
            <a:ext cx="6248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employ slip stacking in order to move the last two batches onto the first two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44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46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6629400" y="636814"/>
            <a:ext cx="2017776" cy="1953986"/>
            <a:chOff x="2209800" y="1464129"/>
            <a:chExt cx="4572000" cy="4082142"/>
          </a:xfrm>
        </p:grpSpPr>
        <p:sp>
          <p:nvSpPr>
            <p:cNvPr id="19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ttangolo 96"/>
          <p:cNvSpPr/>
          <p:nvPr/>
        </p:nvSpPr>
        <p:spPr>
          <a:xfrm>
            <a:off x="35052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ttangolo 79"/>
          <p:cNvSpPr/>
          <p:nvPr/>
        </p:nvSpPr>
        <p:spPr>
          <a:xfrm>
            <a:off x="13716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ttangolo 96"/>
          <p:cNvSpPr/>
          <p:nvPr/>
        </p:nvSpPr>
        <p:spPr>
          <a:xfrm>
            <a:off x="23622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ttangolo 79"/>
          <p:cNvSpPr/>
          <p:nvPr/>
        </p:nvSpPr>
        <p:spPr>
          <a:xfrm>
            <a:off x="25908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ttangolo 79"/>
          <p:cNvSpPr/>
          <p:nvPr/>
        </p:nvSpPr>
        <p:spPr>
          <a:xfrm>
            <a:off x="12954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ttangolo 96"/>
          <p:cNvSpPr/>
          <p:nvPr/>
        </p:nvSpPr>
        <p:spPr>
          <a:xfrm>
            <a:off x="22860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ttangolo 79"/>
          <p:cNvSpPr/>
          <p:nvPr/>
        </p:nvSpPr>
        <p:spPr>
          <a:xfrm>
            <a:off x="25146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1295400" y="16480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21" name="Arc 23"/>
          <p:cNvSpPr/>
          <p:nvPr/>
        </p:nvSpPr>
        <p:spPr>
          <a:xfrm>
            <a:off x="6705600" y="690879"/>
            <a:ext cx="1883258" cy="1823721"/>
          </a:xfrm>
          <a:prstGeom prst="arc">
            <a:avLst>
              <a:gd name="adj1" fmla="val 14205854"/>
              <a:gd name="adj2" fmla="val 1602939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4"/>
          <p:cNvSpPr/>
          <p:nvPr/>
        </p:nvSpPr>
        <p:spPr>
          <a:xfrm>
            <a:off x="6705600" y="690879"/>
            <a:ext cx="1883258" cy="1823721"/>
          </a:xfrm>
          <a:prstGeom prst="arc">
            <a:avLst>
              <a:gd name="adj1" fmla="val 16270234"/>
              <a:gd name="adj2" fmla="val 1802793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25628"/>
            <a:ext cx="4122036" cy="325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364" y="3525628"/>
            <a:ext cx="4122036" cy="325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65"/>
          <p:cNvSpPr/>
          <p:nvPr/>
        </p:nvSpPr>
        <p:spPr>
          <a:xfrm>
            <a:off x="304800" y="2013972"/>
            <a:ext cx="6248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employ slip stacking in order to move the last two batches onto the first two</a:t>
            </a:r>
          </a:p>
          <a:p>
            <a:pPr marL="0" lvl="1" indent="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 the SPS RF system we can obtain two configurations:</a:t>
            </a:r>
          </a:p>
        </p:txBody>
      </p:sp>
      <p:sp>
        <p:nvSpPr>
          <p:cNvPr id="29" name="Rectangle 65"/>
          <p:cNvSpPr/>
          <p:nvPr/>
        </p:nvSpPr>
        <p:spPr>
          <a:xfrm>
            <a:off x="1143000" y="3297028"/>
            <a:ext cx="32004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(10+15)ns</a:t>
            </a:r>
          </a:p>
        </p:txBody>
      </p:sp>
      <p:sp>
        <p:nvSpPr>
          <p:cNvPr id="30" name="Rectangle 65"/>
          <p:cNvSpPr/>
          <p:nvPr/>
        </p:nvSpPr>
        <p:spPr>
          <a:xfrm>
            <a:off x="5334000" y="3297028"/>
            <a:ext cx="32004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(5+20)ns</a:t>
            </a:r>
          </a:p>
        </p:txBody>
      </p:sp>
      <p:grpSp>
        <p:nvGrpSpPr>
          <p:cNvPr id="41" name="Gruppo 40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42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44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3949"/>
            <a:ext cx="4845858" cy="36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6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8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3949"/>
            <a:ext cx="4845858" cy="36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324100"/>
            <a:ext cx="5334000" cy="400050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13" name="Ovale 9"/>
          <p:cNvSpPr/>
          <p:nvPr/>
        </p:nvSpPr>
        <p:spPr>
          <a:xfrm>
            <a:off x="1371600" y="1295400"/>
            <a:ext cx="228600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9"/>
          <p:cNvCxnSpPr>
            <a:stCxn id="13" idx="6"/>
          </p:cNvCxnSpPr>
          <p:nvPr/>
        </p:nvCxnSpPr>
        <p:spPr>
          <a:xfrm>
            <a:off x="1600200" y="1752600"/>
            <a:ext cx="533400" cy="5334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" name="Gruppo 1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2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6742" y="1163949"/>
            <a:ext cx="4845858" cy="36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63949"/>
            <a:ext cx="4845858" cy="36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65"/>
          <p:cNvSpPr/>
          <p:nvPr/>
        </p:nvSpPr>
        <p:spPr>
          <a:xfrm>
            <a:off x="533400" y="52578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(10+15)ns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configuration is much more efficient than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(5+20)ns</a:t>
            </a:r>
          </a:p>
          <a:p>
            <a:pPr marL="0" lvl="1" indent="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 two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(10+15)ns batches the scrubbing dose is enhanced by a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factor 5</a:t>
            </a: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9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1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09600"/>
            <a:ext cx="619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65"/>
          <p:cNvSpPr/>
          <p:nvPr/>
        </p:nvSpPr>
        <p:spPr>
          <a:xfrm>
            <a:off x="76200" y="544423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lvl="1" indent="-347663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(10+15)ns beam efficiently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scrubs the entire region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that is interested by the nominal beam while the (5+20)ns scrubs only the central region (similarly to the 5ns beam)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3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22656" t="25000" r="20313" b="15625"/>
          <a:stretch>
            <a:fillRect/>
          </a:stretch>
        </p:blipFill>
        <p:spPr bwMode="auto">
          <a:xfrm>
            <a:off x="1371600" y="631521"/>
            <a:ext cx="6705600" cy="523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0" y="5740569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B. Goddard at LIU-SPS Coordination Meeting - 22 June 2011  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1676400" y="3200400"/>
            <a:ext cx="6477000" cy="1752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uppo 9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1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4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1295400" y="533400"/>
            <a:ext cx="7391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 order to understand why (10+15)ns in much more efficient than (5+20)ns,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 us consider the following quantity:</a:t>
            </a:r>
            <a:endParaRPr lang="en-US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600201"/>
            <a:ext cx="4343400" cy="7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2"/>
          <p:cNvSpPr/>
          <p:nvPr/>
        </p:nvSpPr>
        <p:spPr>
          <a:xfrm>
            <a:off x="4648200" y="1676400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Normalized e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number growth rate [s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-1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2657189"/>
            <a:ext cx="4988383" cy="374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657189"/>
            <a:ext cx="4978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65"/>
          <p:cNvSpPr/>
          <p:nvPr/>
        </p:nvSpPr>
        <p:spPr>
          <a:xfrm>
            <a:off x="609600" y="2438400"/>
            <a:ext cx="3810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(10+15)ns</a:t>
            </a:r>
          </a:p>
        </p:txBody>
      </p:sp>
      <p:sp>
        <p:nvSpPr>
          <p:cNvPr id="15" name="Rectangle 65"/>
          <p:cNvSpPr/>
          <p:nvPr/>
        </p:nvSpPr>
        <p:spPr>
          <a:xfrm>
            <a:off x="5029200" y="2438400"/>
            <a:ext cx="3886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(5+20)ns</a:t>
            </a:r>
          </a:p>
        </p:txBody>
      </p:sp>
      <p:sp>
        <p:nvSpPr>
          <p:cNvPr id="1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9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1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ttangolo 79"/>
          <p:cNvSpPr/>
          <p:nvPr/>
        </p:nvSpPr>
        <p:spPr>
          <a:xfrm>
            <a:off x="228600" y="1447800"/>
            <a:ext cx="63246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3 – Presence of 5-10% coast.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4" name="Rectangle 65"/>
          <p:cNvSpPr/>
          <p:nvPr/>
        </p:nvSpPr>
        <p:spPr>
          <a:xfrm>
            <a:off x="304800" y="3048000"/>
            <a:ext cx="8153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This study is motivated by some observation from past MDs with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one 25ns batch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, namely:</a:t>
            </a:r>
          </a:p>
          <a:p>
            <a:pPr marL="463550" lvl="1" indent="-4635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 strong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enhancement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of the electron cloud is observed when the coasting fraction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fills the entire machine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but not when a gap is present in the coasting part</a:t>
            </a:r>
          </a:p>
          <a:p>
            <a:pPr marL="463550" lvl="1" indent="-4635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After the injection of a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second batch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, which cleans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uncaptured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beam, a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reduction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on the electron cloud signal from the strip monitor is observed</a:t>
            </a:r>
          </a:p>
        </p:txBody>
      </p:sp>
      <p:grpSp>
        <p:nvGrpSpPr>
          <p:cNvPr id="25" name="Group 13"/>
          <p:cNvGrpSpPr/>
          <p:nvPr/>
        </p:nvGrpSpPr>
        <p:grpSpPr>
          <a:xfrm>
            <a:off x="6669024" y="685800"/>
            <a:ext cx="2017776" cy="1981200"/>
            <a:chOff x="2209800" y="1464129"/>
            <a:chExt cx="4572000" cy="4082142"/>
          </a:xfrm>
        </p:grpSpPr>
        <p:sp>
          <p:nvSpPr>
            <p:cNvPr id="26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4"/>
            <p:cNvSpPr/>
            <p:nvPr/>
          </p:nvSpPr>
          <p:spPr>
            <a:xfrm>
              <a:off x="2362200" y="1600200"/>
              <a:ext cx="4267201" cy="3809999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25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26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ttangolo 96"/>
          <p:cNvSpPr/>
          <p:nvPr/>
        </p:nvSpPr>
        <p:spPr>
          <a:xfrm>
            <a:off x="3200400" y="1143000"/>
            <a:ext cx="228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ttangolo 79"/>
          <p:cNvSpPr/>
          <p:nvPr/>
        </p:nvSpPr>
        <p:spPr>
          <a:xfrm>
            <a:off x="3429000" y="11430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ttangolo 96"/>
          <p:cNvSpPr/>
          <p:nvPr/>
        </p:nvSpPr>
        <p:spPr>
          <a:xfrm>
            <a:off x="4419600" y="1143000"/>
            <a:ext cx="228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Rettangolo 79"/>
          <p:cNvSpPr/>
          <p:nvPr/>
        </p:nvSpPr>
        <p:spPr>
          <a:xfrm>
            <a:off x="4648200" y="1143000"/>
            <a:ext cx="1027176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ttangolo 79"/>
          <p:cNvSpPr/>
          <p:nvPr/>
        </p:nvSpPr>
        <p:spPr>
          <a:xfrm>
            <a:off x="990600" y="11430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ttangolo 96"/>
          <p:cNvSpPr/>
          <p:nvPr/>
        </p:nvSpPr>
        <p:spPr>
          <a:xfrm>
            <a:off x="1981200" y="1143000"/>
            <a:ext cx="228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ettangolo 79"/>
          <p:cNvSpPr/>
          <p:nvPr/>
        </p:nvSpPr>
        <p:spPr>
          <a:xfrm>
            <a:off x="2209800" y="11430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15"/>
          <p:cNvSpPr/>
          <p:nvPr/>
        </p:nvSpPr>
        <p:spPr>
          <a:xfrm>
            <a:off x="990600" y="1522908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52" name="Arc 12"/>
          <p:cNvSpPr/>
          <p:nvPr/>
        </p:nvSpPr>
        <p:spPr>
          <a:xfrm>
            <a:off x="6744412" y="772161"/>
            <a:ext cx="1866188" cy="1818640"/>
          </a:xfrm>
          <a:prstGeom prst="arc">
            <a:avLst>
              <a:gd name="adj1" fmla="val 42746"/>
              <a:gd name="adj2" fmla="val 28664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ttangolo 52"/>
          <p:cNvSpPr/>
          <p:nvPr/>
        </p:nvSpPr>
        <p:spPr>
          <a:xfrm>
            <a:off x="304800" y="20574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have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5-10% of 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uncaptured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beam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in order to enhance electron cloud effect.</a:t>
            </a:r>
          </a:p>
        </p:txBody>
      </p:sp>
      <p:grpSp>
        <p:nvGrpSpPr>
          <p:cNvPr id="32" name="Gruppo 31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3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3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3 – Presence of 5-10% coast.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4542" y="1773549"/>
            <a:ext cx="4845858" cy="36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tangolo 9"/>
          <p:cNvSpPr/>
          <p:nvPr/>
        </p:nvSpPr>
        <p:spPr>
          <a:xfrm>
            <a:off x="1143000" y="533400"/>
            <a:ext cx="7696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observed behavior is reproduced in simulation if we consider a situation for which one batch is not sufficient to reach saturation (e.g. 25ns nominal beam, 1batch,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SEY</a:t>
            </a:r>
            <a:r>
              <a:rPr lang="en-US" baseline="-25000" dirty="0" err="1" smtClean="0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= 1.3)</a:t>
            </a:r>
          </a:p>
        </p:txBody>
      </p:sp>
      <p:sp>
        <p:nvSpPr>
          <p:cNvPr id="11" name="Rectangle 65"/>
          <p:cNvSpPr/>
          <p:nvPr/>
        </p:nvSpPr>
        <p:spPr>
          <a:xfrm>
            <a:off x="533400" y="5334000"/>
            <a:ext cx="8382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memory effect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can be observed among different turns due to the electrons trapped by the coasting fraction</a:t>
            </a:r>
          </a:p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presence of a gap in the coast cleans this memory effect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3 – Presence of 5-10% coast.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773549"/>
            <a:ext cx="4845858" cy="36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65"/>
          <p:cNvSpPr/>
          <p:nvPr/>
        </p:nvSpPr>
        <p:spPr>
          <a:xfrm>
            <a:off x="1066800" y="685800"/>
            <a:ext cx="8077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Since the electron number settles alter a few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μ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 after the last bunch we can simulate a shorter machine length in order to have the effect of several turns avoiding huge simulation times</a:t>
            </a:r>
          </a:p>
        </p:txBody>
      </p:sp>
      <p:sp>
        <p:nvSpPr>
          <p:cNvPr id="11" name="Rectangle 65"/>
          <p:cNvSpPr/>
          <p:nvPr/>
        </p:nvSpPr>
        <p:spPr>
          <a:xfrm>
            <a:off x="228600" y="5334000"/>
            <a:ext cx="8686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 sort of regime is reached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after five turns</a:t>
            </a:r>
          </a:p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number of e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hitting the wall in on turn is enhanced by a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factor 2000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 respect to simple 1 batch situation and by a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factor 30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against 2 batches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4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6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 l="7530"/>
          <a:stretch>
            <a:fillRect/>
          </a:stretch>
        </p:blipFill>
        <p:spPr bwMode="auto">
          <a:xfrm>
            <a:off x="4800600" y="1143001"/>
            <a:ext cx="4678646" cy="379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6200" y="1143000"/>
            <a:ext cx="5025982" cy="377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3 – Presence of 5-10% coast.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Rectangle 65"/>
          <p:cNvSpPr/>
          <p:nvPr/>
        </p:nvSpPr>
        <p:spPr>
          <a:xfrm>
            <a:off x="533400" y="5257800"/>
            <a:ext cx="8458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Saturation is reached within the injected batches,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no multi-turn effect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is observed</a:t>
            </a:r>
          </a:p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Only the contribution of the first batch is enhanced (the scrubbing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dose does not increase more than  30%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16" name="Rectangle 65"/>
          <p:cNvSpPr/>
          <p:nvPr/>
        </p:nvSpPr>
        <p:spPr>
          <a:xfrm>
            <a:off x="1066800" y="609600"/>
            <a:ext cx="7772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 us consider a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realistic scrubbing scenario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(4 batches,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SEY</a:t>
            </a:r>
            <a:r>
              <a:rPr lang="en-US" baseline="-25000" dirty="0" err="1" smtClean="0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= 1.5)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 r="92454"/>
          <a:stretch>
            <a:fillRect/>
          </a:stretch>
        </p:blipFill>
        <p:spPr bwMode="auto">
          <a:xfrm>
            <a:off x="4419600" y="1163949"/>
            <a:ext cx="381000" cy="378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uppo 12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4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8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3" name="Group 13"/>
          <p:cNvGrpSpPr/>
          <p:nvPr/>
        </p:nvGrpSpPr>
        <p:grpSpPr>
          <a:xfrm>
            <a:off x="6669024" y="685800"/>
            <a:ext cx="2017776" cy="1981200"/>
            <a:chOff x="2209800" y="1464129"/>
            <a:chExt cx="4572000" cy="4082142"/>
          </a:xfrm>
        </p:grpSpPr>
        <p:sp>
          <p:nvSpPr>
            <p:cNvPr id="14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24"/>
            <p:cNvSpPr/>
            <p:nvPr/>
          </p:nvSpPr>
          <p:spPr>
            <a:xfrm>
              <a:off x="2362200" y="1600200"/>
              <a:ext cx="4267201" cy="3809999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25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26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ttangolo 96"/>
          <p:cNvSpPr/>
          <p:nvPr/>
        </p:nvSpPr>
        <p:spPr>
          <a:xfrm>
            <a:off x="3200400" y="1143000"/>
            <a:ext cx="228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ttangolo 79"/>
          <p:cNvSpPr/>
          <p:nvPr/>
        </p:nvSpPr>
        <p:spPr>
          <a:xfrm>
            <a:off x="3429000" y="11430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ttangolo 96"/>
          <p:cNvSpPr/>
          <p:nvPr/>
        </p:nvSpPr>
        <p:spPr>
          <a:xfrm>
            <a:off x="4419600" y="1143000"/>
            <a:ext cx="228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ttangolo 79"/>
          <p:cNvSpPr/>
          <p:nvPr/>
        </p:nvSpPr>
        <p:spPr>
          <a:xfrm>
            <a:off x="4648200" y="1143000"/>
            <a:ext cx="1027176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ttangolo 79"/>
          <p:cNvSpPr/>
          <p:nvPr/>
        </p:nvSpPr>
        <p:spPr>
          <a:xfrm>
            <a:off x="990600" y="11430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ttangolo 96"/>
          <p:cNvSpPr/>
          <p:nvPr/>
        </p:nvSpPr>
        <p:spPr>
          <a:xfrm>
            <a:off x="1981200" y="1143000"/>
            <a:ext cx="228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ttangolo 79"/>
          <p:cNvSpPr/>
          <p:nvPr/>
        </p:nvSpPr>
        <p:spPr>
          <a:xfrm>
            <a:off x="2209800" y="11430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15"/>
          <p:cNvSpPr/>
          <p:nvPr/>
        </p:nvSpPr>
        <p:spPr>
          <a:xfrm>
            <a:off x="990600" y="1413302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304800" y="1861572"/>
            <a:ext cx="6324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introduce a deliberate deregulation in the PS splitting process in order to have an odd-even modulation in bunch intensity.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27660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2" name="Gruppo 31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3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3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383" y="1066800"/>
            <a:ext cx="4988383" cy="374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4217" y="1076611"/>
            <a:ext cx="4988383" cy="374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65"/>
          <p:cNvSpPr/>
          <p:nvPr/>
        </p:nvSpPr>
        <p:spPr>
          <a:xfrm>
            <a:off x="533400" y="486787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The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scrubbing dose systematically decreases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when the odd-even modulation is increased</a:t>
            </a:r>
          </a:p>
          <a:p>
            <a:pPr marL="465138" lvl="1" indent="-46513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 particular,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the slope during the build-up phase decreases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and this can give an indication to understand this behavior… </a:t>
            </a:r>
          </a:p>
        </p:txBody>
      </p:sp>
      <p:sp>
        <p:nvSpPr>
          <p:cNvPr id="14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1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33" y="2133600"/>
            <a:ext cx="4496767" cy="355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5"/>
          <p:cNvCxnSpPr/>
          <p:nvPr/>
        </p:nvCxnSpPr>
        <p:spPr>
          <a:xfrm rot="5400000">
            <a:off x="-647700" y="3848100"/>
            <a:ext cx="3429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8"/>
          <p:cNvCxnSpPr/>
          <p:nvPr/>
        </p:nvCxnSpPr>
        <p:spPr>
          <a:xfrm rot="5400000">
            <a:off x="-342900" y="3848100"/>
            <a:ext cx="3429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4"/>
          <p:cNvCxnSpPr/>
          <p:nvPr/>
        </p:nvCxnSpPr>
        <p:spPr>
          <a:xfrm rot="5400000">
            <a:off x="114302" y="3848098"/>
            <a:ext cx="3429001" cy="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6"/>
          <p:cNvSpPr/>
          <p:nvPr/>
        </p:nvSpPr>
        <p:spPr>
          <a:xfrm>
            <a:off x="304800" y="1076980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Bunch passage</a:t>
            </a:r>
          </a:p>
        </p:txBody>
      </p:sp>
      <p:cxnSp>
        <p:nvCxnSpPr>
          <p:cNvPr id="19" name="Straight Arrow Connector 19"/>
          <p:cNvCxnSpPr>
            <a:stCxn id="18" idx="2"/>
          </p:cNvCxnSpPr>
          <p:nvPr/>
        </p:nvCxnSpPr>
        <p:spPr>
          <a:xfrm rot="16200000" flipH="1">
            <a:off x="666750" y="1657350"/>
            <a:ext cx="609600" cy="4953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 24"/>
          <p:cNvSpPr/>
          <p:nvPr/>
        </p:nvSpPr>
        <p:spPr>
          <a:xfrm>
            <a:off x="1143000" y="937736"/>
            <a:ext cx="91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Prevalent emission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interval</a:t>
            </a:r>
          </a:p>
        </p:txBody>
      </p:sp>
      <p:cxnSp>
        <p:nvCxnSpPr>
          <p:cNvPr id="21" name="Straight Arrow Connector 25"/>
          <p:cNvCxnSpPr/>
          <p:nvPr/>
        </p:nvCxnSpPr>
        <p:spPr>
          <a:xfrm rot="5400000">
            <a:off x="1258094" y="2018506"/>
            <a:ext cx="685800" cy="1588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 29"/>
          <p:cNvSpPr/>
          <p:nvPr/>
        </p:nvSpPr>
        <p:spPr>
          <a:xfrm>
            <a:off x="2057400" y="914400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Prevalent absorption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interval</a:t>
            </a:r>
          </a:p>
        </p:txBody>
      </p:sp>
      <p:cxnSp>
        <p:nvCxnSpPr>
          <p:cNvPr id="23" name="Straight Arrow Connector 34"/>
          <p:cNvCxnSpPr/>
          <p:nvPr/>
        </p:nvCxnSpPr>
        <p:spPr>
          <a:xfrm rot="5400000">
            <a:off x="2323306" y="2018506"/>
            <a:ext cx="685800" cy="1588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40"/>
          <p:cNvCxnSpPr/>
          <p:nvPr/>
        </p:nvCxnSpPr>
        <p:spPr>
          <a:xfrm>
            <a:off x="228600" y="4724400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44"/>
          <p:cNvCxnSpPr/>
          <p:nvPr/>
        </p:nvCxnSpPr>
        <p:spPr>
          <a:xfrm>
            <a:off x="228600" y="2971800"/>
            <a:ext cx="16764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55"/>
          <p:cNvCxnSpPr/>
          <p:nvPr/>
        </p:nvCxnSpPr>
        <p:spPr>
          <a:xfrm rot="5400000">
            <a:off x="1562097" y="3848099"/>
            <a:ext cx="3429001" cy="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59"/>
          <p:cNvCxnSpPr/>
          <p:nvPr/>
        </p:nvCxnSpPr>
        <p:spPr>
          <a:xfrm rot="5400000">
            <a:off x="1866900" y="3848100"/>
            <a:ext cx="3429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825" y="5562600"/>
            <a:ext cx="257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562600"/>
            <a:ext cx="3286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551715"/>
            <a:ext cx="257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5542495"/>
            <a:ext cx="547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210" y="4380210"/>
            <a:ext cx="3762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05" y="2582260"/>
            <a:ext cx="428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ight Brace 83"/>
          <p:cNvSpPr/>
          <p:nvPr/>
        </p:nvSpPr>
        <p:spPr>
          <a:xfrm rot="5400000">
            <a:off x="1998863" y="4924967"/>
            <a:ext cx="307243" cy="2227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84"/>
          <p:cNvSpPr/>
          <p:nvPr/>
        </p:nvSpPr>
        <p:spPr>
          <a:xfrm>
            <a:off x="1000335" y="6192330"/>
            <a:ext cx="23811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n-</a:t>
            </a:r>
            <a:r>
              <a:rPr lang="en-US" sz="1400" dirty="0" err="1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 beam period</a:t>
            </a:r>
          </a:p>
        </p:txBody>
      </p:sp>
      <p:sp>
        <p:nvSpPr>
          <p:cNvPr id="40" name="Rectangle 33"/>
          <p:cNvSpPr/>
          <p:nvPr/>
        </p:nvSpPr>
        <p:spPr>
          <a:xfrm>
            <a:off x="4800600" y="2819400"/>
            <a:ext cx="396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normalized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contribution of the n-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bunch passage to the electron cloud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is given by:</a:t>
            </a: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9" cstate="print"/>
          <a:srcRect r="40168"/>
          <a:stretch>
            <a:fillRect/>
          </a:stretch>
        </p:blipFill>
        <p:spPr bwMode="auto">
          <a:xfrm>
            <a:off x="4953000" y="3733800"/>
            <a:ext cx="2209800" cy="87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38" name="Gruppo 37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39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43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33" y="2133600"/>
            <a:ext cx="4496767" cy="355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5"/>
          <p:cNvCxnSpPr/>
          <p:nvPr/>
        </p:nvCxnSpPr>
        <p:spPr>
          <a:xfrm rot="5400000">
            <a:off x="-647700" y="3848100"/>
            <a:ext cx="3429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8"/>
          <p:cNvCxnSpPr/>
          <p:nvPr/>
        </p:nvCxnSpPr>
        <p:spPr>
          <a:xfrm rot="5400000">
            <a:off x="-342900" y="3848100"/>
            <a:ext cx="3429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4"/>
          <p:cNvCxnSpPr/>
          <p:nvPr/>
        </p:nvCxnSpPr>
        <p:spPr>
          <a:xfrm rot="5400000">
            <a:off x="114302" y="3848098"/>
            <a:ext cx="3429001" cy="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6"/>
          <p:cNvSpPr/>
          <p:nvPr/>
        </p:nvSpPr>
        <p:spPr>
          <a:xfrm>
            <a:off x="304800" y="1076980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Bunch passage</a:t>
            </a:r>
          </a:p>
        </p:txBody>
      </p:sp>
      <p:cxnSp>
        <p:nvCxnSpPr>
          <p:cNvPr id="19" name="Straight Arrow Connector 19"/>
          <p:cNvCxnSpPr>
            <a:stCxn id="18" idx="2"/>
          </p:cNvCxnSpPr>
          <p:nvPr/>
        </p:nvCxnSpPr>
        <p:spPr>
          <a:xfrm rot="16200000" flipH="1">
            <a:off x="666750" y="1657350"/>
            <a:ext cx="609600" cy="4953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 24"/>
          <p:cNvSpPr/>
          <p:nvPr/>
        </p:nvSpPr>
        <p:spPr>
          <a:xfrm>
            <a:off x="1143000" y="937736"/>
            <a:ext cx="91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Prevalent emission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interval</a:t>
            </a:r>
          </a:p>
        </p:txBody>
      </p:sp>
      <p:cxnSp>
        <p:nvCxnSpPr>
          <p:cNvPr id="21" name="Straight Arrow Connector 25"/>
          <p:cNvCxnSpPr/>
          <p:nvPr/>
        </p:nvCxnSpPr>
        <p:spPr>
          <a:xfrm rot="5400000">
            <a:off x="1258094" y="2018506"/>
            <a:ext cx="685800" cy="1588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 29"/>
          <p:cNvSpPr/>
          <p:nvPr/>
        </p:nvSpPr>
        <p:spPr>
          <a:xfrm>
            <a:off x="2057400" y="914400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Prevalent absorption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interval</a:t>
            </a:r>
          </a:p>
        </p:txBody>
      </p:sp>
      <p:cxnSp>
        <p:nvCxnSpPr>
          <p:cNvPr id="23" name="Straight Arrow Connector 34"/>
          <p:cNvCxnSpPr/>
          <p:nvPr/>
        </p:nvCxnSpPr>
        <p:spPr>
          <a:xfrm rot="5400000">
            <a:off x="2323306" y="2018506"/>
            <a:ext cx="685800" cy="1588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40"/>
          <p:cNvCxnSpPr/>
          <p:nvPr/>
        </p:nvCxnSpPr>
        <p:spPr>
          <a:xfrm>
            <a:off x="228600" y="4724400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44"/>
          <p:cNvCxnSpPr/>
          <p:nvPr/>
        </p:nvCxnSpPr>
        <p:spPr>
          <a:xfrm>
            <a:off x="228600" y="2971800"/>
            <a:ext cx="16764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55"/>
          <p:cNvCxnSpPr/>
          <p:nvPr/>
        </p:nvCxnSpPr>
        <p:spPr>
          <a:xfrm rot="5400000">
            <a:off x="1562097" y="3848099"/>
            <a:ext cx="3429001" cy="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59"/>
          <p:cNvCxnSpPr/>
          <p:nvPr/>
        </p:nvCxnSpPr>
        <p:spPr>
          <a:xfrm rot="5400000">
            <a:off x="1866900" y="3848100"/>
            <a:ext cx="3429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825" y="5562600"/>
            <a:ext cx="257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562600"/>
            <a:ext cx="3286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551715"/>
            <a:ext cx="257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5542495"/>
            <a:ext cx="547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210" y="4380210"/>
            <a:ext cx="3762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05" y="2582260"/>
            <a:ext cx="428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ight Brace 83"/>
          <p:cNvSpPr/>
          <p:nvPr/>
        </p:nvSpPr>
        <p:spPr>
          <a:xfrm rot="5400000">
            <a:off x="1998863" y="4924967"/>
            <a:ext cx="307243" cy="2227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84"/>
          <p:cNvSpPr/>
          <p:nvPr/>
        </p:nvSpPr>
        <p:spPr>
          <a:xfrm>
            <a:off x="1000335" y="6192330"/>
            <a:ext cx="23811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n-</a:t>
            </a:r>
            <a:r>
              <a:rPr lang="en-US" sz="1400" dirty="0" err="1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 beam period</a:t>
            </a:r>
          </a:p>
        </p:txBody>
      </p:sp>
      <p:sp>
        <p:nvSpPr>
          <p:cNvPr id="36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43" name="Gruppo 42"/>
          <p:cNvGrpSpPr/>
          <p:nvPr/>
        </p:nvGrpSpPr>
        <p:grpSpPr>
          <a:xfrm>
            <a:off x="228600" y="4953000"/>
            <a:ext cx="8686800" cy="1447800"/>
            <a:chOff x="5257800" y="4876800"/>
            <a:chExt cx="8686800" cy="1447800"/>
          </a:xfrm>
        </p:grpSpPr>
        <p:sp>
          <p:nvSpPr>
            <p:cNvPr id="39" name="Rettangolo 38"/>
            <p:cNvSpPr/>
            <p:nvPr/>
          </p:nvSpPr>
          <p:spPr>
            <a:xfrm>
              <a:off x="5257800" y="4876800"/>
              <a:ext cx="86868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334000" y="5334000"/>
              <a:ext cx="8534400" cy="887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Rectangle 33"/>
            <p:cNvSpPr/>
            <p:nvPr/>
          </p:nvSpPr>
          <p:spPr>
            <a:xfrm>
              <a:off x="5334000" y="4953000"/>
              <a:ext cx="8458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dirty="0" smtClean="0">
                  <a:solidFill>
                    <a:schemeClr val="tx2"/>
                  </a:solidFill>
                  <a:latin typeface="Calibri" pitchFamily="34" charset="0"/>
                </a:rPr>
                <a:t>Δ</a:t>
              </a:r>
              <a:r>
                <a:rPr lang="en-US" baseline="-25000" dirty="0" smtClean="0">
                  <a:solidFill>
                    <a:schemeClr val="tx2"/>
                  </a:solidFill>
                  <a:latin typeface="Calibri" pitchFamily="34" charset="0"/>
                </a:rPr>
                <a:t>n </a:t>
              </a:r>
              <a:r>
                <a:rPr lang="en-US" dirty="0" smtClean="0">
                  <a:solidFill>
                    <a:schemeClr val="tx2"/>
                  </a:solidFill>
                  <a:latin typeface="Calibri" pitchFamily="34" charset="0"/>
                </a:rPr>
                <a:t>is proportional to the slope of the e</a:t>
              </a:r>
              <a:r>
                <a:rPr lang="en-US" baseline="30000" dirty="0" smtClean="0">
                  <a:solidFill>
                    <a:schemeClr val="tx2"/>
                  </a:solidFill>
                  <a:latin typeface="Calibri" pitchFamily="34" charset="0"/>
                </a:rPr>
                <a:t>-</a:t>
              </a:r>
              <a:r>
                <a:rPr lang="en-US" dirty="0" smtClean="0">
                  <a:solidFill>
                    <a:schemeClr val="tx2"/>
                  </a:solidFill>
                  <a:latin typeface="Calibri" pitchFamily="34" charset="0"/>
                </a:rPr>
                <a:t> number curve in log scale, since:</a:t>
              </a:r>
              <a:endParaRPr lang="en-US" baseline="-25000" dirty="0" smtClean="0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  <p:sp>
        <p:nvSpPr>
          <p:cNvPr id="46" name="Rectangle 33"/>
          <p:cNvSpPr/>
          <p:nvPr/>
        </p:nvSpPr>
        <p:spPr>
          <a:xfrm>
            <a:off x="4800600" y="2819400"/>
            <a:ext cx="396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normalized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contribution of the n-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bunch passage to the electron cloud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is given by:</a:t>
            </a:r>
          </a:p>
        </p:txBody>
      </p:sp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10" cstate="print"/>
          <a:srcRect r="40168"/>
          <a:stretch>
            <a:fillRect/>
          </a:stretch>
        </p:blipFill>
        <p:spPr bwMode="auto">
          <a:xfrm>
            <a:off x="4953000" y="3733800"/>
            <a:ext cx="2209800" cy="87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" name="Gruppo 40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42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4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5381458" cy="4038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</p:pic>
      <p:sp>
        <p:nvSpPr>
          <p:cNvPr id="44" name="Rectangle 65"/>
          <p:cNvSpPr/>
          <p:nvPr/>
        </p:nvSpPr>
        <p:spPr>
          <a:xfrm>
            <a:off x="1066800" y="905470"/>
            <a:ext cx="76200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run several simulations with different beam intensities in order to study the dependence of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Δ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n 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vs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intensity. We found a non monotonic behavior: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2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Reference scenario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Rectangle 65"/>
          <p:cNvSpPr/>
          <p:nvPr/>
        </p:nvSpPr>
        <p:spPr>
          <a:xfrm>
            <a:off x="457200" y="9906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consider the geometry of an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MBB bending magnet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 its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average beta functions</a:t>
            </a:r>
            <a:r>
              <a:rPr lang="en-US" b="1" i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(&lt;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β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x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&gt; = 33.85m &lt;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β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&gt; = 71.87m) </a:t>
            </a:r>
          </a:p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06400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All comparisons are carried out at injection energy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E=26GeV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assuming 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SEY</a:t>
            </a:r>
            <a:r>
              <a:rPr lang="en-US" b="1" baseline="-25000" dirty="0" err="1" smtClean="0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b="1" baseline="-25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= 1.5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and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r.m.s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. bunch length </a:t>
            </a:r>
            <a:r>
              <a:rPr lang="el-GR" b="1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b="1" baseline="-25000" dirty="0" smtClean="0">
                <a:solidFill>
                  <a:schemeClr val="tx2"/>
                </a:solidFill>
                <a:latin typeface="Calibri" pitchFamily="34" charset="0"/>
              </a:rPr>
              <a:t>z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=0.2m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marL="406400" indent="-40640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06400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compare our results against the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nominal 25ns beam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i.e. bunch spacing 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b="1" baseline="-25000" dirty="0" err="1" smtClean="0">
                <a:solidFill>
                  <a:schemeClr val="tx2"/>
                </a:solidFill>
                <a:latin typeface="Calibri" pitchFamily="34" charset="0"/>
              </a:rPr>
              <a:t>s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=25ns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, normalized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emittance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schemeClr val="tx2"/>
                </a:solidFill>
                <a:latin typeface="Calibri" pitchFamily="34" charset="0"/>
              </a:rPr>
              <a:t>ε</a:t>
            </a:r>
            <a:r>
              <a:rPr lang="en-US" b="1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=3</a:t>
            </a:r>
            <a:r>
              <a:rPr lang="el-GR" b="1" dirty="0" smtClean="0">
                <a:solidFill>
                  <a:schemeClr val="tx2"/>
                </a:solidFill>
                <a:latin typeface="Calibri" pitchFamily="34" charset="0"/>
              </a:rPr>
              <a:t>μ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m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and the following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4 batches filling pattern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:</a:t>
            </a:r>
          </a:p>
        </p:txBody>
      </p:sp>
      <p:grpSp>
        <p:nvGrpSpPr>
          <p:cNvPr id="11" name="Group 13"/>
          <p:cNvGrpSpPr/>
          <p:nvPr/>
        </p:nvGrpSpPr>
        <p:grpSpPr>
          <a:xfrm>
            <a:off x="6400800" y="4523014"/>
            <a:ext cx="2017776" cy="1801586"/>
            <a:chOff x="2209800" y="1464129"/>
            <a:chExt cx="4572000" cy="4082142"/>
          </a:xfrm>
        </p:grpSpPr>
        <p:sp>
          <p:nvSpPr>
            <p:cNvPr id="12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25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26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ttangolo 96"/>
          <p:cNvSpPr/>
          <p:nvPr/>
        </p:nvSpPr>
        <p:spPr>
          <a:xfrm>
            <a:off x="2819400" y="52305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ttangolo 79"/>
          <p:cNvSpPr/>
          <p:nvPr/>
        </p:nvSpPr>
        <p:spPr>
          <a:xfrm>
            <a:off x="3048000" y="52305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ttangolo 96"/>
          <p:cNvSpPr/>
          <p:nvPr/>
        </p:nvSpPr>
        <p:spPr>
          <a:xfrm>
            <a:off x="4038600" y="52305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ettangolo 79"/>
          <p:cNvSpPr/>
          <p:nvPr/>
        </p:nvSpPr>
        <p:spPr>
          <a:xfrm>
            <a:off x="4267200" y="52305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ttangolo 79"/>
          <p:cNvSpPr/>
          <p:nvPr/>
        </p:nvSpPr>
        <p:spPr>
          <a:xfrm>
            <a:off x="609600" y="52305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ttangolo 96"/>
          <p:cNvSpPr/>
          <p:nvPr/>
        </p:nvSpPr>
        <p:spPr>
          <a:xfrm>
            <a:off x="1600200" y="52305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ttangolo 79"/>
          <p:cNvSpPr/>
          <p:nvPr/>
        </p:nvSpPr>
        <p:spPr>
          <a:xfrm>
            <a:off x="1828800" y="52305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15"/>
          <p:cNvSpPr/>
          <p:nvPr/>
        </p:nvSpPr>
        <p:spPr>
          <a:xfrm>
            <a:off x="609600" y="55342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grpSp>
        <p:nvGrpSpPr>
          <p:cNvPr id="30" name="Gruppo 29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31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33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4051085" y="571500"/>
            <a:ext cx="4851830" cy="6134100"/>
            <a:chOff x="3810000" y="0"/>
            <a:chExt cx="5334000" cy="6743700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0" y="2743200"/>
              <a:ext cx="5334000" cy="400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b="7034"/>
            <a:stretch>
              <a:fillRect/>
            </a:stretch>
          </p:blipFill>
          <p:spPr bwMode="auto">
            <a:xfrm>
              <a:off x="3810000" y="0"/>
              <a:ext cx="53340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ectangle 5"/>
          <p:cNvSpPr/>
          <p:nvPr/>
        </p:nvSpPr>
        <p:spPr>
          <a:xfrm>
            <a:off x="381000" y="1137761"/>
            <a:ext cx="365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This behavior can be understood if we look at  the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energy spectrum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of the e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impacting on the wall: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280761"/>
            <a:ext cx="2467451" cy="84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634511"/>
            <a:ext cx="3990707" cy="2994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" name="Ovale 16"/>
          <p:cNvSpPr/>
          <p:nvPr/>
        </p:nvSpPr>
        <p:spPr>
          <a:xfrm>
            <a:off x="4648200" y="5105400"/>
            <a:ext cx="1143000" cy="1447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1066800" y="3733800"/>
            <a:ext cx="533400" cy="457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9"/>
          <p:cNvCxnSpPr>
            <a:stCxn id="18" idx="6"/>
            <a:endCxn id="17" idx="2"/>
          </p:cNvCxnSpPr>
          <p:nvPr/>
        </p:nvCxnSpPr>
        <p:spPr>
          <a:xfrm>
            <a:off x="1600200" y="3962400"/>
            <a:ext cx="3048000" cy="18669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2" name="Gruppo 21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295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544090"/>
            <a:ext cx="3517582" cy="72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/>
          <p:nvPr/>
        </p:nvSpPr>
        <p:spPr>
          <a:xfrm>
            <a:off x="228600" y="2401090"/>
            <a:ext cx="396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can try to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estimate  the growth rate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of the number of e- from the energy spectrum using the following formula:</a:t>
            </a:r>
          </a:p>
        </p:txBody>
      </p:sp>
      <p:sp>
        <p:nvSpPr>
          <p:cNvPr id="13" name="Rectangle 5"/>
          <p:cNvSpPr/>
          <p:nvPr/>
        </p:nvSpPr>
        <p:spPr>
          <a:xfrm>
            <a:off x="304800" y="55536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non monotonic behavior of the electrons growth rate is the effect of a match/mismatch between the energy spectrum of the electrons and the shape of the SEY curve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2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33990"/>
            <a:ext cx="4632070" cy="347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ttangolo 11"/>
          <p:cNvSpPr/>
          <p:nvPr/>
        </p:nvSpPr>
        <p:spPr>
          <a:xfrm>
            <a:off x="1447800" y="838200"/>
            <a:ext cx="7239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Let’s look to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Δ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behavior when we increase the odd/even deregulation: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97" y="1933990"/>
            <a:ext cx="4632070" cy="3476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9" name="Rettangolo 38"/>
          <p:cNvSpPr/>
          <p:nvPr/>
        </p:nvSpPr>
        <p:spPr>
          <a:xfrm>
            <a:off x="228600" y="5955268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Nominal intensity</a:t>
            </a:r>
            <a:endParaRPr lang="en-US" baseline="30000" dirty="0"/>
          </a:p>
        </p:txBody>
      </p:sp>
      <p:cxnSp>
        <p:nvCxnSpPr>
          <p:cNvPr id="42" name="Straight Arrow Connector 19"/>
          <p:cNvCxnSpPr/>
          <p:nvPr/>
        </p:nvCxnSpPr>
        <p:spPr>
          <a:xfrm flipV="1">
            <a:off x="1524000" y="5181600"/>
            <a:ext cx="0" cy="762000"/>
          </a:xfrm>
          <a:prstGeom prst="straightConnector1">
            <a:avLst/>
          </a:prstGeom>
          <a:ln w="28575">
            <a:solidFill>
              <a:schemeClr val="accent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6"/>
          <p:cNvCxnSpPr/>
          <p:nvPr/>
        </p:nvCxnSpPr>
        <p:spPr>
          <a:xfrm>
            <a:off x="1524000" y="2057400"/>
            <a:ext cx="0" cy="304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5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7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38528"/>
            <a:ext cx="4632070" cy="347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97" y="1933990"/>
            <a:ext cx="4632070" cy="3476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9" name="Rettangolo 38"/>
          <p:cNvSpPr/>
          <p:nvPr/>
        </p:nvSpPr>
        <p:spPr>
          <a:xfrm>
            <a:off x="304800" y="58674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Involved bunch intensities</a:t>
            </a:r>
            <a:endParaRPr lang="en-US" baseline="30000" dirty="0"/>
          </a:p>
        </p:txBody>
      </p:sp>
      <p:cxnSp>
        <p:nvCxnSpPr>
          <p:cNvPr id="42" name="Straight Arrow Connector 19"/>
          <p:cNvCxnSpPr/>
          <p:nvPr/>
        </p:nvCxnSpPr>
        <p:spPr>
          <a:xfrm flipH="1" flipV="1">
            <a:off x="1371600" y="5334000"/>
            <a:ext cx="152400" cy="5334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6"/>
          <p:cNvCxnSpPr/>
          <p:nvPr/>
        </p:nvCxnSpPr>
        <p:spPr>
          <a:xfrm>
            <a:off x="17526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6"/>
          <p:cNvCxnSpPr/>
          <p:nvPr/>
        </p:nvCxnSpPr>
        <p:spPr>
          <a:xfrm>
            <a:off x="12954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9"/>
          <p:cNvCxnSpPr/>
          <p:nvPr/>
        </p:nvCxnSpPr>
        <p:spPr>
          <a:xfrm flipV="1">
            <a:off x="1524000" y="5334000"/>
            <a:ext cx="152400" cy="5334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6"/>
          <p:cNvCxnSpPr/>
          <p:nvPr/>
        </p:nvCxnSpPr>
        <p:spPr>
          <a:xfrm>
            <a:off x="1524000" y="2057400"/>
            <a:ext cx="0" cy="304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1447800" y="838200"/>
            <a:ext cx="7239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Let’s look to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Δ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behavior when we increase the odd/even deregulation:</a:t>
            </a:r>
          </a:p>
        </p:txBody>
      </p:sp>
      <p:sp>
        <p:nvSpPr>
          <p:cNvPr id="18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1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3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38528"/>
            <a:ext cx="4632070" cy="347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97" y="1933990"/>
            <a:ext cx="4632070" cy="3476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cxnSp>
        <p:nvCxnSpPr>
          <p:cNvPr id="20" name="Straight Connector 6"/>
          <p:cNvCxnSpPr/>
          <p:nvPr/>
        </p:nvCxnSpPr>
        <p:spPr>
          <a:xfrm>
            <a:off x="18288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"/>
          <p:cNvCxnSpPr/>
          <p:nvPr/>
        </p:nvCxnSpPr>
        <p:spPr>
          <a:xfrm>
            <a:off x="12192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304800" y="58674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Involved bunch intensities</a:t>
            </a:r>
            <a:endParaRPr lang="en-US" baseline="30000" dirty="0"/>
          </a:p>
        </p:txBody>
      </p:sp>
      <p:cxnSp>
        <p:nvCxnSpPr>
          <p:cNvPr id="28" name="Straight Arrow Connector 19"/>
          <p:cNvCxnSpPr/>
          <p:nvPr/>
        </p:nvCxnSpPr>
        <p:spPr>
          <a:xfrm flipH="1" flipV="1">
            <a:off x="1295400" y="5334000"/>
            <a:ext cx="228600" cy="5334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19"/>
          <p:cNvCxnSpPr/>
          <p:nvPr/>
        </p:nvCxnSpPr>
        <p:spPr>
          <a:xfrm flipV="1">
            <a:off x="1524000" y="5334000"/>
            <a:ext cx="228600" cy="5334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6"/>
          <p:cNvCxnSpPr/>
          <p:nvPr/>
        </p:nvCxnSpPr>
        <p:spPr>
          <a:xfrm>
            <a:off x="1524000" y="2057400"/>
            <a:ext cx="0" cy="304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447800" y="838200"/>
            <a:ext cx="7239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Let’s look to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Δ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behavior when we increase the odd/even deregulation:</a:t>
            </a:r>
          </a:p>
        </p:txBody>
      </p:sp>
      <p:sp>
        <p:nvSpPr>
          <p:cNvPr id="15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7" name="Gruppo 16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8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2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38528"/>
            <a:ext cx="4632070" cy="347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97" y="1933990"/>
            <a:ext cx="4632070" cy="3476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cxnSp>
        <p:nvCxnSpPr>
          <p:cNvPr id="15" name="Straight Connector 6"/>
          <p:cNvCxnSpPr/>
          <p:nvPr/>
        </p:nvCxnSpPr>
        <p:spPr>
          <a:xfrm>
            <a:off x="19050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"/>
          <p:cNvCxnSpPr/>
          <p:nvPr/>
        </p:nvCxnSpPr>
        <p:spPr>
          <a:xfrm>
            <a:off x="11430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304800" y="58674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Involved bunch intensities</a:t>
            </a:r>
            <a:endParaRPr lang="en-US" baseline="30000" dirty="0"/>
          </a:p>
        </p:txBody>
      </p:sp>
      <p:cxnSp>
        <p:nvCxnSpPr>
          <p:cNvPr id="23" name="Straight Arrow Connector 19"/>
          <p:cNvCxnSpPr/>
          <p:nvPr/>
        </p:nvCxnSpPr>
        <p:spPr>
          <a:xfrm flipH="1" flipV="1">
            <a:off x="1143000" y="5334000"/>
            <a:ext cx="381000" cy="5334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19"/>
          <p:cNvCxnSpPr/>
          <p:nvPr/>
        </p:nvCxnSpPr>
        <p:spPr>
          <a:xfrm flipV="1">
            <a:off x="1524000" y="5334000"/>
            <a:ext cx="381000" cy="5334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6"/>
          <p:cNvCxnSpPr/>
          <p:nvPr/>
        </p:nvCxnSpPr>
        <p:spPr>
          <a:xfrm>
            <a:off x="1524000" y="2057400"/>
            <a:ext cx="0" cy="304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447800" y="838200"/>
            <a:ext cx="7239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Let’s look to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Δ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behavior when we increase the odd/even deregulation:</a:t>
            </a:r>
          </a:p>
        </p:txBody>
      </p:sp>
      <p:sp>
        <p:nvSpPr>
          <p:cNvPr id="1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6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38528"/>
            <a:ext cx="4632070" cy="347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97" y="1933990"/>
            <a:ext cx="4632070" cy="3476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cxnSp>
        <p:nvCxnSpPr>
          <p:cNvPr id="15" name="Straight Connector 6"/>
          <p:cNvCxnSpPr/>
          <p:nvPr/>
        </p:nvCxnSpPr>
        <p:spPr>
          <a:xfrm>
            <a:off x="21336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"/>
          <p:cNvCxnSpPr/>
          <p:nvPr/>
        </p:nvCxnSpPr>
        <p:spPr>
          <a:xfrm>
            <a:off x="9144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304800" y="58674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Involved bunch intensities</a:t>
            </a:r>
            <a:endParaRPr lang="en-US" baseline="30000" dirty="0"/>
          </a:p>
        </p:txBody>
      </p:sp>
      <p:cxnSp>
        <p:nvCxnSpPr>
          <p:cNvPr id="21" name="Straight Connector 6"/>
          <p:cNvCxnSpPr/>
          <p:nvPr/>
        </p:nvCxnSpPr>
        <p:spPr>
          <a:xfrm>
            <a:off x="1524000" y="2057400"/>
            <a:ext cx="0" cy="304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9"/>
          <p:cNvCxnSpPr/>
          <p:nvPr/>
        </p:nvCxnSpPr>
        <p:spPr>
          <a:xfrm flipV="1">
            <a:off x="1524000" y="5410200"/>
            <a:ext cx="533400" cy="4572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19"/>
          <p:cNvCxnSpPr/>
          <p:nvPr/>
        </p:nvCxnSpPr>
        <p:spPr>
          <a:xfrm flipH="1" flipV="1">
            <a:off x="990600" y="5410200"/>
            <a:ext cx="533400" cy="4572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447800" y="838200"/>
            <a:ext cx="7239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Let’s look to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Δ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behavior when we increase the odd/even deregulation:</a:t>
            </a:r>
          </a:p>
        </p:txBody>
      </p:sp>
      <p:sp>
        <p:nvSpPr>
          <p:cNvPr id="1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6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38528"/>
            <a:ext cx="4632070" cy="347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97" y="1933990"/>
            <a:ext cx="4632070" cy="3476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cxnSp>
        <p:nvCxnSpPr>
          <p:cNvPr id="15" name="Straight Connector 6"/>
          <p:cNvCxnSpPr/>
          <p:nvPr/>
        </p:nvCxnSpPr>
        <p:spPr>
          <a:xfrm>
            <a:off x="22098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6"/>
          <p:cNvCxnSpPr/>
          <p:nvPr/>
        </p:nvCxnSpPr>
        <p:spPr>
          <a:xfrm>
            <a:off x="838200" y="1828800"/>
            <a:ext cx="0" cy="33528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304800" y="58674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Involved bunch intensities</a:t>
            </a:r>
            <a:endParaRPr lang="en-US" baseline="30000" dirty="0"/>
          </a:p>
        </p:txBody>
      </p:sp>
      <p:cxnSp>
        <p:nvCxnSpPr>
          <p:cNvPr id="19" name="Straight Arrow Connector 19"/>
          <p:cNvCxnSpPr/>
          <p:nvPr/>
        </p:nvCxnSpPr>
        <p:spPr>
          <a:xfrm flipV="1">
            <a:off x="1524000" y="5410200"/>
            <a:ext cx="685800" cy="4572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6"/>
          <p:cNvCxnSpPr/>
          <p:nvPr/>
        </p:nvCxnSpPr>
        <p:spPr>
          <a:xfrm>
            <a:off x="1524000" y="2057400"/>
            <a:ext cx="0" cy="304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9"/>
          <p:cNvCxnSpPr/>
          <p:nvPr/>
        </p:nvCxnSpPr>
        <p:spPr>
          <a:xfrm flipH="1" flipV="1">
            <a:off x="838200" y="5410200"/>
            <a:ext cx="685800" cy="45720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447800" y="838200"/>
            <a:ext cx="7239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Let’s look to 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Δ</a:t>
            </a:r>
            <a:r>
              <a:rPr lang="en-US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behavior when we increase the odd/even deregulation:</a:t>
            </a:r>
          </a:p>
        </p:txBody>
      </p:sp>
      <p:sp>
        <p:nvSpPr>
          <p:cNvPr id="18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PS bunch splitting deregulation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6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Conclusions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uppo 22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5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7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04800" y="2382520"/>
          <a:ext cx="8610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051"/>
                <a:gridCol w="1537608"/>
                <a:gridCol w="1564141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Beam configuration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Scrub. dose </a:t>
                      </a:r>
                      <a:r>
                        <a:rPr lang="en-US" baseline="0" smtClean="0"/>
                        <a:t>enhancement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Entirely</a:t>
                      </a:r>
                      <a:r>
                        <a:rPr lang="en-US" baseline="0" dirty="0" smtClean="0"/>
                        <a:t> scrubs the required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ns beam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At list two batches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required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Slip stacking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(10+15)ns much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better than (5+20)ns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5-10%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uncaptured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beam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Can be employed to scrub with 3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batches instead of 4 (less heating, less </a:t>
                      </a:r>
                      <a:r>
                        <a:rPr lang="en-US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outgassing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PS splitting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deregulation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&lt;1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228600" y="1210270"/>
            <a:ext cx="8839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have investigated several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strategies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for the enhancement of the electron cloud in the SPS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. Our conclusions are summarized in the following table:</a:t>
            </a: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0" y="3124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Thanks for your attention!</a:t>
            </a:r>
            <a:endParaRPr lang="en-US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9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1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Nominal 25ns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1" name="Rettangolo 96"/>
          <p:cNvSpPr/>
          <p:nvPr/>
        </p:nvSpPr>
        <p:spPr>
          <a:xfrm>
            <a:off x="44196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ttangolo 79"/>
          <p:cNvSpPr/>
          <p:nvPr/>
        </p:nvSpPr>
        <p:spPr>
          <a:xfrm>
            <a:off x="46482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ttangolo 96"/>
          <p:cNvSpPr/>
          <p:nvPr/>
        </p:nvSpPr>
        <p:spPr>
          <a:xfrm>
            <a:off x="56388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ettangolo 79"/>
          <p:cNvSpPr/>
          <p:nvPr/>
        </p:nvSpPr>
        <p:spPr>
          <a:xfrm>
            <a:off x="58674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ttangolo 79"/>
          <p:cNvSpPr/>
          <p:nvPr/>
        </p:nvSpPr>
        <p:spPr>
          <a:xfrm>
            <a:off x="22098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ttangolo 96"/>
          <p:cNvSpPr/>
          <p:nvPr/>
        </p:nvSpPr>
        <p:spPr>
          <a:xfrm>
            <a:off x="3200400" y="914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ttangolo 79"/>
          <p:cNvSpPr/>
          <p:nvPr/>
        </p:nvSpPr>
        <p:spPr>
          <a:xfrm>
            <a:off x="3429000" y="914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15"/>
          <p:cNvSpPr/>
          <p:nvPr/>
        </p:nvSpPr>
        <p:spPr>
          <a:xfrm>
            <a:off x="2209800" y="1218108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704"/>
            <a:ext cx="7019317" cy="52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uppo 14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6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8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/>
          <p:nvPr/>
        </p:nvSpPr>
        <p:spPr>
          <a:xfrm>
            <a:off x="838200" y="28911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….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2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Conclusions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28600" y="914400"/>
            <a:ext cx="8915400" cy="545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have investigated several strategy for the enhancement of the electron cloud in the SPS.</a:t>
            </a:r>
          </a:p>
          <a:p>
            <a:pPr>
              <a:lnSpc>
                <a:spcPct val="150000"/>
              </a:lnSpc>
            </a:pPr>
            <a:endParaRPr lang="en-US" sz="8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arenR"/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5ns beam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need to inject at list two batches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 this case the scrubbing dose is enhanced by a factor 4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Only the central region of the pipe is scrubbed efficiently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endParaRPr lang="en-US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arenR" startAt="2"/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Slip scrubbing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(10+15)ns much more efficient than (5+20)ns 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 this case the scrubbing dose is enhanced by a factor 5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region affected by electron cloud for the nominal beam is scrubbed efficiently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endParaRPr lang="en-US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arenR" startAt="3"/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Presence of 5-10% of 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uncaptured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beam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Can lead to a significant enhancement when there is not a strong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multipacting</a:t>
            </a: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 our scrubbing scenario does not give more than 30% enhancement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endParaRPr lang="en-US" sz="8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arenR" startAt="4"/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Odd-even bunch intensity modulation</a:t>
            </a:r>
          </a:p>
          <a:p>
            <a:pPr marL="7429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 electron cloud enhancement is observed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5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7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1 - 5ns bunch spacing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66294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uppo 6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2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Slip sacking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95400" y="533400"/>
            <a:ext cx="7391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Slip stacking seems to be very promising and in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particular (10+15)ns in much more efficient than (5+20)ns. 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To understand why let’s look at the quantity:</a:t>
            </a:r>
            <a:endParaRPr lang="en-US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600201"/>
            <a:ext cx="4343400" cy="7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2"/>
          <p:cNvSpPr/>
          <p:nvPr/>
        </p:nvSpPr>
        <p:spPr>
          <a:xfrm>
            <a:off x="4648200" y="1676400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Normalized e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number growth rate [s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-1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14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tangolo 18"/>
          <p:cNvSpPr/>
          <p:nvPr/>
        </p:nvSpPr>
        <p:spPr>
          <a:xfrm>
            <a:off x="304800" y="2790379"/>
            <a:ext cx="2590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(10+15)ns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at saturation: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all high the high energy impacts, due to the first bunch of the doublet, happen before the passage of the second bunch.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5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7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14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Slip sacking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95400" y="533400"/>
            <a:ext cx="7391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Slip stacking seems to be very promising and in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particular (10+15)ns in much more efficient than (5+20)ns. 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To understand why let’s look at the quantity:</a:t>
            </a:r>
            <a:endParaRPr lang="en-US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1" y="1600201"/>
            <a:ext cx="4343400" cy="7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2"/>
          <p:cNvSpPr/>
          <p:nvPr/>
        </p:nvSpPr>
        <p:spPr>
          <a:xfrm>
            <a:off x="4648200" y="1676400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Normalized e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number growth rate [s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-1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04800" y="2790379"/>
            <a:ext cx="2590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(5+20)ns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at saturation: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part of the high energy impacts, due to the first bunch of the doublet, are avoided because of the passage of the second bunch.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5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7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143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4 – Presence of 5-10% coast.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31925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uppo 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2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Evaluating the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Rectangle 65"/>
          <p:cNvSpPr/>
          <p:nvPr/>
        </p:nvSpPr>
        <p:spPr>
          <a:xfrm>
            <a:off x="1066800" y="580579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In order to evaluate the scrubbing efficiency of the considered configurations we look at:</a:t>
            </a:r>
          </a:p>
          <a:p>
            <a:pPr marL="508000" lvl="1" indent="-5080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The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scrubbing electron dose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(number of e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 energy ≥20eV hitting the wall in one turn)</a:t>
            </a:r>
          </a:p>
          <a:p>
            <a:pPr marL="508000" lvl="1" indent="-5080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distribution of the scrubbing current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on the wall (since we want to scrub the same regions that are affected by electron cloud when the nominal beam is in the machine) </a:t>
            </a:r>
          </a:p>
        </p:txBody>
      </p:sp>
      <p:sp>
        <p:nvSpPr>
          <p:cNvPr id="49" name="Rectangle 65"/>
          <p:cNvSpPr/>
          <p:nvPr/>
        </p:nvSpPr>
        <p:spPr>
          <a:xfrm>
            <a:off x="228600" y="3733800"/>
            <a:ext cx="487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For the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nominal 25ns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beam we have:</a:t>
            </a:r>
          </a:p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1" name="Rectangle 65"/>
          <p:cNvSpPr/>
          <p:nvPr/>
        </p:nvSpPr>
        <p:spPr>
          <a:xfrm>
            <a:off x="304800" y="4724400"/>
            <a:ext cx="35814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sz="2200" b="1" dirty="0" smtClean="0">
                <a:solidFill>
                  <a:schemeClr val="tx2"/>
                </a:solidFill>
                <a:latin typeface="Calibri" pitchFamily="34" charset="0"/>
              </a:rPr>
              <a:t>6.3e11 scrubbing e</a:t>
            </a:r>
            <a:r>
              <a:rPr lang="en-US" sz="2200" b="1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sz="2200" b="1" dirty="0" smtClean="0">
                <a:solidFill>
                  <a:schemeClr val="tx2"/>
                </a:solidFill>
                <a:latin typeface="Calibri" pitchFamily="34" charset="0"/>
              </a:rPr>
              <a:t> per meter per turn</a:t>
            </a:r>
          </a:p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276600"/>
            <a:ext cx="467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uppo 9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1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3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1 - 5ns bunch spacing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Rectangle 65"/>
          <p:cNvSpPr/>
          <p:nvPr/>
        </p:nvSpPr>
        <p:spPr>
          <a:xfrm>
            <a:off x="1066800" y="691277"/>
            <a:ext cx="777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extract from the PS in one turn (2.1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</a:rPr>
              <a:t> μ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s) the standard CNGS beam (2.4e13 protons)  and immediately capture in the SPS 5ns buckets (this means approximately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418 bunches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 intensity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~5.7e10 ppb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).</a:t>
            </a:r>
          </a:p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It should be reasonable to inject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two batches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since the total charge in the SPS is the same of the standard CNGS beam. </a:t>
            </a:r>
          </a:p>
        </p:txBody>
      </p:sp>
      <p:grpSp>
        <p:nvGrpSpPr>
          <p:cNvPr id="9" name="Group 13"/>
          <p:cNvGrpSpPr/>
          <p:nvPr/>
        </p:nvGrpSpPr>
        <p:grpSpPr>
          <a:xfrm>
            <a:off x="6592824" y="3962400"/>
            <a:ext cx="2017776" cy="1801586"/>
            <a:chOff x="2209800" y="1464129"/>
            <a:chExt cx="4572000" cy="4082142"/>
          </a:xfrm>
        </p:grpSpPr>
        <p:sp>
          <p:nvSpPr>
            <p:cNvPr id="10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24"/>
            <p:cNvSpPr/>
            <p:nvPr/>
          </p:nvSpPr>
          <p:spPr>
            <a:xfrm>
              <a:off x="2362200" y="1600201"/>
              <a:ext cx="4267201" cy="3810001"/>
            </a:xfrm>
            <a:prstGeom prst="arc">
              <a:avLst>
                <a:gd name="adj1" fmla="val 16270234"/>
                <a:gd name="adj2" fmla="val 1832811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57400" y="4953000"/>
            <a:ext cx="3276600" cy="762000"/>
            <a:chOff x="1447800" y="5520898"/>
            <a:chExt cx="3276600" cy="762000"/>
          </a:xfrm>
        </p:grpSpPr>
        <p:sp>
          <p:nvSpPr>
            <p:cNvPr id="21" name="Rettangolo 79"/>
            <p:cNvSpPr/>
            <p:nvPr/>
          </p:nvSpPr>
          <p:spPr>
            <a:xfrm>
              <a:off x="3087624" y="5520898"/>
              <a:ext cx="1179576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418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Rettangolo 96"/>
            <p:cNvSpPr/>
            <p:nvPr/>
          </p:nvSpPr>
          <p:spPr>
            <a:xfrm>
              <a:off x="4267200" y="5520898"/>
              <a:ext cx="4572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44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15"/>
            <p:cNvSpPr/>
            <p:nvPr/>
          </p:nvSpPr>
          <p:spPr>
            <a:xfrm>
              <a:off x="1447800" y="5867400"/>
              <a:ext cx="327660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chemeClr val="tx2"/>
                  </a:solidFill>
                  <a:latin typeface="Calibri" pitchFamily="34" charset="0"/>
                </a:rPr>
                <a:t>5ns buckets</a:t>
              </a:r>
            </a:p>
          </p:txBody>
        </p:sp>
        <p:sp>
          <p:nvSpPr>
            <p:cNvPr id="29" name="Rettangolo 79"/>
            <p:cNvSpPr/>
            <p:nvPr/>
          </p:nvSpPr>
          <p:spPr>
            <a:xfrm>
              <a:off x="1450848" y="5520898"/>
              <a:ext cx="1179576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418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Rettangolo 96"/>
            <p:cNvSpPr/>
            <p:nvPr/>
          </p:nvSpPr>
          <p:spPr>
            <a:xfrm>
              <a:off x="2630424" y="5520898"/>
              <a:ext cx="4572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44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90600" y="3733800"/>
            <a:ext cx="51816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assume normalized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emittance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schemeClr val="tx2"/>
                </a:solidFill>
                <a:latin typeface="Calibri" pitchFamily="34" charset="0"/>
              </a:rPr>
              <a:t>ε</a:t>
            </a:r>
            <a:r>
              <a:rPr lang="en-US" b="1" baseline="-25000" dirty="0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=6.5</a:t>
            </a:r>
            <a:r>
              <a:rPr lang="el-GR" b="1" dirty="0" smtClean="0">
                <a:solidFill>
                  <a:schemeClr val="tx2"/>
                </a:solidFill>
                <a:latin typeface="Calibri" pitchFamily="34" charset="0"/>
              </a:rPr>
              <a:t>μ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and the following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filling pattern:</a:t>
            </a: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0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1 - 5ns bunch spacing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Rectangle 65"/>
          <p:cNvSpPr/>
          <p:nvPr/>
        </p:nvSpPr>
        <p:spPr>
          <a:xfrm>
            <a:off x="533400" y="52578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We need two batches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to scrub more efficiently than the 25ns nominal beam</a:t>
            </a:r>
          </a:p>
          <a:p>
            <a:pPr marL="0" lvl="1" indent="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 two batches the scrubbing dose is enhanced by a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factor 4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2249" y="1143000"/>
            <a:ext cx="4796551" cy="37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Group 25"/>
          <p:cNvGrpSpPr/>
          <p:nvPr/>
        </p:nvGrpSpPr>
        <p:grpSpPr>
          <a:xfrm>
            <a:off x="0" y="1143000"/>
            <a:ext cx="5029200" cy="3771900"/>
            <a:chOff x="0" y="1143000"/>
            <a:chExt cx="5029200" cy="37719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143000"/>
              <a:ext cx="5029200" cy="3771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Rectangle 19"/>
            <p:cNvSpPr/>
            <p:nvPr/>
          </p:nvSpPr>
          <p:spPr>
            <a:xfrm>
              <a:off x="685800" y="4191000"/>
              <a:ext cx="20574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  <a:latin typeface="Calibri" pitchFamily="34" charset="0"/>
                </a:rPr>
                <a:t>Beam intensity </a:t>
              </a:r>
              <a:r>
                <a:rPr lang="en-US" sz="1400" b="1" dirty="0" smtClean="0">
                  <a:solidFill>
                    <a:schemeClr val="tx2"/>
                  </a:solidFill>
                  <a:latin typeface="Calibri" pitchFamily="34" charset="0"/>
                </a:rPr>
                <a:t>5e10 ppb</a:t>
              </a:r>
              <a:endParaRPr lang="en-US" sz="1400" dirty="0"/>
            </a:p>
          </p:txBody>
        </p:sp>
      </p:grpSp>
      <p:sp>
        <p:nvSpPr>
          <p:cNvPr id="23" name="Ovale 9"/>
          <p:cNvSpPr/>
          <p:nvPr/>
        </p:nvSpPr>
        <p:spPr>
          <a:xfrm>
            <a:off x="5791200" y="3886200"/>
            <a:ext cx="1371600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uppo 11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6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1 - 5ns bunch spacing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685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65"/>
          <p:cNvSpPr/>
          <p:nvPr/>
        </p:nvSpPr>
        <p:spPr>
          <a:xfrm>
            <a:off x="533400" y="5444231"/>
            <a:ext cx="82296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This beam scrubs very efficiently the central part of the chamber but practically does not scrub the regions involved by the nominal beam’s stripes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00" y="3124200"/>
            <a:ext cx="3276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Electrons in this region receive the kick by the bunch passage, but do not reach the wall before the following bunch passage.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7" name="Straight Arrow Connector 19"/>
          <p:cNvCxnSpPr>
            <a:stCxn id="16" idx="1"/>
          </p:cNvCxnSpPr>
          <p:nvPr/>
        </p:nvCxnSpPr>
        <p:spPr>
          <a:xfrm flipH="1">
            <a:off x="5105400" y="3724365"/>
            <a:ext cx="533400" cy="1000035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11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13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strategy 2 – Slip scrubbing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" name="Rettangolo 96"/>
          <p:cNvSpPr/>
          <p:nvPr/>
        </p:nvSpPr>
        <p:spPr>
          <a:xfrm>
            <a:off x="35052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ttangolo 79"/>
          <p:cNvSpPr/>
          <p:nvPr/>
        </p:nvSpPr>
        <p:spPr>
          <a:xfrm>
            <a:off x="3733800" y="1344168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ttangolo 96"/>
          <p:cNvSpPr/>
          <p:nvPr/>
        </p:nvSpPr>
        <p:spPr>
          <a:xfrm>
            <a:off x="4724400" y="1344168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ttangolo 79"/>
          <p:cNvSpPr/>
          <p:nvPr/>
        </p:nvSpPr>
        <p:spPr>
          <a:xfrm>
            <a:off x="4953000" y="1344168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ttangolo 79"/>
          <p:cNvSpPr/>
          <p:nvPr/>
        </p:nvSpPr>
        <p:spPr>
          <a:xfrm>
            <a:off x="12954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ttangolo 96"/>
          <p:cNvSpPr/>
          <p:nvPr/>
        </p:nvSpPr>
        <p:spPr>
          <a:xfrm>
            <a:off x="2286000" y="1344386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ttangolo 79"/>
          <p:cNvSpPr/>
          <p:nvPr/>
        </p:nvSpPr>
        <p:spPr>
          <a:xfrm>
            <a:off x="2514600" y="1344386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15"/>
          <p:cNvSpPr/>
          <p:nvPr/>
        </p:nvSpPr>
        <p:spPr>
          <a:xfrm>
            <a:off x="1295400" y="1648094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grpSp>
        <p:nvGrpSpPr>
          <p:cNvPr id="40" name="Group 13"/>
          <p:cNvGrpSpPr/>
          <p:nvPr/>
        </p:nvGrpSpPr>
        <p:grpSpPr>
          <a:xfrm>
            <a:off x="6629400" y="636814"/>
            <a:ext cx="2017776" cy="1953986"/>
            <a:chOff x="2209800" y="1464129"/>
            <a:chExt cx="4572000" cy="4082142"/>
          </a:xfrm>
        </p:grpSpPr>
        <p:sp>
          <p:nvSpPr>
            <p:cNvPr id="41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25"/>
            <p:cNvSpPr/>
            <p:nvPr/>
          </p:nvSpPr>
          <p:spPr>
            <a:xfrm>
              <a:off x="2362200" y="1600201"/>
              <a:ext cx="4267201" cy="3810001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26"/>
            <p:cNvSpPr/>
            <p:nvPr/>
          </p:nvSpPr>
          <p:spPr>
            <a:xfrm>
              <a:off x="2362200" y="1600201"/>
              <a:ext cx="4267201" cy="3810001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65"/>
          <p:cNvSpPr/>
          <p:nvPr/>
        </p:nvSpPr>
        <p:spPr>
          <a:xfrm>
            <a:off x="304800" y="2013972"/>
            <a:ext cx="6248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idea is to employ slip stacking in order to move the last two batches onto the first two</a:t>
            </a:r>
          </a:p>
        </p:txBody>
      </p:sp>
      <p:grpSp>
        <p:nvGrpSpPr>
          <p:cNvPr id="22" name="Gruppo 21"/>
          <p:cNvGrpSpPr/>
          <p:nvPr/>
        </p:nvGrpSpPr>
        <p:grpSpPr>
          <a:xfrm>
            <a:off x="0" y="68882"/>
            <a:ext cx="9144000" cy="921718"/>
            <a:chOff x="0" y="68882"/>
            <a:chExt cx="9144000" cy="921718"/>
          </a:xfrm>
        </p:grpSpPr>
        <p:cxnSp>
          <p:nvCxnSpPr>
            <p:cNvPr id="23" name="Straight Connector 6"/>
            <p:cNvCxnSpPr/>
            <p:nvPr/>
          </p:nvCxnSpPr>
          <p:spPr>
            <a:xfrm>
              <a:off x="1143000" y="457200"/>
              <a:ext cx="80010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" descr="C:\Octavio\CERN\cern_logo_whit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456" y="68882"/>
              <a:ext cx="952200" cy="921718"/>
            </a:xfrm>
            <a:prstGeom prst="rect">
              <a:avLst/>
            </a:prstGeom>
            <a:noFill/>
          </p:spPr>
        </p:pic>
        <p:cxnSp>
          <p:nvCxnSpPr>
            <p:cNvPr id="25" name="Straight Connector 6"/>
            <p:cNvCxnSpPr/>
            <p:nvPr/>
          </p:nvCxnSpPr>
          <p:spPr>
            <a:xfrm>
              <a:off x="0" y="457200"/>
              <a:ext cx="152400" cy="0"/>
            </a:xfrm>
            <a:prstGeom prst="line">
              <a:avLst/>
            </a:prstGeom>
            <a:ln w="34925" cap="rnd">
              <a:solidFill>
                <a:srgbClr val="4A7DBA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1951</Words>
  <Application>Microsoft Office PowerPoint</Application>
  <PresentationFormat>Presentazione su schermo (4:3)</PresentationFormat>
  <Paragraphs>298</Paragraphs>
  <Slides>45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Gianni2</dc:creator>
  <cp:lastModifiedBy>Gianni2</cp:lastModifiedBy>
  <cp:revision>92</cp:revision>
  <dcterms:created xsi:type="dcterms:W3CDTF">2011-09-28T13:44:53Z</dcterms:created>
  <dcterms:modified xsi:type="dcterms:W3CDTF">2011-10-13T12:56:06Z</dcterms:modified>
</cp:coreProperties>
</file>