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png" ContentType="image/png"/>
  <Default Extension="bin" ContentType="application/vnd.openxmlformats-officedocument.presentationml.printerSettings"/>
  <Override PartName="/docProps/core.xml" ContentType="application/vnd.openxmlformats-package.core-properties+xml"/>
  <Default Extension="rels" ContentType="application/vnd.openxmlformats-package.relationships+xml"/>
  <Override PartName="/ppt/slides/slide6.xml" ContentType="application/vnd.openxmlformats-officedocument.presentationml.slide+xml"/>
  <Default Extension="pdf" ContentType="application/pd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95" r:id="rId3"/>
    <p:sldId id="316" r:id="rId4"/>
    <p:sldId id="314" r:id="rId5"/>
    <p:sldId id="313" r:id="rId6"/>
    <p:sldId id="315" r:id="rId7"/>
    <p:sldId id="270" r:id="rId8"/>
    <p:sldId id="31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9751" autoAdjust="0"/>
    <p:restoredTop sz="86443" autoAdjust="0"/>
  </p:normalViewPr>
  <p:slideViewPr>
    <p:cSldViewPr snapToGrid="0" snapToObjects="1">
      <p:cViewPr>
        <p:scale>
          <a:sx n="100" d="100"/>
          <a:sy n="100" d="100"/>
        </p:scale>
        <p:origin x="-928" y="-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60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3AEB0-24EA-0E48-8996-EA95EBDA1F38}" type="datetimeFigureOut">
              <a:rPr lang="en-US" smtClean="0"/>
              <a:pPr/>
              <a:t>5/11/11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D8787-74A6-3647-BAF3-4BD4BC806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TMCI threshold can be increased by increasing</a:t>
            </a:r>
            <a:r>
              <a:rPr lang="en-US" baseline="0" dirty="0" smtClean="0"/>
              <a:t> chromaticity or longitudinal emittance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D8787-74A6-3647-BAF3-4BD4BC80689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TMCI threshold can be increased by increasing</a:t>
            </a:r>
            <a:r>
              <a:rPr lang="en-US" baseline="0" dirty="0" smtClean="0"/>
              <a:t> chromaticity or longitudinal emittance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D8787-74A6-3647-BAF3-4BD4BC80689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TMCI threshold can be increased by increasing</a:t>
            </a:r>
            <a:r>
              <a:rPr lang="en-US" baseline="0" dirty="0" smtClean="0"/>
              <a:t> chromaticity or longitudinal emittance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D8787-74A6-3647-BAF3-4BD4BC80689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04798B-3927-F241-A63F-F12D45E2271D}" type="datetimeFigureOut">
              <a:rPr lang="en-US" smtClean="0"/>
              <a:pPr/>
              <a:t>5/11/11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DCB80-F596-AC49-A753-B975B7FA5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04798B-3927-F241-A63F-F12D45E2271D}" type="datetimeFigureOut">
              <a:rPr lang="en-US" smtClean="0"/>
              <a:pPr/>
              <a:t>5/11/11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DCB80-F596-AC49-A753-B975B7FA5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04798B-3927-F241-A63F-F12D45E2271D}" type="datetimeFigureOut">
              <a:rPr lang="en-US" smtClean="0"/>
              <a:pPr/>
              <a:t>5/11/11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DCB80-F596-AC49-A753-B975B7FA5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04798B-3927-F241-A63F-F12D45E2271D}" type="datetimeFigureOut">
              <a:rPr lang="en-US" smtClean="0"/>
              <a:pPr/>
              <a:t>5/11/11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DCB80-F596-AC49-A753-B975B7FA5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04798B-3927-F241-A63F-F12D45E2271D}" type="datetimeFigureOut">
              <a:rPr lang="en-US" smtClean="0"/>
              <a:pPr/>
              <a:t>5/11/11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DCB80-F596-AC49-A753-B975B7FA5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04798B-3927-F241-A63F-F12D45E2271D}" type="datetimeFigureOut">
              <a:rPr lang="en-US" smtClean="0"/>
              <a:pPr/>
              <a:t>5/11/11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DCB80-F596-AC49-A753-B975B7FA5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04798B-3927-F241-A63F-F12D45E2271D}" type="datetimeFigureOut">
              <a:rPr lang="en-US" smtClean="0"/>
              <a:pPr/>
              <a:t>5/11/11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DCB80-F596-AC49-A753-B975B7FA5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04798B-3927-F241-A63F-F12D45E2271D}" type="datetimeFigureOut">
              <a:rPr lang="en-US" smtClean="0"/>
              <a:pPr/>
              <a:t>5/11/11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DCB80-F596-AC49-A753-B975B7FA5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04798B-3927-F241-A63F-F12D45E2271D}" type="datetimeFigureOut">
              <a:rPr lang="en-US" smtClean="0"/>
              <a:pPr/>
              <a:t>5/11/11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DCB80-F596-AC49-A753-B975B7FA5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04798B-3927-F241-A63F-F12D45E2271D}" type="datetimeFigureOut">
              <a:rPr lang="en-US" smtClean="0"/>
              <a:pPr/>
              <a:t>5/11/11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DCB80-F596-AC49-A753-B975B7FA5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04798B-3927-F241-A63F-F12D45E2271D}" type="datetimeFigureOut">
              <a:rPr lang="en-US" smtClean="0"/>
              <a:pPr/>
              <a:t>5/11/11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DCB80-F596-AC49-A753-B975B7FA5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8297" y="102446"/>
            <a:ext cx="8642203" cy="7369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297" y="1011616"/>
            <a:ext cx="8642204" cy="5693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200" kern="1200">
          <a:ln>
            <a:solidFill>
              <a:schemeClr val="tx1"/>
            </a:solidFill>
          </a:ln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1824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d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df"/><Relationship Id="rId3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796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Preliminary results of the MD on transverse </a:t>
            </a:r>
            <a:r>
              <a:rPr lang="en-US" dirty="0" err="1" smtClean="0"/>
              <a:t>emittances</a:t>
            </a:r>
            <a:r>
              <a:rPr lang="en-US" dirty="0" smtClean="0"/>
              <a:t> for high intensity in the SPS low gamma transition optics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" y="4064000"/>
            <a:ext cx="8788400" cy="1752600"/>
          </a:xfrm>
        </p:spPr>
        <p:txBody>
          <a:bodyPr/>
          <a:lstStyle/>
          <a:p>
            <a:r>
              <a:rPr lang="en-US" dirty="0" smtClean="0"/>
              <a:t>H</a:t>
            </a:r>
            <a:r>
              <a:rPr lang="en-US" dirty="0" smtClean="0"/>
              <a:t>. </a:t>
            </a:r>
            <a:r>
              <a:rPr lang="en-US" dirty="0" smtClean="0"/>
              <a:t>Bartosik on behalf of </a:t>
            </a:r>
            <a:r>
              <a:rPr lang="en-US" dirty="0" smtClean="0"/>
              <a:t> </a:t>
            </a:r>
            <a:r>
              <a:rPr lang="en-US" dirty="0" smtClean="0"/>
              <a:t>T. </a:t>
            </a:r>
            <a:r>
              <a:rPr lang="en-US" dirty="0" err="1" smtClean="0"/>
              <a:t>Argyropoulos</a:t>
            </a:r>
            <a:r>
              <a:rPr lang="en-US" dirty="0" smtClean="0"/>
              <a:t>,</a:t>
            </a:r>
            <a:r>
              <a:rPr lang="en-US" dirty="0" smtClean="0"/>
              <a:t> C. </a:t>
            </a:r>
            <a:r>
              <a:rPr lang="en-US" dirty="0" err="1" smtClean="0"/>
              <a:t>Bhat</a:t>
            </a:r>
            <a:r>
              <a:rPr lang="en-US" dirty="0" smtClean="0"/>
              <a:t>, T</a:t>
            </a:r>
            <a:r>
              <a:rPr lang="en-US" dirty="0" smtClean="0"/>
              <a:t>. </a:t>
            </a:r>
            <a:r>
              <a:rPr lang="en-US" dirty="0" err="1" smtClean="0"/>
              <a:t>Bohl</a:t>
            </a:r>
            <a:r>
              <a:rPr lang="en-US" dirty="0" smtClean="0"/>
              <a:t>, K. </a:t>
            </a:r>
            <a:r>
              <a:rPr lang="en-US" dirty="0" err="1" smtClean="0"/>
              <a:t>Cornelis</a:t>
            </a:r>
            <a:r>
              <a:rPr lang="en-US" dirty="0" smtClean="0"/>
              <a:t>, J</a:t>
            </a:r>
            <a:r>
              <a:rPr lang="en-US" dirty="0" smtClean="0"/>
              <a:t>. Esteban </a:t>
            </a:r>
            <a:r>
              <a:rPr lang="en-US" dirty="0" smtClean="0"/>
              <a:t>Muller, B. </a:t>
            </a:r>
            <a:r>
              <a:rPr lang="en-US" dirty="0" err="1" smtClean="0"/>
              <a:t>Mikulek</a:t>
            </a:r>
            <a:r>
              <a:rPr lang="en-US" dirty="0" smtClean="0"/>
              <a:t>, G. </a:t>
            </a:r>
            <a:r>
              <a:rPr lang="en-US" dirty="0" err="1" smtClean="0"/>
              <a:t>Rumolo</a:t>
            </a:r>
            <a:r>
              <a:rPr lang="en-US" dirty="0" smtClean="0"/>
              <a:t>, Y</a:t>
            </a:r>
            <a:r>
              <a:rPr lang="en-US" dirty="0" smtClean="0"/>
              <a:t>. </a:t>
            </a:r>
            <a:r>
              <a:rPr lang="en-US" dirty="0" err="1" smtClean="0"/>
              <a:t>Papaphilippou</a:t>
            </a:r>
            <a:r>
              <a:rPr lang="en-US" dirty="0" smtClean="0"/>
              <a:t>,</a:t>
            </a:r>
            <a:r>
              <a:rPr lang="en-US" dirty="0" smtClean="0"/>
              <a:t> </a:t>
            </a:r>
            <a:r>
              <a:rPr lang="en-US" dirty="0" smtClean="0"/>
              <a:t>B</a:t>
            </a:r>
            <a:r>
              <a:rPr lang="en-US" dirty="0" smtClean="0"/>
              <a:t>. </a:t>
            </a:r>
            <a:r>
              <a:rPr lang="en-US" dirty="0" err="1" smtClean="0"/>
              <a:t>Salvant</a:t>
            </a:r>
            <a:r>
              <a:rPr lang="en-US" dirty="0" smtClean="0"/>
              <a:t>,</a:t>
            </a:r>
            <a:r>
              <a:rPr lang="en-US" dirty="0" smtClean="0"/>
              <a:t> </a:t>
            </a:r>
            <a:r>
              <a:rPr lang="en-US" dirty="0" smtClean="0"/>
              <a:t>E</a:t>
            </a:r>
            <a:r>
              <a:rPr lang="en-US" dirty="0" smtClean="0"/>
              <a:t>. </a:t>
            </a:r>
            <a:r>
              <a:rPr lang="en-US" dirty="0" err="1" smtClean="0"/>
              <a:t>Shaposhnikova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Measurement conditions – PS complex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96" y="1024316"/>
            <a:ext cx="8885703" cy="5445818"/>
          </a:xfrm>
        </p:spPr>
        <p:txBody>
          <a:bodyPr>
            <a:normAutofit/>
          </a:bodyPr>
          <a:lstStyle/>
          <a:p>
            <a:r>
              <a:rPr lang="en-US" dirty="0" smtClean="0"/>
              <a:t>Scan of the </a:t>
            </a:r>
            <a:r>
              <a:rPr lang="en-US" dirty="0" smtClean="0"/>
              <a:t>transverse </a:t>
            </a:r>
            <a:r>
              <a:rPr lang="en-US" dirty="0" err="1" smtClean="0"/>
              <a:t>emittances</a:t>
            </a:r>
            <a:r>
              <a:rPr lang="en-US" dirty="0" smtClean="0"/>
              <a:t> for different intensities delivered from the </a:t>
            </a:r>
            <a:r>
              <a:rPr lang="en-US" b="1" dirty="0" smtClean="0"/>
              <a:t>injectors</a:t>
            </a:r>
          </a:p>
          <a:p>
            <a:pPr lvl="1"/>
            <a:r>
              <a:rPr lang="en-US" dirty="0" smtClean="0"/>
              <a:t>Intensity between 1-3e11 ppb, </a:t>
            </a:r>
            <a:r>
              <a:rPr lang="en-US" b="1" dirty="0" smtClean="0"/>
              <a:t>single bunch, </a:t>
            </a:r>
            <a:r>
              <a:rPr lang="en-US" dirty="0" smtClean="0"/>
              <a:t>with almost constant transverse </a:t>
            </a:r>
            <a:r>
              <a:rPr lang="en-US" dirty="0" err="1" smtClean="0"/>
              <a:t>emittances</a:t>
            </a:r>
            <a:r>
              <a:rPr lang="en-US" dirty="0" smtClean="0"/>
              <a:t> extracted from the PSB quite </a:t>
            </a:r>
            <a:r>
              <a:rPr lang="en-US" dirty="0" smtClean="0"/>
              <a:t>stable </a:t>
            </a:r>
            <a:r>
              <a:rPr lang="en-US" dirty="0" smtClean="0"/>
              <a:t>around 1-1.1 </a:t>
            </a:r>
            <a:r>
              <a:rPr lang="en-US" dirty="0" err="1" smtClean="0"/>
              <a:t>μm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A few measurements of transverse </a:t>
            </a:r>
            <a:r>
              <a:rPr lang="en-US" dirty="0" err="1" smtClean="0"/>
              <a:t>emittances</a:t>
            </a:r>
            <a:r>
              <a:rPr lang="en-US" dirty="0" smtClean="0"/>
              <a:t> with wire-scanners were taken in the PS</a:t>
            </a:r>
          </a:p>
          <a:p>
            <a:r>
              <a:rPr lang="en-US" dirty="0" smtClean="0"/>
              <a:t>Measurement of </a:t>
            </a:r>
            <a:r>
              <a:rPr lang="en-US" dirty="0" err="1" smtClean="0"/>
              <a:t>emittances</a:t>
            </a:r>
            <a:r>
              <a:rPr lang="en-US" dirty="0" smtClean="0"/>
              <a:t> in TT2/TT10 not easy</a:t>
            </a:r>
          </a:p>
          <a:p>
            <a:pPr lvl="1"/>
            <a:r>
              <a:rPr lang="en-US" dirty="0" smtClean="0"/>
              <a:t>OTR matching screens show weak signal for single bunches which leads to problems in the fitting routine (therefore not usable up to now)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possible solution to inject 4 </a:t>
            </a:r>
            <a:r>
              <a:rPr lang="en-US" dirty="0" err="1" smtClean="0">
                <a:sym typeface="Wingdings"/>
              </a:rPr>
              <a:t>LHCindiv</a:t>
            </a:r>
            <a:r>
              <a:rPr lang="en-US" dirty="0" smtClean="0">
                <a:sym typeface="Wingdings"/>
              </a:rPr>
              <a:t> bunches to increase signal strength</a:t>
            </a:r>
          </a:p>
          <a:p>
            <a:pPr lvl="1"/>
            <a:r>
              <a:rPr lang="en-US" dirty="0" smtClean="0">
                <a:sym typeface="Wingdings"/>
              </a:rPr>
              <a:t>Fluorescent screens on the other hand were saturated</a:t>
            </a:r>
          </a:p>
          <a:p>
            <a:pPr lvl="1"/>
            <a:r>
              <a:rPr lang="en-US" dirty="0" smtClean="0"/>
              <a:t>SEM-</a:t>
            </a:r>
            <a:r>
              <a:rPr lang="en-US" dirty="0" err="1" smtClean="0"/>
              <a:t>fils</a:t>
            </a:r>
            <a:r>
              <a:rPr lang="en-US" dirty="0" smtClean="0"/>
              <a:t> in location with relatively large dispersion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very sensitive to </a:t>
            </a:r>
            <a:r>
              <a:rPr lang="en-US" dirty="0" err="1" smtClean="0">
                <a:sym typeface="Wingdings"/>
              </a:rPr>
              <a:t>dp/p</a:t>
            </a:r>
            <a:r>
              <a:rPr lang="en-US" dirty="0" smtClean="0">
                <a:sym typeface="Wingdings"/>
              </a:rPr>
              <a:t> which cannot be measured easily at extraction due to bunch rotation in the PS</a:t>
            </a:r>
            <a:endParaRPr lang="en-US" dirty="0" smtClean="0"/>
          </a:p>
          <a:p>
            <a:pPr>
              <a:buNone/>
            </a:pPr>
            <a:endParaRPr lang="en-US" baseline="-25000" dirty="0" smtClean="0"/>
          </a:p>
          <a:p>
            <a:pPr>
              <a:buNone/>
            </a:pPr>
            <a:endParaRPr lang="en-US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Measurement conditions - SPS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96" y="1024316"/>
            <a:ext cx="8885703" cy="5445818"/>
          </a:xfrm>
        </p:spPr>
        <p:txBody>
          <a:bodyPr>
            <a:normAutofit/>
          </a:bodyPr>
          <a:lstStyle/>
          <a:p>
            <a:r>
              <a:rPr lang="en-US" dirty="0" smtClean="0"/>
              <a:t>Cycle with long flat bottom (suited for injection of 4 batches) and slow ramp for study of potential emittance blow-up in </a:t>
            </a:r>
            <a:r>
              <a:rPr lang="en-US" b="1" dirty="0" smtClean="0"/>
              <a:t>SPS</a:t>
            </a:r>
          </a:p>
          <a:p>
            <a:pPr lvl="1"/>
            <a:r>
              <a:rPr lang="en-US" b="1" dirty="0" smtClean="0"/>
              <a:t>Only Q20 (low gamma transition)</a:t>
            </a:r>
            <a:r>
              <a:rPr lang="en-US" dirty="0" smtClean="0"/>
              <a:t> cycle available for single bunch during this MD</a:t>
            </a:r>
          </a:p>
          <a:p>
            <a:pPr lvl="1"/>
            <a:r>
              <a:rPr lang="en-US" b="1" dirty="0" smtClean="0"/>
              <a:t>RF-voltage according to constant bucket area of 0.55 </a:t>
            </a:r>
            <a:r>
              <a:rPr lang="en-US" b="1" dirty="0" err="1" smtClean="0"/>
              <a:t>eVs</a:t>
            </a:r>
            <a:r>
              <a:rPr lang="en-US" b="1" dirty="0" smtClean="0"/>
              <a:t> on flat bottom</a:t>
            </a:r>
            <a:r>
              <a:rPr lang="en-US" dirty="0" smtClean="0"/>
              <a:t> (eq. to </a:t>
            </a:r>
            <a:r>
              <a:rPr lang="en-US" smtClean="0"/>
              <a:t>~3.8 </a:t>
            </a:r>
            <a:r>
              <a:rPr lang="en-US" dirty="0" smtClean="0"/>
              <a:t>MV) and first part of acceleration, then voltage is kept constant before raised to 7 MV just before extraction for adiabatic bunch squeezing</a:t>
            </a:r>
          </a:p>
          <a:p>
            <a:pPr lvl="1"/>
            <a:r>
              <a:rPr lang="en-US" dirty="0" smtClean="0"/>
              <a:t>800 MHz cavity was used with a voltage program adapted from the nominal cycle (around 10% of 200 MHz main cavity RF-voltage) </a:t>
            </a:r>
          </a:p>
          <a:p>
            <a:pPr lvl="1"/>
            <a:r>
              <a:rPr lang="en-US" dirty="0" smtClean="0"/>
              <a:t>Nominal Q20 Tunes used for the study </a:t>
            </a:r>
            <a:r>
              <a:rPr lang="en-US" b="1" dirty="0" err="1" smtClean="0"/>
              <a:t>Q</a:t>
            </a:r>
            <a:r>
              <a:rPr lang="en-US" b="1" baseline="-25000" dirty="0" err="1" smtClean="0"/>
              <a:t>x</a:t>
            </a:r>
            <a:r>
              <a:rPr lang="en-US" b="1" dirty="0" err="1" smtClean="0"/>
              <a:t>,Q</a:t>
            </a:r>
            <a:r>
              <a:rPr lang="en-US" b="1" baseline="-25000" dirty="0" err="1" smtClean="0"/>
              <a:t>y</a:t>
            </a:r>
            <a:r>
              <a:rPr lang="en-US" b="1" dirty="0" smtClean="0"/>
              <a:t>~ 20.13,20.18 </a:t>
            </a:r>
            <a:endParaRPr lang="en-US" b="1" dirty="0" smtClean="0"/>
          </a:p>
          <a:p>
            <a:pPr>
              <a:buNone/>
            </a:pPr>
            <a:endParaRPr lang="en-US" baseline="-25000" dirty="0" smtClean="0"/>
          </a:p>
          <a:p>
            <a:pPr>
              <a:buNone/>
            </a:pPr>
            <a:endParaRPr lang="en-US" baseline="-25000" dirty="0" smtClean="0"/>
          </a:p>
          <a:p>
            <a:pPr>
              <a:buNone/>
            </a:pPr>
            <a:endParaRPr lang="en-US" baseline="-25000" dirty="0" smtClean="0"/>
          </a:p>
          <a:p>
            <a:pPr>
              <a:buNone/>
            </a:pPr>
            <a:endParaRPr lang="en-US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Measurement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696" y="1011616"/>
            <a:ext cx="8885703" cy="544581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For each </a:t>
            </a:r>
            <a:r>
              <a:rPr lang="en-US" dirty="0" smtClean="0"/>
              <a:t>requested </a:t>
            </a:r>
            <a:r>
              <a:rPr lang="en-US" dirty="0" smtClean="0"/>
              <a:t>intensity, the tunes (mainly the vertical) along the ramp were corrected before taking emittance measurements</a:t>
            </a:r>
          </a:p>
          <a:p>
            <a:r>
              <a:rPr lang="en-US" dirty="0" smtClean="0"/>
              <a:t>Wire-scanners WS519 and in WS416 were used (both rotational mechanics)</a:t>
            </a:r>
          </a:p>
          <a:p>
            <a:r>
              <a:rPr lang="en-US" dirty="0" smtClean="0"/>
              <a:t>Scans in different </a:t>
            </a:r>
            <a:r>
              <a:rPr lang="en-US" dirty="0" smtClean="0"/>
              <a:t>positions (timings) </a:t>
            </a:r>
            <a:r>
              <a:rPr lang="en-US" dirty="0" smtClean="0"/>
              <a:t>in the </a:t>
            </a:r>
            <a:r>
              <a:rPr lang="en-US" dirty="0" smtClean="0"/>
              <a:t>cycle (flat bottom and flat top)</a:t>
            </a:r>
          </a:p>
          <a:p>
            <a:r>
              <a:rPr lang="en-US" dirty="0" smtClean="0"/>
              <a:t>Initially injected and flat top intensity as measured from the DC-BCT were recorded for each emittance measurement</a:t>
            </a:r>
          </a:p>
          <a:p>
            <a:r>
              <a:rPr lang="en-US" dirty="0" smtClean="0"/>
              <a:t>Representative samples of the longitudinal bunch profiles for different times in the cycle and different injected intensities were taken with the wall current monitor </a:t>
            </a:r>
          </a:p>
          <a:p>
            <a:r>
              <a:rPr lang="en-US" dirty="0" smtClean="0"/>
              <a:t>Remark</a:t>
            </a:r>
          </a:p>
          <a:p>
            <a:pPr lvl="1"/>
            <a:r>
              <a:rPr lang="en-US" dirty="0" smtClean="0"/>
              <a:t>“cross </a:t>
            </a:r>
            <a:r>
              <a:rPr lang="en-US" dirty="0" smtClean="0"/>
              <a:t>calibration measurements” </a:t>
            </a:r>
            <a:r>
              <a:rPr lang="en-US" dirty="0" smtClean="0"/>
              <a:t>between the </a:t>
            </a:r>
            <a:r>
              <a:rPr lang="en-US" dirty="0" smtClean="0"/>
              <a:t>wire-scanners </a:t>
            </a:r>
            <a:r>
              <a:rPr lang="en-US" dirty="0" smtClean="0"/>
              <a:t>for intermediate </a:t>
            </a:r>
            <a:r>
              <a:rPr lang="en-US" dirty="0" smtClean="0"/>
              <a:t>intensity (~2e11 ppb) measuring </a:t>
            </a:r>
            <a:r>
              <a:rPr lang="en-US" dirty="0" smtClean="0"/>
              <a:t>with the different devices in the same cycle with short delay between them in the flat </a:t>
            </a:r>
            <a:r>
              <a:rPr lang="en-US" dirty="0" smtClean="0"/>
              <a:t>bottom were taken</a:t>
            </a:r>
          </a:p>
          <a:p>
            <a:pPr lvl="1"/>
            <a:r>
              <a:rPr lang="en-US" dirty="0" smtClean="0"/>
              <a:t>Measurements from BWS.416 (systematically giving smaller </a:t>
            </a:r>
            <a:r>
              <a:rPr lang="en-US" dirty="0" err="1" smtClean="0"/>
              <a:t>emittances</a:t>
            </a:r>
            <a:r>
              <a:rPr lang="en-US" dirty="0" smtClean="0"/>
              <a:t>) will be scaled to match better the results of BWS.519 – (therefore no results of </a:t>
            </a:r>
            <a:r>
              <a:rPr lang="en-US" dirty="0" smtClean="0"/>
              <a:t>BWS.416</a:t>
            </a:r>
            <a:r>
              <a:rPr lang="en-US" dirty="0" smtClean="0"/>
              <a:t> presented here)</a:t>
            </a:r>
          </a:p>
          <a:p>
            <a:pPr lvl="1"/>
            <a:endParaRPr lang="en-US" baseline="-25000" dirty="0" smtClean="0"/>
          </a:p>
          <a:p>
            <a:pPr>
              <a:buNone/>
            </a:pPr>
            <a:endParaRPr lang="en-US" baseline="-25000" dirty="0" smtClean="0"/>
          </a:p>
          <a:p>
            <a:pPr>
              <a:buNone/>
            </a:pPr>
            <a:endParaRPr lang="en-US" baseline="-25000" dirty="0" smtClean="0"/>
          </a:p>
          <a:p>
            <a:pPr>
              <a:buNone/>
            </a:pPr>
            <a:endParaRPr lang="en-US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Emittances</a:t>
            </a:r>
            <a:r>
              <a:rPr lang="en-US" dirty="0" smtClean="0"/>
              <a:t> extracted from the SPS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1" y="922717"/>
            <a:ext cx="8900500" cy="211258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Extracted intensity together with total losses along the cycle as extracted from the BCT plotted</a:t>
            </a:r>
          </a:p>
          <a:p>
            <a:r>
              <a:rPr lang="en-US" dirty="0" smtClean="0"/>
              <a:t>0 </a:t>
            </a:r>
            <a:r>
              <a:rPr lang="en-US" dirty="0" err="1" smtClean="0"/>
              <a:t>dp/p</a:t>
            </a:r>
            <a:r>
              <a:rPr lang="en-US" dirty="0" smtClean="0"/>
              <a:t> considered for horizontal measurements (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overestimation of horizontal emittance), dependence of </a:t>
            </a:r>
            <a:r>
              <a:rPr lang="en-US" dirty="0" err="1" smtClean="0"/>
              <a:t>dp/p</a:t>
            </a:r>
            <a:r>
              <a:rPr lang="en-US" dirty="0" smtClean="0"/>
              <a:t> on intensity at flat top (increasing filling factor) may explain steeper slope in horizontal plane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Emittances</a:t>
            </a:r>
            <a:r>
              <a:rPr lang="en-US" dirty="0" smtClean="0"/>
              <a:t> in </a:t>
            </a:r>
            <a:r>
              <a:rPr lang="en-US" dirty="0" smtClean="0"/>
              <a:t>PSB: ~ 1μm &lt; 1.5e11p / ~ 1.1μm @ 2e11p / </a:t>
            </a:r>
            <a:r>
              <a:rPr lang="en-US" dirty="0" smtClean="0"/>
              <a:t>~ 1.3μm @ 3e11p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Bunch length increasing with intensity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6" name="Picture 5" descr="VerticalEmittance_vs_Intensity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608065" y="3263900"/>
            <a:ext cx="4538133" cy="3403600"/>
          </a:xfrm>
          <a:prstGeom prst="rect">
            <a:avLst/>
          </a:prstGeom>
        </p:spPr>
      </p:pic>
      <p:pic>
        <p:nvPicPr>
          <p:cNvPr id="7" name="Picture 6" descr="HorizontalEmittance_vs_Intensity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88901" y="3263900"/>
            <a:ext cx="4538133" cy="3403600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990601" y="6008132"/>
            <a:ext cx="2743200" cy="523220"/>
            <a:chOff x="990601" y="6008132"/>
            <a:chExt cx="2743200" cy="523220"/>
          </a:xfrm>
        </p:grpSpPr>
        <p:sp>
          <p:nvSpPr>
            <p:cNvPr id="8" name="TextBox 7"/>
            <p:cNvSpPr txBox="1"/>
            <p:nvPr/>
          </p:nvSpPr>
          <p:spPr>
            <a:xfrm>
              <a:off x="990601" y="6008132"/>
              <a:ext cx="2743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>
                  <a:solidFill>
                    <a:srgbClr val="FF0000"/>
                  </a:solidFill>
                </a:rPr>
                <a:t>τ</a:t>
              </a:r>
              <a:r>
                <a:rPr lang="en-US" sz="1400" dirty="0" smtClean="0">
                  <a:solidFill>
                    <a:srgbClr val="FF0000"/>
                  </a:solidFill>
                </a:rPr>
                <a:t>=2.9ns                              </a:t>
              </a:r>
              <a:r>
                <a:rPr lang="en-US" sz="1400" dirty="0" err="1" smtClean="0">
                  <a:solidFill>
                    <a:srgbClr val="FF0000"/>
                  </a:solidFill>
                </a:rPr>
                <a:t>τ</a:t>
              </a:r>
              <a:r>
                <a:rPr lang="en-US" sz="1400" dirty="0" smtClean="0">
                  <a:solidFill>
                    <a:srgbClr val="FF0000"/>
                  </a:solidFill>
                </a:rPr>
                <a:t>=3.5ns 	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676400" y="6184900"/>
              <a:ext cx="10922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5509764" y="6012190"/>
            <a:ext cx="2743200" cy="523220"/>
            <a:chOff x="990601" y="6008132"/>
            <a:chExt cx="2743200" cy="523220"/>
          </a:xfrm>
        </p:grpSpPr>
        <p:sp>
          <p:nvSpPr>
            <p:cNvPr id="13" name="TextBox 12"/>
            <p:cNvSpPr txBox="1"/>
            <p:nvPr/>
          </p:nvSpPr>
          <p:spPr>
            <a:xfrm>
              <a:off x="990601" y="6008132"/>
              <a:ext cx="2743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>
                  <a:solidFill>
                    <a:srgbClr val="FF0000"/>
                  </a:solidFill>
                </a:rPr>
                <a:t>τ</a:t>
              </a:r>
              <a:r>
                <a:rPr lang="en-US" sz="1400" dirty="0" smtClean="0">
                  <a:solidFill>
                    <a:srgbClr val="FF0000"/>
                  </a:solidFill>
                </a:rPr>
                <a:t>=2.9ns                              </a:t>
              </a:r>
              <a:r>
                <a:rPr lang="en-US" sz="1400" dirty="0" err="1" smtClean="0">
                  <a:solidFill>
                    <a:srgbClr val="FF0000"/>
                  </a:solidFill>
                </a:rPr>
                <a:t>τ</a:t>
              </a:r>
              <a:r>
                <a:rPr lang="en-US" sz="1400" dirty="0" smtClean="0">
                  <a:solidFill>
                    <a:srgbClr val="FF0000"/>
                  </a:solidFill>
                </a:rPr>
                <a:t>=3.5ns 	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1676400" y="6184900"/>
              <a:ext cx="10922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297" y="910018"/>
            <a:ext cx="8642204" cy="231497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Total losses </a:t>
            </a:r>
            <a:r>
              <a:rPr lang="en-US" dirty="0" smtClean="0"/>
              <a:t>on the DC-BCT </a:t>
            </a:r>
            <a:r>
              <a:rPr lang="en-US" dirty="0" smtClean="0"/>
              <a:t>increase from around 3% for 1.5e11ppb linearly up to 9% for 3.5e11ppb injected</a:t>
            </a:r>
          </a:p>
          <a:p>
            <a:pPr lvl="1"/>
            <a:r>
              <a:rPr lang="en-US" dirty="0" smtClean="0"/>
              <a:t>Increasing slow losses along the flat bottom with increasing intensity – resonance crossing due to space charge?</a:t>
            </a:r>
          </a:p>
          <a:p>
            <a:pPr lvl="1"/>
            <a:r>
              <a:rPr lang="en-US" dirty="0" smtClean="0"/>
              <a:t>A few percent of capture losses manifesting at beginning of ramp may be reduced by optimizing RF-voltage program</a:t>
            </a:r>
            <a:endParaRPr lang="en-US" dirty="0" smtClean="0"/>
          </a:p>
          <a:p>
            <a:pPr lvl="1"/>
            <a:r>
              <a:rPr lang="en-US" dirty="0" smtClean="0"/>
              <a:t>Further analysis of the integrated bunch intensity from wall current monitor necessary to understand better the loss mechanism</a:t>
            </a:r>
          </a:p>
          <a:p>
            <a:pPr lvl="1"/>
            <a:r>
              <a:rPr lang="en-US" dirty="0" smtClean="0"/>
              <a:t>Can slow losses on flat bottom be reduced by changing the working point?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t="7910" r="24989" b="16909"/>
          <a:stretch>
            <a:fillRect/>
          </a:stretch>
        </p:blipFill>
        <p:spPr>
          <a:xfrm>
            <a:off x="4610100" y="3326593"/>
            <a:ext cx="4406900" cy="34552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 t="7910" r="23504" b="16909"/>
          <a:stretch>
            <a:fillRect/>
          </a:stretch>
        </p:blipFill>
        <p:spPr>
          <a:xfrm>
            <a:off x="63500" y="3326593"/>
            <a:ext cx="4406900" cy="34552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297" y="1011617"/>
            <a:ext cx="8642204" cy="512248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Longitudinal instability for intensities above 2.5e11ppb at flat top</a:t>
            </a:r>
          </a:p>
          <a:p>
            <a:pPr lvl="1"/>
            <a:r>
              <a:rPr lang="en-US" dirty="0" smtClean="0"/>
              <a:t>Observed with the </a:t>
            </a:r>
            <a:r>
              <a:rPr lang="en-US" dirty="0" smtClean="0"/>
              <a:t>voltage program of 800MHz cavity </a:t>
            </a:r>
            <a:r>
              <a:rPr lang="en-US" dirty="0" smtClean="0"/>
              <a:t>copied from nominal Q26 cycle</a:t>
            </a:r>
          </a:p>
          <a:p>
            <a:pPr lvl="1"/>
            <a:r>
              <a:rPr lang="en-US" dirty="0" smtClean="0"/>
              <a:t>During the instability, low frequency part of transverse tune spectra in both planes become dominant</a:t>
            </a:r>
          </a:p>
          <a:p>
            <a:pPr lvl="1"/>
            <a:r>
              <a:rPr lang="en-US" dirty="0" smtClean="0"/>
              <a:t>Slight improvement in stability achieved by increasing the voltage of 800MHz cavity – further studies and optimization needed!</a:t>
            </a:r>
          </a:p>
          <a:p>
            <a:r>
              <a:rPr lang="en-US" dirty="0" smtClean="0"/>
              <a:t>4σ bunch length </a:t>
            </a:r>
          </a:p>
          <a:p>
            <a:pPr lvl="1"/>
            <a:r>
              <a:rPr lang="en-US" dirty="0" smtClean="0"/>
              <a:t>flat bottom (0.55eVs</a:t>
            </a:r>
            <a:r>
              <a:rPr lang="en-US" dirty="0" smtClean="0"/>
              <a:t> </a:t>
            </a:r>
            <a:r>
              <a:rPr lang="en-US" dirty="0" smtClean="0"/>
              <a:t>bucket </a:t>
            </a:r>
            <a:r>
              <a:rPr lang="en-US" dirty="0" smtClean="0"/>
              <a:t>area)</a:t>
            </a:r>
            <a:r>
              <a:rPr lang="en-US" dirty="0" smtClean="0"/>
              <a:t>: ~</a:t>
            </a:r>
            <a:r>
              <a:rPr lang="en-US" dirty="0" smtClean="0"/>
              <a:t>2.9ns @1.5e11ppb/~3.45ns @3e11ppb</a:t>
            </a:r>
            <a:endParaRPr lang="en-US" dirty="0" smtClean="0"/>
          </a:p>
          <a:p>
            <a:pPr lvl="1"/>
            <a:r>
              <a:rPr lang="en-US" dirty="0" smtClean="0"/>
              <a:t>Extraction (7MV in 200MHz cavity): </a:t>
            </a:r>
            <a:r>
              <a:rPr lang="en-US" b="1" dirty="0" smtClean="0"/>
              <a:t>~</a:t>
            </a:r>
            <a:r>
              <a:rPr lang="en-US" b="1" dirty="0" smtClean="0"/>
              <a:t>1.45ns @1.5e11ppb</a:t>
            </a:r>
            <a:r>
              <a:rPr lang="en-US" b="1" dirty="0" smtClean="0"/>
              <a:t>/1.65ns </a:t>
            </a:r>
            <a:r>
              <a:rPr lang="en-US" b="1" dirty="0" smtClean="0"/>
              <a:t>@3e11ppb</a:t>
            </a:r>
            <a:endParaRPr lang="en-US" b="1" dirty="0" smtClean="0"/>
          </a:p>
          <a:p>
            <a:r>
              <a:rPr lang="en-US" dirty="0" smtClean="0"/>
              <a:t>Strange activity on difference signal of the </a:t>
            </a:r>
            <a:r>
              <a:rPr lang="en-US" dirty="0" err="1" smtClean="0"/>
              <a:t>headtail</a:t>
            </a:r>
            <a:r>
              <a:rPr lang="en-US" dirty="0" smtClean="0"/>
              <a:t> monitor in the horizontal plane at injection with high intensities (above 2.5e11ppb) – further investigations needed!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Transverse </a:t>
            </a:r>
            <a:r>
              <a:rPr lang="en-US" dirty="0" err="1" smtClean="0"/>
              <a:t>emittances</a:t>
            </a:r>
            <a:r>
              <a:rPr lang="en-US" dirty="0" smtClean="0"/>
              <a:t> measured with the “standard” BWS.519 wire-scanner shows “linear” increase of emittance with intensity abov</a:t>
            </a:r>
            <a:r>
              <a:rPr lang="en-US" dirty="0" smtClean="0"/>
              <a:t>e 1.5e11ppb</a:t>
            </a:r>
          </a:p>
          <a:p>
            <a:pPr lvl="1"/>
            <a:r>
              <a:rPr lang="en-US" dirty="0" err="1" smtClean="0"/>
              <a:t>Emittances</a:t>
            </a:r>
            <a:r>
              <a:rPr lang="en-US" dirty="0" smtClean="0"/>
              <a:t> of about 2μm for intensities of around 2.3e11ppb</a:t>
            </a:r>
            <a:endParaRPr lang="en-US" dirty="0" smtClean="0"/>
          </a:p>
          <a:p>
            <a:pPr lvl="1"/>
            <a:r>
              <a:rPr lang="en-US" dirty="0" smtClean="0"/>
              <a:t>Peak values of around 2.6μm in horizontal plane for 3e11ppb extracted (almost 10% losses during the whole cycle)</a:t>
            </a:r>
          </a:p>
          <a:p>
            <a:r>
              <a:rPr lang="en-US" dirty="0" smtClean="0"/>
              <a:t>Clear attribution of emittance blow-up to PS and SPS will be difficult</a:t>
            </a:r>
            <a:endParaRPr lang="en-US" dirty="0" smtClean="0"/>
          </a:p>
          <a:p>
            <a:r>
              <a:rPr lang="en-US" dirty="0" smtClean="0"/>
              <a:t>Significant losses (&gt;5%) above 2.4-2.5e11ppb</a:t>
            </a:r>
          </a:p>
          <a:p>
            <a:r>
              <a:rPr lang="en-US" dirty="0" smtClean="0"/>
              <a:t>Longitudinal instability at flat top above 2.5e11ppb observed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further studies will follow</a:t>
            </a:r>
          </a:p>
          <a:p>
            <a:r>
              <a:rPr lang="en-US" dirty="0" smtClean="0">
                <a:sym typeface="Wingdings"/>
              </a:rPr>
              <a:t>Same study should/will be repeated for nominal optics and comparable longitudinal parameters (constant bucket area of 0.55eVs at first part of the cycle)</a:t>
            </a:r>
          </a:p>
          <a:p>
            <a:r>
              <a:rPr lang="en-US" dirty="0" smtClean="0">
                <a:sym typeface="Wingdings"/>
              </a:rPr>
              <a:t>Verification of the optics at the wire scanner location may be </a:t>
            </a:r>
            <a:r>
              <a:rPr lang="en-US" dirty="0" err="1" smtClean="0">
                <a:sym typeface="Wingdings"/>
              </a:rPr>
              <a:t>neccessary</a:t>
            </a:r>
            <a:endParaRPr lang="en-US" dirty="0" smtClean="0">
              <a:sym typeface="Wingdings"/>
            </a:endParaRPr>
          </a:p>
          <a:p>
            <a:r>
              <a:rPr lang="en-US" dirty="0" smtClean="0"/>
              <a:t>Future studies with alternative working points should be </a:t>
            </a:r>
            <a:r>
              <a:rPr lang="en-US" dirty="0" smtClean="0"/>
              <a:t>anticipated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30346</TotalTime>
  <Words>994</Words>
  <Application>Microsoft Macintosh PowerPoint</Application>
  <PresentationFormat>On-screen Show (4:3)</PresentationFormat>
  <Paragraphs>67</Paragraphs>
  <Slides>8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Preliminary results of the MD on transverse emittances for high intensity in the SPS low gamma transition optics</vt:lpstr>
      <vt:lpstr>Measurement conditions – PS complex</vt:lpstr>
      <vt:lpstr>Measurement conditions - SPS</vt:lpstr>
      <vt:lpstr>Measurement procedure</vt:lpstr>
      <vt:lpstr>Emittances extracted from the SPS</vt:lpstr>
      <vt:lpstr>Losses</vt:lpstr>
      <vt:lpstr>Observations</vt:lpstr>
      <vt:lpstr>Summary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Hannes Bartosik</dc:creator>
  <cp:keywords/>
  <dc:description/>
  <cp:lastModifiedBy>Hannes Bartosik</cp:lastModifiedBy>
  <cp:revision>279</cp:revision>
  <cp:lastPrinted>2011-03-24T15:52:32Z</cp:lastPrinted>
  <dcterms:created xsi:type="dcterms:W3CDTF">2011-05-11T13:50:47Z</dcterms:created>
  <dcterms:modified xsi:type="dcterms:W3CDTF">2011-05-16T12:08:20Z</dcterms:modified>
  <cp:category/>
</cp:coreProperties>
</file>