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EE913-6B42-CB4E-9FAD-245A461C71FE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4733-3196-B34B-85B5-C5750A18D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Floating SPSU MD in Week 33 (Wed 17 August): </a:t>
            </a:r>
            <a:r>
              <a:rPr lang="en-US" sz="3200" dirty="0" err="1" smtClean="0"/>
              <a:t>supercycle</a:t>
            </a:r>
            <a:r>
              <a:rPr lang="en-US" sz="3200" dirty="0" smtClean="0"/>
              <a:t> composition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0402"/>
            <a:ext cx="7696200" cy="111812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MD block extends from 8:00 to 20:00 (total MD time 12h)</a:t>
            </a:r>
          </a:p>
          <a:p>
            <a:r>
              <a:rPr lang="en-US" dirty="0" smtClean="0"/>
              <a:t>50 ns beam on both cycle, possibly different users in PSB</a:t>
            </a:r>
          </a:p>
          <a:p>
            <a:r>
              <a:rPr lang="en-US" dirty="0" smtClean="0"/>
              <a:t>Being a floating MD, some hours might be lost for LHC injection, if requested, so planning might have to be changed on the fly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8963" t="21318" r="19118" b="34856"/>
          <a:stretch>
            <a:fillRect/>
          </a:stretch>
        </p:blipFill>
        <p:spPr>
          <a:xfrm>
            <a:off x="1368950" y="1424095"/>
            <a:ext cx="6343640" cy="3558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2224" y="17132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Cycle 1: Nominal optics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087" y="171320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Cycle 2: Low </a:t>
            </a:r>
            <a:r>
              <a:rPr lang="en-US" dirty="0" err="1" smtClean="0">
                <a:solidFill>
                  <a:schemeClr val="accent6"/>
                </a:solidFill>
              </a:rPr>
              <a:t>γ</a:t>
            </a:r>
            <a:r>
              <a:rPr lang="en-US" baseline="-25000" dirty="0" err="1" smtClean="0">
                <a:solidFill>
                  <a:schemeClr val="accent6"/>
                </a:solidFill>
              </a:rPr>
              <a:t>t</a:t>
            </a:r>
            <a:r>
              <a:rPr lang="en-US" dirty="0" smtClean="0">
                <a:solidFill>
                  <a:schemeClr val="accent6"/>
                </a:solidFill>
              </a:rPr>
              <a:t> optics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5726" y="6326582"/>
            <a:ext cx="5410200" cy="371298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8178" y="6344553"/>
            <a:ext cx="917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8:00</a:t>
            </a:r>
            <a:endParaRPr lang="en-US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6625433" y="6352906"/>
            <a:ext cx="6704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20:00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26" y="135408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08:00 – 14:00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Set up of both cycles </a:t>
            </a:r>
            <a:r>
              <a:rPr lang="en-US" dirty="0" smtClean="0"/>
              <a:t>with intensity up to 1.6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11</a:t>
            </a:r>
            <a:r>
              <a:rPr lang="en-US" dirty="0" smtClean="0"/>
              <a:t> ppb</a:t>
            </a:r>
          </a:p>
          <a:p>
            <a:pPr lvl="1"/>
            <a:r>
              <a:rPr lang="en-US" dirty="0" smtClean="0"/>
              <a:t>Tentatively 3 hrs on cycle 1 + 3 hrs on cycle 2 for longitudinal (T. </a:t>
            </a:r>
            <a:r>
              <a:rPr lang="en-US" dirty="0" smtClean="0"/>
              <a:t>Bohl et al., </a:t>
            </a:r>
            <a:r>
              <a:rPr lang="en-US" dirty="0" smtClean="0"/>
              <a:t>BE/RF) and transverse (H. </a:t>
            </a:r>
            <a:r>
              <a:rPr lang="en-US" dirty="0" err="1" smtClean="0"/>
              <a:t>Bartosik</a:t>
            </a:r>
            <a:r>
              <a:rPr lang="en-US" dirty="0" smtClean="0"/>
              <a:t>, B. </a:t>
            </a:r>
            <a:r>
              <a:rPr lang="en-US" dirty="0" err="1" smtClean="0"/>
              <a:t>Salvant</a:t>
            </a:r>
            <a:r>
              <a:rPr lang="en-US" dirty="0" smtClean="0"/>
              <a:t>, W. </a:t>
            </a:r>
            <a:r>
              <a:rPr lang="en-US" dirty="0" err="1" smtClean="0"/>
              <a:t>Höfle</a:t>
            </a:r>
            <a:r>
              <a:rPr lang="en-US" dirty="0" smtClean="0"/>
              <a:t>, D. Valuch, BE/OP</a:t>
            </a:r>
            <a:r>
              <a:rPr lang="en-US" smtClean="0"/>
              <a:t>) planes, </a:t>
            </a:r>
            <a:r>
              <a:rPr lang="en-US" dirty="0" smtClean="0"/>
              <a:t>then swap </a:t>
            </a:r>
          </a:p>
          <a:p>
            <a:pPr lvl="1"/>
            <a:r>
              <a:rPr lang="en-US" dirty="0" smtClean="0"/>
              <a:t>Check the effect of chromaticity settings on both cycles!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14:00 – 17:00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ZS studies </a:t>
            </a:r>
            <a:r>
              <a:rPr lang="en-US" dirty="0" smtClean="0"/>
              <a:t>with high intensity beams (B. </a:t>
            </a:r>
            <a:r>
              <a:rPr lang="en-US" dirty="0" err="1" smtClean="0"/>
              <a:t>Balhan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17:00 – 20:00</a:t>
            </a:r>
          </a:p>
          <a:p>
            <a:pPr lvl="1"/>
            <a:r>
              <a:rPr lang="en-US" dirty="0" smtClean="0"/>
              <a:t>Comparative </a:t>
            </a:r>
            <a:r>
              <a:rPr lang="en-US" b="1" dirty="0" smtClean="0">
                <a:solidFill>
                  <a:srgbClr val="0000FF"/>
                </a:solidFill>
              </a:rPr>
              <a:t>electron cloud measurements </a:t>
            </a:r>
            <a:r>
              <a:rPr lang="en-US" dirty="0" smtClean="0"/>
              <a:t>by changing the magnetic field in liners and possibly for two values of beam current: 1.2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11</a:t>
            </a:r>
            <a:r>
              <a:rPr lang="en-US" dirty="0" smtClean="0"/>
              <a:t> ppb and 1.6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11</a:t>
            </a:r>
            <a:r>
              <a:rPr lang="en-US" dirty="0" smtClean="0"/>
              <a:t> ppb (M. </a:t>
            </a:r>
            <a:r>
              <a:rPr lang="en-US" dirty="0" err="1" smtClean="0"/>
              <a:t>Taborelli</a:t>
            </a:r>
            <a:r>
              <a:rPr lang="en-US" dirty="0" smtClean="0"/>
              <a:t> et al., G. Rumolo)</a:t>
            </a:r>
          </a:p>
          <a:p>
            <a:pPr lvl="1"/>
            <a:r>
              <a:rPr lang="en-US" dirty="0" smtClean="0"/>
              <a:t>In parallel, </a:t>
            </a:r>
            <a:r>
              <a:rPr lang="en-US" b="1" dirty="0" err="1" smtClean="0">
                <a:solidFill>
                  <a:srgbClr val="0000FF"/>
                </a:solidFill>
              </a:rPr>
              <a:t>emittance</a:t>
            </a:r>
            <a:r>
              <a:rPr lang="en-US" b="1" dirty="0" smtClean="0">
                <a:solidFill>
                  <a:srgbClr val="0000FF"/>
                </a:solidFill>
              </a:rPr>
              <a:t> measurements </a:t>
            </a:r>
            <a:r>
              <a:rPr lang="en-US" dirty="0" smtClean="0"/>
              <a:t>on both cycles </a:t>
            </a:r>
            <a:r>
              <a:rPr lang="en-US" dirty="0" smtClean="0"/>
              <a:t>(tr.: H</a:t>
            </a:r>
            <a:r>
              <a:rPr lang="en-US" dirty="0" smtClean="0"/>
              <a:t>. Bartosik, </a:t>
            </a:r>
            <a:r>
              <a:rPr lang="en-US" dirty="0" smtClean="0"/>
              <a:t>B</a:t>
            </a:r>
            <a:r>
              <a:rPr lang="en-US" dirty="0" smtClean="0"/>
              <a:t>. Salvant, A. </a:t>
            </a:r>
            <a:r>
              <a:rPr lang="en-US" dirty="0" smtClean="0"/>
              <a:t>Guerrero; long.: </a:t>
            </a:r>
            <a:r>
              <a:rPr lang="en-US" dirty="0" err="1" smtClean="0"/>
              <a:t>T.Bohl</a:t>
            </a:r>
            <a:r>
              <a:rPr lang="en-US" dirty="0" smtClean="0"/>
              <a:t>, J. Muller, E. </a:t>
            </a:r>
            <a:r>
              <a:rPr lang="en-US" dirty="0" err="1" smtClean="0"/>
              <a:t>Shaposhnikova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58968" y="1354080"/>
            <a:ext cx="5410200" cy="371298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58968" y="1354080"/>
            <a:ext cx="2743200" cy="371298"/>
          </a:xfrm>
          <a:prstGeom prst="rect">
            <a:avLst/>
          </a:prstGeom>
          <a:solidFill>
            <a:srgbClr val="008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2040" y="3477337"/>
            <a:ext cx="5410200" cy="371298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95240" y="3477337"/>
            <a:ext cx="1295400" cy="371298"/>
          </a:xfrm>
          <a:prstGeom prst="rect">
            <a:avLst/>
          </a:prstGeom>
          <a:solidFill>
            <a:srgbClr val="008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52040" y="4495800"/>
            <a:ext cx="5410200" cy="371298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90640" y="4495800"/>
            <a:ext cx="1371600" cy="371298"/>
          </a:xfrm>
          <a:prstGeom prst="rect">
            <a:avLst/>
          </a:prstGeom>
          <a:solidFill>
            <a:srgbClr val="00800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Floating SPSU MD in Week 33 (Wed 17 August): supercycle composition</vt:lpstr>
      <vt:lpstr>Proposed schedule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Giovanni Rumolo</dc:creator>
  <cp:lastModifiedBy>elenas</cp:lastModifiedBy>
  <cp:revision>13</cp:revision>
  <dcterms:created xsi:type="dcterms:W3CDTF">2011-08-12T08:40:06Z</dcterms:created>
  <dcterms:modified xsi:type="dcterms:W3CDTF">2011-08-12T10:06:53Z</dcterms:modified>
</cp:coreProperties>
</file>