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57" r:id="rId4"/>
    <p:sldId id="260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5A63E-038F-464E-A643-09D0FAD6C7E3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3F230-309A-4A8C-8735-A56722E58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EA7D496-A0A4-4354-B546-0219750ADE1C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Michael Holz, BE-RF-BR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D4489D0-A387-4FDA-AEAE-F007F6DA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9B53-51BD-4C37-A3C8-C4A0314C7581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Holz, BE-RF-BR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9D0-A387-4FDA-AEAE-F007F6DA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1772-545E-4A6A-9001-97D41FC9B6F8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Holz, BE-RF-BR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9D0-A387-4FDA-AEAE-F007F6DA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B0A4-BA63-496B-A645-96BA372B0B1B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Holz, BE-RF-BR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9D0-A387-4FDA-AEAE-F007F6DA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605E-B0A4-4F23-B4E7-F307CE1EBB47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Holz, BE-RF-BR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9D0-A387-4FDA-AEAE-F007F6DA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CAF-5AB9-4A15-BBC9-E706710C1A3E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Holz, BE-RF-BR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9D0-A387-4FDA-AEAE-F007F6DA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FE48A7-0DDB-41E9-B6E0-58D28A49BAC5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4489D0-A387-4FDA-AEAE-F007F6DA18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Michael Holz, BE-RF-BR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7EA4FA-68D9-4E06-BD68-B632A12E2950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Michael Holz, BE-RF-BR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D4489D0-A387-4FDA-AEAE-F007F6DA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70AB-5750-420B-A636-4E28A7BFF46A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Holz, BE-RF-BR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9D0-A387-4FDA-AEAE-F007F6DA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6F96-2619-487E-8441-D0E1D8222BB5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Holz, BE-RF-BR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9D0-A387-4FDA-AEAE-F007F6DA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C9E1-407F-4D0B-B460-B433D320AAD4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Holz, BE-RF-BR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9D0-A387-4FDA-AEAE-F007F6DA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2BA8A6A-EB6C-4B87-947F-F7745AE8BE7A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Michael Holz, BE-RF-BR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D4489D0-A387-4FDA-AEAE-F007F6DA18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Multipacting measurements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high </a:t>
            </a:r>
            <a:r>
              <a:rPr lang="en-US" dirty="0" err="1" smtClean="0"/>
              <a:t>magn</a:t>
            </a:r>
            <a:r>
              <a:rPr lang="en-US" dirty="0" smtClean="0"/>
              <a:t>. fields (SM18)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measurement set-up</a:t>
            </a:r>
            <a:endParaRPr lang="en-US" dirty="0"/>
          </a:p>
        </p:txBody>
      </p:sp>
      <p:pic>
        <p:nvPicPr>
          <p:cNvPr id="7" name="Content Placeholder 6" descr="additional diagnostic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514600"/>
            <a:ext cx="8668982" cy="35052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B0A4-BA63-496B-A645-96BA372B0B1B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Holz, BE-RF-BR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9D0-A387-4FDA-AEAE-F007F6DA189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to SM18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multipacting test stand is completely moved to SM18</a:t>
            </a:r>
          </a:p>
          <a:p>
            <a:r>
              <a:rPr lang="en-US" dirty="0" smtClean="0"/>
              <a:t>The same tests have been repeated on MBE054 dipole (very similar results, compared to MBB013)</a:t>
            </a:r>
          </a:p>
          <a:p>
            <a:r>
              <a:rPr lang="en-US" dirty="0" smtClean="0"/>
              <a:t>First tests using high currents (1000A – 5000A, in 1000A steps) have been performed.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FEF-4BC7-4DB9-AC48-0B3DB8317158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Holz, BE-RF-BR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9D0-A387-4FDA-AEAE-F007F6DA189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#5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0"/>
            <a:ext cx="4038600" cy="2910632"/>
          </a:xfrm>
        </p:spPr>
      </p:pic>
      <p:pic>
        <p:nvPicPr>
          <p:cNvPr id="11" name="Content Placeholder 10" descr="#5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5800" y="3657600"/>
            <a:ext cx="4038600" cy="291063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B0A4-BA63-496B-A645-96BA372B0B1B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Holz, BE-RF-BR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9D0-A387-4FDA-AEAE-F007F6DA189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48200" y="1371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1000 A (ca. </a:t>
            </a:r>
            <a:r>
              <a:rPr lang="en-US" dirty="0" smtClean="0">
                <a:sym typeface="Wingdings" pitchFamily="2" charset="2"/>
              </a:rPr>
              <a:t>380 </a:t>
            </a:r>
            <a:r>
              <a:rPr lang="en-US" dirty="0" err="1" smtClean="0">
                <a:sym typeface="Wingdings" pitchFamily="2" charset="2"/>
              </a:rPr>
              <a:t>mT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4724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2000 A (ca. </a:t>
            </a:r>
            <a:r>
              <a:rPr lang="en-US" dirty="0" smtClean="0"/>
              <a:t>760</a:t>
            </a:r>
            <a:r>
              <a:rPr lang="en-US" dirty="0" smtClean="0"/>
              <a:t> </a:t>
            </a:r>
            <a:r>
              <a:rPr lang="en-US" dirty="0" err="1" smtClean="0"/>
              <a:t>mT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#4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685800"/>
            <a:ext cx="4038600" cy="2910632"/>
          </a:xfrm>
        </p:spPr>
      </p:pic>
      <p:pic>
        <p:nvPicPr>
          <p:cNvPr id="9" name="Content Placeholder 8" descr="#5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3657600"/>
            <a:ext cx="4038600" cy="2910632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CAF-5AB9-4A15-BBC9-E706710C1A3E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Holz, BE-RF-BR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9D0-A387-4FDA-AEAE-F007F6DA189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6800" y="1447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 3000 A (ca. </a:t>
            </a:r>
            <a:r>
              <a:rPr lang="en-US" dirty="0" smtClean="0">
                <a:sym typeface="Wingdings" pitchFamily="2" charset="2"/>
              </a:rPr>
              <a:t>1.1 </a:t>
            </a:r>
            <a:r>
              <a:rPr lang="en-US" dirty="0" smtClean="0">
                <a:sym typeface="Wingdings" pitchFamily="2" charset="2"/>
              </a:rPr>
              <a:t>T)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457200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4000 A (ca. </a:t>
            </a:r>
            <a:r>
              <a:rPr lang="en-US" dirty="0" smtClean="0"/>
              <a:t>1.5 </a:t>
            </a:r>
            <a:r>
              <a:rPr lang="en-US" dirty="0" smtClean="0"/>
              <a:t>T)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 descr="#3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838200"/>
            <a:ext cx="4038600" cy="2910632"/>
          </a:xfrm>
        </p:spPr>
      </p:pic>
      <p:pic>
        <p:nvPicPr>
          <p:cNvPr id="17" name="Content Placeholder 16" descr="#7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3657600"/>
            <a:ext cx="4038600" cy="2910632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CAF-5AB9-4A15-BBC9-E706710C1A3E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Holz, BE-RF-BR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9D0-A387-4FDA-AEAE-F007F6DA189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105400" y="1447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 5000 A (ca. </a:t>
            </a:r>
            <a:r>
              <a:rPr lang="en-US" smtClean="0">
                <a:sym typeface="Wingdings" pitchFamily="2" charset="2"/>
              </a:rPr>
              <a:t>1.8 </a:t>
            </a:r>
            <a:r>
              <a:rPr lang="en-US" dirty="0" smtClean="0">
                <a:sym typeface="Wingdings" pitchFamily="2" charset="2"/>
              </a:rPr>
              <a:t>T)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447800" y="4953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 A (ca. 4.6 </a:t>
            </a:r>
            <a:r>
              <a:rPr lang="en-US" dirty="0" err="1" smtClean="0"/>
              <a:t>mT</a:t>
            </a:r>
            <a:r>
              <a:rPr lang="en-US" dirty="0" smtClean="0"/>
              <a:t>, resonant condition)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on residual gas analyzer</a:t>
            </a:r>
            <a:endParaRPr lang="en-US" dirty="0"/>
          </a:p>
        </p:txBody>
      </p:sp>
      <p:pic>
        <p:nvPicPr>
          <p:cNvPr id="7" name="Content Placeholder 6" descr="rga influen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87459" y="2249488"/>
            <a:ext cx="5969081" cy="432435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EE41C-FD07-4E9E-B75C-38F1741417DE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Holz, BE-RF-BR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9D0-A387-4FDA-AEAE-F007F6DA189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seems that the maxima of multipacting occur periodically with increasing the magnetic field.</a:t>
            </a:r>
            <a:br>
              <a:rPr lang="en-US" dirty="0" smtClean="0"/>
            </a:br>
            <a:r>
              <a:rPr lang="en-US" dirty="0" smtClean="0"/>
              <a:t>(few test at lower currents should be made to confirm that)</a:t>
            </a:r>
          </a:p>
          <a:p>
            <a:r>
              <a:rPr lang="en-US" dirty="0" smtClean="0"/>
              <a:t>Compared to the multipacting under resonant conditions (keyword: cyclotron resonance), multipacting with any other fields is much less</a:t>
            </a:r>
          </a:p>
          <a:p>
            <a:r>
              <a:rPr lang="en-US" dirty="0" smtClean="0"/>
              <a:t>At high fields, the residual gas analyzer is not reliable anymore and gets influenced too much by the magnetic field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CAF-5AB9-4A15-BBC9-E706710C1A3E}" type="datetime1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Holz, BE-RF-BR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89D0-A387-4FDA-AEAE-F007F6DA189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159</TotalTime>
  <Words>181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Multipacting measurements</vt:lpstr>
      <vt:lpstr>RF measurement set-up</vt:lpstr>
      <vt:lpstr>Move to SM18</vt:lpstr>
      <vt:lpstr>Slide 4</vt:lpstr>
      <vt:lpstr>Slide 5</vt:lpstr>
      <vt:lpstr>Slide 6</vt:lpstr>
      <vt:lpstr>Influence on residual gas analyzer</vt:lpstr>
      <vt:lpstr>Summary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mholz</dc:creator>
  <cp:lastModifiedBy>mholz</cp:lastModifiedBy>
  <cp:revision>23</cp:revision>
  <dcterms:created xsi:type="dcterms:W3CDTF">2011-08-11T07:11:33Z</dcterms:created>
  <dcterms:modified xsi:type="dcterms:W3CDTF">2011-08-11T09:52:44Z</dcterms:modified>
</cp:coreProperties>
</file>