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8E64-DE64-43A3-A1F7-178DC2C5587E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BDBA-27FF-4E31-8D6A-06BB40729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8229600" y="1905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2286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05800" y="1981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362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107" name="Flowchart: Decision 106"/>
          <p:cNvSpPr/>
          <p:nvPr/>
        </p:nvSpPr>
        <p:spPr>
          <a:xfrm>
            <a:off x="228600" y="1905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1981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2743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2819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8382000" y="2362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8305800" y="2438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8382000" y="2819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3058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533400" y="27432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57200" y="2667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8458200" y="32766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8382000" y="3200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8458200" y="2819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8382000" y="2743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sp>
        <p:nvSpPr>
          <p:cNvPr id="57" name="Oval 56"/>
          <p:cNvSpPr/>
          <p:nvPr/>
        </p:nvSpPr>
        <p:spPr>
          <a:xfrm>
            <a:off x="533400" y="5824478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33400" y="5443478"/>
            <a:ext cx="304800" cy="152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33400" y="5062478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Line Callout 1 62"/>
          <p:cNvSpPr/>
          <p:nvPr/>
        </p:nvSpPr>
        <p:spPr>
          <a:xfrm>
            <a:off x="533400" y="4605278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Decision 63"/>
          <p:cNvSpPr/>
          <p:nvPr/>
        </p:nvSpPr>
        <p:spPr>
          <a:xfrm>
            <a:off x="381000" y="4224278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143000" y="414807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Dumont</a:t>
            </a:r>
            <a:endParaRPr lang="fr-CH" dirty="0"/>
          </a:p>
        </p:txBody>
      </p:sp>
      <p:sp>
        <p:nvSpPr>
          <p:cNvPr id="66" name="TextBox 65"/>
          <p:cNvSpPr txBox="1"/>
          <p:nvPr/>
        </p:nvSpPr>
        <p:spPr>
          <a:xfrm>
            <a:off x="1143000" y="452907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mtClean="0"/>
              <a:t>Remorque</a:t>
            </a:r>
            <a:endParaRPr lang="fr-CH"/>
          </a:p>
        </p:txBody>
      </p:sp>
      <p:sp>
        <p:nvSpPr>
          <p:cNvPr id="70" name="TextBox 69"/>
          <p:cNvSpPr txBox="1"/>
          <p:nvPr/>
        </p:nvSpPr>
        <p:spPr>
          <a:xfrm>
            <a:off x="533400" y="3429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sng" dirty="0" smtClean="0"/>
              <a:t>Légende</a:t>
            </a:r>
            <a:endParaRPr lang="fr-CH" sz="2400" u="sng" dirty="0"/>
          </a:p>
        </p:txBody>
      </p:sp>
      <p:sp>
        <p:nvSpPr>
          <p:cNvPr id="93" name="TextBox 92"/>
          <p:cNvSpPr txBox="1"/>
          <p:nvPr/>
        </p:nvSpPr>
        <p:spPr>
          <a:xfrm>
            <a:off x="1143000" y="498627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Aimants à sortir</a:t>
            </a:r>
            <a:endParaRPr lang="fr-CH" dirty="0"/>
          </a:p>
        </p:txBody>
      </p:sp>
      <p:sp>
        <p:nvSpPr>
          <p:cNvPr id="94" name="TextBox 93"/>
          <p:cNvSpPr txBox="1"/>
          <p:nvPr/>
        </p:nvSpPr>
        <p:spPr>
          <a:xfrm>
            <a:off x="1143000" y="536727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Aimant à déplacer</a:t>
            </a:r>
            <a:endParaRPr lang="fr-CH" dirty="0"/>
          </a:p>
        </p:txBody>
      </p:sp>
      <p:sp>
        <p:nvSpPr>
          <p:cNvPr id="95" name="TextBox 94"/>
          <p:cNvSpPr txBox="1"/>
          <p:nvPr/>
        </p:nvSpPr>
        <p:spPr>
          <a:xfrm>
            <a:off x="1143000" y="574827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Aimants à entrer</a:t>
            </a:r>
            <a:endParaRPr lang="fr-CH" dirty="0"/>
          </a:p>
        </p:txBody>
      </p:sp>
      <p:sp>
        <p:nvSpPr>
          <p:cNvPr id="96" name="TextBox 95"/>
          <p:cNvSpPr txBox="1"/>
          <p:nvPr/>
        </p:nvSpPr>
        <p:spPr>
          <a:xfrm>
            <a:off x="2971800" y="24384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Situation initiale</a:t>
            </a:r>
            <a:endParaRPr lang="fr-CH" sz="3200" b="1" u="sng" dirty="0"/>
          </a:p>
        </p:txBody>
      </p:sp>
      <p:cxnSp>
        <p:nvCxnSpPr>
          <p:cNvPr id="97" name="Straight Connector 96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103" name="Straight Connector 102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31" name="TextBox 130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57200" y="498627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XXX</a:t>
            </a:r>
            <a:endParaRPr lang="en-US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457200" y="574827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XXX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57200" y="536727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XXX</a:t>
            </a:r>
            <a:endParaRPr lang="en-US" sz="1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457200" y="430047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DXXX</a:t>
            </a:r>
            <a:endParaRPr lang="en-US" sz="1200" dirty="0"/>
          </a:p>
        </p:txBody>
      </p:sp>
      <p:sp>
        <p:nvSpPr>
          <p:cNvPr id="127" name="TextBox 126"/>
          <p:cNvSpPr txBox="1"/>
          <p:nvPr/>
        </p:nvSpPr>
        <p:spPr>
          <a:xfrm>
            <a:off x="457200" y="4681478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RX</a:t>
            </a:r>
            <a:endParaRPr lang="en-US" sz="1200" dirty="0"/>
          </a:p>
        </p:txBody>
      </p:sp>
      <p:sp>
        <p:nvSpPr>
          <p:cNvPr id="129" name="TextBox 128"/>
          <p:cNvSpPr txBox="1"/>
          <p:nvPr/>
        </p:nvSpPr>
        <p:spPr>
          <a:xfrm>
            <a:off x="4495800" y="3352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sng" dirty="0" smtClean="0"/>
              <a:t>Equipes de transport</a:t>
            </a:r>
            <a:endParaRPr lang="fr-CH" sz="2400" u="sng" dirty="0"/>
          </a:p>
        </p:txBody>
      </p:sp>
      <p:sp>
        <p:nvSpPr>
          <p:cNvPr id="130" name="TextBox 129"/>
          <p:cNvSpPr txBox="1"/>
          <p:nvPr/>
        </p:nvSpPr>
        <p:spPr>
          <a:xfrm>
            <a:off x="3352800" y="3995678"/>
            <a:ext cx="563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CH" u="sng" dirty="0" smtClean="0"/>
              <a:t>Equipe 1</a:t>
            </a:r>
            <a:r>
              <a:rPr lang="fr-CH" dirty="0" smtClean="0"/>
              <a:t> : Installation d’aimants dans le tunnel avec </a:t>
            </a:r>
            <a:endParaRPr lang="fr-CH" dirty="0" smtClean="0"/>
          </a:p>
          <a:p>
            <a:r>
              <a:rPr lang="fr-CH" sz="1600" i="1" dirty="0" smtClean="0"/>
              <a:t>(3 pers.)</a:t>
            </a:r>
            <a:r>
              <a:rPr lang="fr-CH" dirty="0" smtClean="0"/>
              <a:t>	Dumont </a:t>
            </a:r>
            <a:r>
              <a:rPr lang="fr-CH" dirty="0" smtClean="0"/>
              <a:t>115 et </a:t>
            </a:r>
            <a:r>
              <a:rPr lang="fr-CH" dirty="0" err="1" smtClean="0"/>
              <a:t>Volks</a:t>
            </a:r>
            <a:r>
              <a:rPr lang="fr-CH" dirty="0" smtClean="0"/>
              <a:t> 31 et 32</a:t>
            </a:r>
          </a:p>
          <a:p>
            <a:pPr>
              <a:buFontTx/>
              <a:buChar char="-"/>
            </a:pPr>
            <a:r>
              <a:rPr lang="fr-CH" u="sng" dirty="0" smtClean="0"/>
              <a:t>Equipe 2</a:t>
            </a:r>
            <a:r>
              <a:rPr lang="fr-CH" dirty="0" smtClean="0"/>
              <a:t> : Transport d’aimants avec Remorques 1 et 2 + </a:t>
            </a:r>
            <a:endParaRPr lang="fr-CH" dirty="0" smtClean="0"/>
          </a:p>
          <a:p>
            <a:r>
              <a:rPr lang="fr-CH" sz="1600" i="1" dirty="0" smtClean="0"/>
              <a:t>(2 </a:t>
            </a:r>
            <a:r>
              <a:rPr lang="fr-CH" sz="1600" i="1" dirty="0" smtClean="0"/>
              <a:t>pers</a:t>
            </a:r>
            <a:r>
              <a:rPr lang="fr-CH" sz="1600" i="1" dirty="0" smtClean="0"/>
              <a:t>.)</a:t>
            </a:r>
            <a:r>
              <a:rPr lang="fr-CH" i="1" dirty="0" smtClean="0"/>
              <a:t>	</a:t>
            </a:r>
            <a:r>
              <a:rPr lang="fr-CH" dirty="0" err="1" smtClean="0"/>
              <a:t>Lanzing</a:t>
            </a:r>
            <a:r>
              <a:rPr lang="fr-CH" dirty="0" smtClean="0"/>
              <a:t> </a:t>
            </a:r>
            <a:r>
              <a:rPr lang="fr-CH" dirty="0" smtClean="0"/>
              <a:t>429 (tunnel) et MAFI (surface) </a:t>
            </a:r>
          </a:p>
          <a:p>
            <a:pPr>
              <a:buFontTx/>
              <a:buChar char="-"/>
            </a:pPr>
            <a:r>
              <a:rPr lang="fr-CH" u="sng" dirty="0" smtClean="0"/>
              <a:t>Equipe 3</a:t>
            </a:r>
            <a:r>
              <a:rPr lang="fr-CH" dirty="0" smtClean="0"/>
              <a:t> : Installation d’aimants dans le tunnel avec </a:t>
            </a:r>
            <a:endParaRPr lang="fr-CH" dirty="0" smtClean="0"/>
          </a:p>
          <a:p>
            <a:r>
              <a:rPr lang="fr-CH" sz="1600" i="1" dirty="0" smtClean="0"/>
              <a:t>(3 pers</a:t>
            </a:r>
            <a:r>
              <a:rPr lang="fr-CH" sz="1600" i="1" dirty="0" smtClean="0"/>
              <a:t>.)</a:t>
            </a:r>
            <a:r>
              <a:rPr lang="fr-CH" i="1" dirty="0" smtClean="0"/>
              <a:t>	</a:t>
            </a:r>
            <a:r>
              <a:rPr lang="fr-CH" dirty="0" smtClean="0"/>
              <a:t>Dumont </a:t>
            </a:r>
            <a:r>
              <a:rPr lang="fr-CH" dirty="0" smtClean="0"/>
              <a:t>180 et </a:t>
            </a:r>
            <a:r>
              <a:rPr lang="fr-CH" dirty="0" err="1" smtClean="0"/>
              <a:t>Volks</a:t>
            </a:r>
            <a:r>
              <a:rPr lang="fr-CH" dirty="0" smtClean="0"/>
              <a:t> 28 et 29</a:t>
            </a:r>
          </a:p>
          <a:p>
            <a:pPr>
              <a:buFontTx/>
              <a:buChar char="-"/>
            </a:pPr>
            <a:r>
              <a:rPr lang="fr-CH" u="sng" dirty="0" smtClean="0"/>
              <a:t>Equipe 4</a:t>
            </a:r>
            <a:r>
              <a:rPr lang="fr-CH" dirty="0" smtClean="0"/>
              <a:t> : Transport d’aimants avec Remorques 3 et 4 + </a:t>
            </a:r>
            <a:endParaRPr lang="fr-CH" dirty="0" smtClean="0"/>
          </a:p>
          <a:p>
            <a:r>
              <a:rPr lang="fr-CH" sz="1600" i="1" dirty="0" smtClean="0"/>
              <a:t>(3 pers</a:t>
            </a:r>
            <a:r>
              <a:rPr lang="fr-CH" sz="1600" i="1" dirty="0" smtClean="0"/>
              <a:t>.)</a:t>
            </a:r>
            <a:r>
              <a:rPr lang="fr-CH" i="1" dirty="0" smtClean="0"/>
              <a:t>	</a:t>
            </a:r>
            <a:r>
              <a:rPr lang="fr-CH" dirty="0" err="1" smtClean="0"/>
              <a:t>Lanzing</a:t>
            </a:r>
            <a:r>
              <a:rPr lang="fr-CH" dirty="0" smtClean="0"/>
              <a:t> </a:t>
            </a:r>
            <a:r>
              <a:rPr lang="fr-CH" dirty="0" smtClean="0"/>
              <a:t>408 (tunnel) et SIMAI (surface) </a:t>
            </a:r>
            <a:endParaRPr lang="fr-CH" dirty="0" smtClean="0"/>
          </a:p>
          <a:p>
            <a:pPr>
              <a:buFontTx/>
              <a:buChar char="-"/>
            </a:pPr>
            <a:r>
              <a:rPr lang="fr-CH" u="sng" dirty="0" smtClean="0"/>
              <a:t>Equipes 1b et 2b</a:t>
            </a:r>
            <a:r>
              <a:rPr lang="fr-CH" dirty="0" smtClean="0"/>
              <a:t> : remplacements successifs des équipes</a:t>
            </a:r>
          </a:p>
          <a:p>
            <a:r>
              <a:rPr lang="fr-CH" sz="1600" i="1" dirty="0" smtClean="0"/>
              <a:t>(2 x 2 pers.)</a:t>
            </a:r>
            <a:r>
              <a:rPr lang="fr-CH" i="1" dirty="0" smtClean="0"/>
              <a:t>             </a:t>
            </a:r>
            <a:r>
              <a:rPr lang="fr-CH" dirty="0" smtClean="0"/>
              <a:t>1, 2, 3 et 4 pendant les heures de table</a:t>
            </a:r>
            <a:endParaRPr lang="fr-CH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1371600" y="228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Numéros de téléphones des équipes </a:t>
            </a:r>
            <a:endParaRPr lang="fr-CH" sz="3200" b="1" u="sng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28600" y="1066800"/>
          <a:ext cx="8534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809"/>
                <a:gridCol w="739629"/>
                <a:gridCol w="3772110"/>
                <a:gridCol w="22928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Personnes de contact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Téléphone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Manuel VILELA</a:t>
                      </a:r>
                      <a:r>
                        <a:rPr lang="fr-FR" sz="1400" baseline="0" noProof="0" dirty="0" smtClean="0"/>
                        <a:t> MARTINS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164737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Nicolas DEBIÉE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164564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err="1" smtClean="0"/>
                        <a:t>Shaun</a:t>
                      </a:r>
                      <a:r>
                        <a:rPr lang="fr-FR" sz="1400" baseline="0" noProof="0" dirty="0" smtClean="0"/>
                        <a:t> NIGHTINGALE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163176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Alain DONNET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164738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1b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Sylvain</a:t>
                      </a:r>
                      <a:r>
                        <a:rPr lang="fr-FR" sz="1400" baseline="0" noProof="0" dirty="0" smtClean="0"/>
                        <a:t> FUMEY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163041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2b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Yves</a:t>
                      </a:r>
                      <a:r>
                        <a:rPr lang="fr-FR" sz="1400" baseline="0" noProof="0" dirty="0" smtClean="0"/>
                        <a:t> BERNARD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164043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BE/ABP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Patrick BESTMANN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160873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Antonio</a:t>
                      </a:r>
                      <a:r>
                        <a:rPr lang="fr-FR" sz="1400" b="0" i="0" baseline="0" noProof="0" dirty="0" smtClean="0"/>
                        <a:t> MONGELLUZZO / Jean CAVE</a:t>
                      </a:r>
                      <a:endParaRPr lang="fr-FR" sz="1400" b="0" i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165116 / 162990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EN/CV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Bill BANNISTER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163495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Michel</a:t>
                      </a:r>
                      <a:r>
                        <a:rPr lang="fr-FR" sz="1400" b="0" i="0" baseline="0" noProof="0" dirty="0" smtClean="0"/>
                        <a:t> BRUYAS / Carlos LOPEZ</a:t>
                      </a:r>
                      <a:endParaRPr lang="fr-FR" sz="1400" b="0" i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162510 / 163791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Radioprotection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Guillaume CHAMBON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162738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Coordination</a:t>
                      </a:r>
                      <a:r>
                        <a:rPr lang="fr-FR" sz="1400" baseline="0" noProof="0" dirty="0" smtClean="0"/>
                        <a:t> aimants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Jérémie</a:t>
                      </a:r>
                      <a:r>
                        <a:rPr lang="fr-FR" sz="1400" b="0" i="0" baseline="0" noProof="0" dirty="0" smtClean="0"/>
                        <a:t> BAUCHE</a:t>
                      </a:r>
                      <a:endParaRPr lang="fr-FR" sz="1400" b="0" i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164332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Coordination générale SPS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noProof="0" dirty="0" smtClean="0"/>
                        <a:t>David MCFARLANE</a:t>
                      </a:r>
                      <a:endParaRPr lang="fr-FR" sz="1400" b="0" i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164247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3048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304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304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45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45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8229600" y="16764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05800" y="17526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066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21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066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21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228600" y="16764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1752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2438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2514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82296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81534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8229600" y="2438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305800" y="2514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533400" y="2438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457200" y="2362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8763000" y="22860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8686800" y="2209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8305800" y="2438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8229600" y="2362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sp>
        <p:nvSpPr>
          <p:cNvPr id="92" name="TextBox 91"/>
          <p:cNvSpPr txBox="1"/>
          <p:nvPr/>
        </p:nvSpPr>
        <p:spPr>
          <a:xfrm>
            <a:off x="3810000" y="20574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1 </a:t>
            </a:r>
            <a:endParaRPr lang="fr-CH" sz="3200" b="1" u="sng" dirty="0"/>
          </a:p>
        </p:txBody>
      </p:sp>
      <p:cxnSp>
        <p:nvCxnSpPr>
          <p:cNvPr id="97" name="Straight Arrow Connector 96"/>
          <p:cNvCxnSpPr>
            <a:stCxn id="16" idx="0"/>
          </p:cNvCxnSpPr>
          <p:nvPr/>
        </p:nvCxnSpPr>
        <p:spPr>
          <a:xfrm rot="16200000" flipV="1">
            <a:off x="6463100" y="-394900"/>
            <a:ext cx="1399401" cy="2743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07" idx="0"/>
            <a:endCxn id="82" idx="2"/>
          </p:cNvCxnSpPr>
          <p:nvPr/>
        </p:nvCxnSpPr>
        <p:spPr>
          <a:xfrm rot="5400000" flipH="1" flipV="1">
            <a:off x="1586300" y="-775900"/>
            <a:ext cx="1399401" cy="3505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7" idx="3"/>
            <a:endCxn id="100" idx="2"/>
          </p:cNvCxnSpPr>
          <p:nvPr/>
        </p:nvCxnSpPr>
        <p:spPr>
          <a:xfrm rot="5400000" flipH="1" flipV="1">
            <a:off x="737116" y="737116"/>
            <a:ext cx="1230868" cy="14097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0" y="2870200"/>
          <a:ext cx="9144000" cy="398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25"/>
                <a:gridCol w="665721"/>
                <a:gridCol w="781310"/>
                <a:gridCol w="714705"/>
                <a:gridCol w="4924619"/>
                <a:gridCol w="667284"/>
                <a:gridCol w="10823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Consignation circuits</a:t>
                      </a:r>
                      <a:r>
                        <a:rPr lang="fr-FR" sz="1400" baseline="0" noProof="0" dirty="0" smtClean="0"/>
                        <a:t> électriques </a:t>
                      </a:r>
                      <a:r>
                        <a:rPr lang="en-US" sz="1400" baseline="0" noProof="0" dirty="0" smtClean="0"/>
                        <a:t>main magnets </a:t>
                      </a:r>
                      <a:r>
                        <a:rPr lang="fr-FR" sz="1400" baseline="0" noProof="0" dirty="0" smtClean="0"/>
                        <a:t>au BE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2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8h00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EN/CV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Arrêt du</a:t>
                      </a:r>
                      <a:r>
                        <a:rPr lang="fr-FR" sz="1400" baseline="0" noProof="0" dirty="0" smtClean="0"/>
                        <a:t> circuit refroidissement </a:t>
                      </a:r>
                      <a:r>
                        <a:rPr lang="en-US" sz="1400" baseline="0" noProof="0" dirty="0" smtClean="0"/>
                        <a:t>main magnet </a:t>
                      </a:r>
                      <a:r>
                        <a:rPr lang="fr-FR" sz="1400" baseline="0" noProof="0" dirty="0" smtClean="0"/>
                        <a:t>BA5 et purge des ½ sextants 5+ et 5-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9h00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MALT et déconnexion busbars en 51470/90 et 51530/50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9h30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 et 2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4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8h00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Entrée N2 secteur vide 520 et dépose des brides sur aimants</a:t>
                      </a:r>
                      <a:r>
                        <a:rPr lang="fr-FR" sz="1400" baseline="0" noProof="0" dirty="0" smtClean="0"/>
                        <a:t> en 51470, 51490, 51530 et 51550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9h30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5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D115 descend par TA3 et désinstalle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268 en 51470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10h20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6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smtClean="0"/>
                        <a:t>8h00</a:t>
                      </a:r>
                      <a:endParaRPr lang="fr-FR" sz="1400" noProof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descend par TA6 et désinstalle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085 en 51530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10h20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8h40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R1 (à vide) et R2 (chargée avec 015)  </a:t>
                      </a:r>
                      <a:r>
                        <a:rPr lang="en-US" sz="1400" dirty="0" smtClean="0"/>
                        <a:t>descendent par TA3 et </a:t>
                      </a:r>
                      <a:r>
                        <a:rPr lang="fr-FR" sz="1400" noProof="0" dirty="0" smtClean="0"/>
                        <a:t>partent en convoi </a:t>
                      </a:r>
                      <a:r>
                        <a:rPr lang="fr-FR" sz="1400" noProof="0" dirty="0" smtClean="0"/>
                        <a:t>(Lansing + remorque</a:t>
                      </a:r>
                      <a:r>
                        <a:rPr lang="fr-FR" sz="1400" baseline="0" noProof="0" dirty="0" smtClean="0"/>
                        <a:t> chargée + remorque vide</a:t>
                      </a:r>
                      <a:r>
                        <a:rPr lang="fr-FR" sz="1400" noProof="0" dirty="0" smtClean="0"/>
                        <a:t>)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noProof="0" dirty="0" smtClean="0"/>
                        <a:t>se garer en TA4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10h20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8h40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R3 (à vide) et R4 (chargée avec 289) </a:t>
                      </a:r>
                      <a:r>
                        <a:rPr lang="en-US" sz="1400" dirty="0" smtClean="0"/>
                        <a:t>descendent par TA6 et </a:t>
                      </a:r>
                      <a:r>
                        <a:rPr lang="fr-FR" sz="1400" noProof="0" dirty="0" smtClean="0"/>
                        <a:t>partent en convoi </a:t>
                      </a:r>
                      <a:r>
                        <a:rPr lang="fr-FR" sz="1400" noProof="0" dirty="0" smtClean="0"/>
                        <a:t>(Lansing + remorque</a:t>
                      </a:r>
                      <a:r>
                        <a:rPr lang="fr-FR" sz="1400" baseline="0" noProof="0" dirty="0" smtClean="0"/>
                        <a:t> chargée + remorque vide</a:t>
                      </a:r>
                      <a:r>
                        <a:rPr lang="fr-FR" sz="1400" noProof="0" dirty="0" smtClean="0"/>
                        <a:t>)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noProof="0" dirty="0" smtClean="0"/>
                        <a:t>se garer en TA5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10h20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marT="0" marB="0" anchor="ctr"/>
                </a:tc>
              </a:tr>
            </a:tbl>
          </a:graphicData>
        </a:graphic>
      </p:graphicFrame>
      <p:cxnSp>
        <p:nvCxnSpPr>
          <p:cNvPr id="77" name="Straight Connector 76"/>
          <p:cNvCxnSpPr/>
          <p:nvPr/>
        </p:nvCxnSpPr>
        <p:spPr>
          <a:xfrm rot="5400000">
            <a:off x="7086600" y="304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304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45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886200" y="76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810000" y="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6477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7620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6477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7620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6477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7620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6477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7620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45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cxnSp>
        <p:nvCxnSpPr>
          <p:cNvPr id="104" name="Straight Arrow Connector 103"/>
          <p:cNvCxnSpPr>
            <a:stCxn id="111" idx="3"/>
            <a:endCxn id="79" idx="2"/>
          </p:cNvCxnSpPr>
          <p:nvPr/>
        </p:nvCxnSpPr>
        <p:spPr>
          <a:xfrm rot="16200000" flipV="1">
            <a:off x="7233166" y="870466"/>
            <a:ext cx="1230868" cy="11430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572000" y="762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495800" y="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57" name="Oval 56"/>
          <p:cNvSpPr/>
          <p:nvPr/>
        </p:nvSpPr>
        <p:spPr>
          <a:xfrm>
            <a:off x="5638800" y="76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562600" y="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59" name="Oval 58"/>
          <p:cNvSpPr/>
          <p:nvPr/>
        </p:nvSpPr>
        <p:spPr>
          <a:xfrm>
            <a:off x="6324600" y="76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248400" y="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cxnSp>
        <p:nvCxnSpPr>
          <p:cNvPr id="62" name="Straight Arrow Connector 61"/>
          <p:cNvCxnSpPr>
            <a:stCxn id="124" idx="0"/>
            <a:endCxn id="100" idx="2"/>
          </p:cNvCxnSpPr>
          <p:nvPr/>
        </p:nvCxnSpPr>
        <p:spPr>
          <a:xfrm rot="5400000" flipH="1" flipV="1">
            <a:off x="603766" y="908566"/>
            <a:ext cx="1535668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06" idx="0"/>
            <a:endCxn id="79" idx="2"/>
          </p:cNvCxnSpPr>
          <p:nvPr/>
        </p:nvCxnSpPr>
        <p:spPr>
          <a:xfrm rot="16200000" flipV="1">
            <a:off x="7099816" y="1003816"/>
            <a:ext cx="1535668" cy="11811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54864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1828800" y="1219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562600" y="533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1295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37338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810000" y="533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1828800" y="1676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752600" y="1752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7086600" y="1219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010400" y="1295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7086600" y="1676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10400" y="1752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9" name="Oval 18"/>
          <p:cNvSpPr/>
          <p:nvPr/>
        </p:nvSpPr>
        <p:spPr>
          <a:xfrm>
            <a:off x="7162800" y="1676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7086600" y="1600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886200" y="457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810000" y="38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31242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2 </a:t>
            </a:r>
            <a:endParaRPr lang="fr-CH" sz="3200" b="1" u="sng" dirty="0"/>
          </a:p>
        </p:txBody>
      </p:sp>
      <p:cxnSp>
        <p:nvCxnSpPr>
          <p:cNvPr id="66" name="Straight Arrow Connector 65"/>
          <p:cNvCxnSpPr>
            <a:endCxn id="111" idx="3"/>
          </p:cNvCxnSpPr>
          <p:nvPr/>
        </p:nvCxnSpPr>
        <p:spPr>
          <a:xfrm>
            <a:off x="6019800" y="519500"/>
            <a:ext cx="1257300" cy="6997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2" idx="1"/>
            <a:endCxn id="17" idx="3"/>
          </p:cNvCxnSpPr>
          <p:nvPr/>
        </p:nvCxnSpPr>
        <p:spPr>
          <a:xfrm rot="10800000" flipV="1">
            <a:off x="2019300" y="519500"/>
            <a:ext cx="1790700" cy="6997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61" name="Oval 60"/>
          <p:cNvSpPr/>
          <p:nvPr/>
        </p:nvSpPr>
        <p:spPr>
          <a:xfrm>
            <a:off x="5638800" y="457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562600" y="38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63" name="Oval 62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-1" y="4191000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85"/>
                <a:gridCol w="687831"/>
                <a:gridCol w="782248"/>
                <a:gridCol w="736713"/>
                <a:gridCol w="4748083"/>
                <a:gridCol w="687831"/>
                <a:gridCol w="10920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9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10h20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D115 part en TA4</a:t>
                      </a:r>
                      <a:r>
                        <a:rPr lang="fr-FR" sz="1400" baseline="0" noProof="0" dirty="0" smtClean="0"/>
                        <a:t> et </a:t>
                      </a:r>
                      <a:r>
                        <a:rPr lang="fr-FR" sz="1400" noProof="0" dirty="0" smtClean="0"/>
                        <a:t>dépose </a:t>
                      </a:r>
                      <a:r>
                        <a:rPr lang="fr-FR" sz="1400" baseline="0" noProof="0" dirty="0" smtClean="0"/>
                        <a:t>268 sur R1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11h20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EN/HE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HEURE DE TABLE pour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équipe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fr-FR" sz="1400" i="1" u="none" noProof="0" dirty="0" smtClean="0">
                          <a:solidFill>
                            <a:srgbClr val="0070C0"/>
                          </a:solidFill>
                        </a:rPr>
                        <a:t> (remplacée par 1b)</a:t>
                      </a:r>
                      <a:endParaRPr lang="fr-FR" sz="1400" i="1" u="none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12h40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9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10h20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part en TA5</a:t>
                      </a:r>
                      <a:r>
                        <a:rPr lang="fr-FR" sz="1400" baseline="0" noProof="0" dirty="0" smtClean="0"/>
                        <a:t> et </a:t>
                      </a:r>
                      <a:r>
                        <a:rPr lang="fr-FR" sz="1400" noProof="0" dirty="0" smtClean="0"/>
                        <a:t>dépose </a:t>
                      </a:r>
                      <a:r>
                        <a:rPr lang="fr-FR" sz="1400" baseline="0" noProof="0" dirty="0" smtClean="0"/>
                        <a:t>085 sur R3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3" name="Oval 52"/>
          <p:cNvSpPr/>
          <p:nvPr/>
        </p:nvSpPr>
        <p:spPr>
          <a:xfrm>
            <a:off x="1905000" y="1676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828800" y="1600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58" name="Oval 57"/>
          <p:cNvSpPr/>
          <p:nvPr/>
        </p:nvSpPr>
        <p:spPr>
          <a:xfrm>
            <a:off x="8458200" y="2209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3820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6934200" y="1143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1828800" y="1600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010400" y="1219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1676400" y="1143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752600" y="1219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18288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7526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7086600" y="1600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0104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70866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104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1905000" y="2057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1828800" y="1981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8458200" y="2209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83820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7162800" y="2057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7086600" y="1981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1905000" y="1600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828800" y="1524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733800" y="20574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3 </a:t>
            </a:r>
            <a:endParaRPr lang="fr-CH" sz="3200" b="1" u="sng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2133600" y="381000"/>
            <a:ext cx="1905000" cy="838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124" idx="3"/>
            <a:endCxn id="107" idx="3"/>
          </p:cNvCxnSpPr>
          <p:nvPr/>
        </p:nvCxnSpPr>
        <p:spPr>
          <a:xfrm flipV="1">
            <a:off x="2286000" y="1219200"/>
            <a:ext cx="1588" cy="900500"/>
          </a:xfrm>
          <a:prstGeom prst="curvedConnector3">
            <a:avLst>
              <a:gd name="adj1" fmla="val 14395466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>
            <a:off x="5791200" y="381000"/>
            <a:ext cx="1295400" cy="838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106" idx="3"/>
            <a:endCxn id="16" idx="3"/>
          </p:cNvCxnSpPr>
          <p:nvPr/>
        </p:nvCxnSpPr>
        <p:spPr>
          <a:xfrm flipV="1">
            <a:off x="7543800" y="1219200"/>
            <a:ext cx="1588" cy="900500"/>
          </a:xfrm>
          <a:prstGeom prst="curvedConnector3">
            <a:avLst>
              <a:gd name="adj1" fmla="val 14395466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2" idx="1"/>
            <a:endCxn id="12" idx="3"/>
          </p:cNvCxnSpPr>
          <p:nvPr/>
        </p:nvCxnSpPr>
        <p:spPr>
          <a:xfrm rot="10800000">
            <a:off x="914400" y="870466"/>
            <a:ext cx="914400" cy="7920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11" idx="0"/>
            <a:endCxn id="15" idx="1"/>
          </p:cNvCxnSpPr>
          <p:nvPr/>
        </p:nvCxnSpPr>
        <p:spPr>
          <a:xfrm flipV="1">
            <a:off x="7467600" y="870466"/>
            <a:ext cx="914400" cy="8059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stCxn id="15" idx="3"/>
            <a:endCxn id="25" idx="3"/>
          </p:cNvCxnSpPr>
          <p:nvPr/>
        </p:nvCxnSpPr>
        <p:spPr>
          <a:xfrm>
            <a:off x="8915400" y="870466"/>
            <a:ext cx="1588" cy="762000"/>
          </a:xfrm>
          <a:prstGeom prst="curvedConnector3">
            <a:avLst>
              <a:gd name="adj1" fmla="val 10619651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24" idx="1"/>
            <a:endCxn id="12" idx="3"/>
          </p:cNvCxnSpPr>
          <p:nvPr/>
        </p:nvCxnSpPr>
        <p:spPr>
          <a:xfrm rot="10800000">
            <a:off x="914400" y="870466"/>
            <a:ext cx="914400" cy="12492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64" name="Oval 63"/>
          <p:cNvSpPr/>
          <p:nvPr/>
        </p:nvSpPr>
        <p:spPr>
          <a:xfrm>
            <a:off x="7162800" y="1600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086600" y="1524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66" name="Oval 65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1" y="2722880"/>
          <a:ext cx="91440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37"/>
                <a:gridCol w="691280"/>
                <a:gridCol w="786169"/>
                <a:gridCol w="740406"/>
                <a:gridCol w="4702271"/>
                <a:gridCol w="691280"/>
                <a:gridCol w="112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charge 289 en TA5 et part en 51530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11h50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13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11h50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Dépose des brides </a:t>
                      </a:r>
                      <a:r>
                        <a:rPr lang="fr-FR" sz="1400" noProof="0" dirty="0" err="1" smtClean="0"/>
                        <a:t>pinch</a:t>
                      </a:r>
                      <a:r>
                        <a:rPr lang="fr-FR" sz="1400" noProof="0" dirty="0" smtClean="0"/>
                        <a:t>-off </a:t>
                      </a:r>
                      <a:r>
                        <a:rPr lang="fr-FR" sz="1400" noProof="0" dirty="0" smtClean="0"/>
                        <a:t>sur </a:t>
                      </a:r>
                      <a:r>
                        <a:rPr lang="fr-FR" sz="1400" noProof="0" dirty="0" smtClean="0"/>
                        <a:t>289 en</a:t>
                      </a:r>
                      <a:r>
                        <a:rPr lang="fr-FR" sz="1400" baseline="0" noProof="0" dirty="0" smtClean="0"/>
                        <a:t> 51530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12h00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installe 289 en 51530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>
                          <a:solidFill>
                            <a:schemeClr val="tx1"/>
                          </a:solidFill>
                        </a:rPr>
                        <a:t>12h30</a:t>
                      </a:r>
                      <a:endParaRPr lang="fr-FR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11h20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1b et 2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D115 charge 015 en TA4 et part en 51470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9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16</a:t>
                      </a: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12h30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Dépose des brides </a:t>
                      </a:r>
                      <a:r>
                        <a:rPr lang="fr-FR" sz="1400" noProof="0" dirty="0" err="1" smtClean="0"/>
                        <a:t>pinch</a:t>
                      </a:r>
                      <a:r>
                        <a:rPr lang="fr-FR" sz="1400" noProof="0" dirty="0" smtClean="0"/>
                        <a:t>-off </a:t>
                      </a:r>
                      <a:r>
                        <a:rPr lang="fr-FR" sz="1400" noProof="0" dirty="0" smtClean="0"/>
                        <a:t>et installation du RF </a:t>
                      </a:r>
                      <a:r>
                        <a:rPr lang="fr-FR" sz="1400" noProof="0" dirty="0" err="1" smtClean="0"/>
                        <a:t>shield</a:t>
                      </a:r>
                      <a:r>
                        <a:rPr lang="fr-FR" sz="1400" noProof="0" dirty="0" smtClean="0"/>
                        <a:t> </a:t>
                      </a:r>
                      <a:r>
                        <a:rPr lang="fr-FR" sz="1400" noProof="0" dirty="0" err="1" smtClean="0"/>
                        <a:t>coated</a:t>
                      </a:r>
                      <a:r>
                        <a:rPr lang="fr-FR" sz="1400" noProof="0" dirty="0" smtClean="0"/>
                        <a:t> dans </a:t>
                      </a:r>
                      <a:r>
                        <a:rPr lang="fr-FR" sz="1400" baseline="0" noProof="0" dirty="0" smtClean="0"/>
                        <a:t>pot pompage (</a:t>
                      </a:r>
                      <a:r>
                        <a:rPr lang="fr-FR" sz="1400" noProof="0" dirty="0" smtClean="0"/>
                        <a:t>côté </a:t>
                      </a:r>
                      <a:r>
                        <a:rPr lang="fr-FR" sz="1400" baseline="0" noProof="0" dirty="0" smtClean="0"/>
                        <a:t>aval) </a:t>
                      </a:r>
                      <a:r>
                        <a:rPr lang="fr-FR" sz="1400" noProof="0" dirty="0" smtClean="0"/>
                        <a:t>sur </a:t>
                      </a:r>
                      <a:r>
                        <a:rPr lang="fr-FR" sz="1400" noProof="0" dirty="0" smtClean="0"/>
                        <a:t>015 en 51470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12h40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17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12h40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D115 installe 015 en 51470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>
                          <a:solidFill>
                            <a:schemeClr val="tx1"/>
                          </a:solidFill>
                        </a:rPr>
                        <a:t>13h10</a:t>
                      </a:r>
                      <a:endParaRPr lang="fr-FR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fr-FR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18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12h40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R1 (chargée avec 268) et R2 partent</a:t>
                      </a:r>
                      <a:r>
                        <a:rPr lang="fr-FR" sz="1400" baseline="0" noProof="0" dirty="0" smtClean="0"/>
                        <a:t> se garer en TA3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13h10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19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13h10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EN/HE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HEURE DE TABLE pour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équipe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fr-FR" sz="1400" i="1" u="sng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14h30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18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11h30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R3 (chargée avec 085) </a:t>
                      </a:r>
                      <a:r>
                        <a:rPr lang="fr-FR" sz="1400" dirty="0" smtClean="0"/>
                        <a:t>part en </a:t>
                      </a:r>
                      <a:r>
                        <a:rPr lang="fr-FR" sz="1400" dirty="0" smtClean="0"/>
                        <a:t>TA6 </a:t>
                      </a:r>
                      <a:r>
                        <a:rPr lang="fr-FR" sz="1400" dirty="0" smtClean="0"/>
                        <a:t>et remonte</a:t>
                      </a:r>
                      <a:r>
                        <a:rPr lang="fr-FR" sz="1400" baseline="0" dirty="0" smtClean="0"/>
                        <a:t> en BA6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12h20</a:t>
                      </a:r>
                      <a:endParaRPr lang="fr-FR" sz="1400" noProof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</a:t>
                      </a:r>
                      <a:endParaRPr lang="fr-FR" sz="1400" noProof="0" dirty="0"/>
                    </a:p>
                  </a:txBody>
                  <a:tcPr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21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12h20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EN/HE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HEURE DE TABLE pour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équipe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fr-FR" sz="1400" i="1" u="none" noProof="0" dirty="0" smtClean="0">
                          <a:solidFill>
                            <a:srgbClr val="0070C0"/>
                          </a:solidFill>
                        </a:rPr>
                        <a:t> (remplacée par 2b)</a:t>
                      </a:r>
                      <a:endParaRPr lang="fr-FR" sz="1400" i="1" u="sng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13h40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20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54864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1143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562600" y="533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1219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2057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2209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37338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810000" y="533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1600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8382000" y="1905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8305800" y="1981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7086600" y="1295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10400" y="1371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8458200" y="22860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8382000" y="2209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33400" y="1143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1066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23622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4 </a:t>
            </a:r>
            <a:endParaRPr lang="fr-CH" sz="3200" b="1" u="sng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191000" y="381000"/>
            <a:ext cx="381000" cy="15240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943600" y="381000"/>
            <a:ext cx="381000" cy="1524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28" idx="1"/>
            <a:endCxn id="79" idx="2"/>
          </p:cNvCxnSpPr>
          <p:nvPr/>
        </p:nvCxnSpPr>
        <p:spPr>
          <a:xfrm rot="10800000">
            <a:off x="7277100" y="1055132"/>
            <a:ext cx="1104900" cy="129316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56" name="Oval 55"/>
          <p:cNvSpPr/>
          <p:nvPr/>
        </p:nvSpPr>
        <p:spPr>
          <a:xfrm>
            <a:off x="8458200" y="1905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382000" y="182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59" name="Oval 58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-1" y="3276600"/>
          <a:ext cx="9118981" cy="310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2"/>
                <a:gridCol w="678180"/>
                <a:gridCol w="771271"/>
                <a:gridCol w="726376"/>
                <a:gridCol w="4761422"/>
                <a:gridCol w="678180"/>
                <a:gridCol w="11000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22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2b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R3 décharge 085 et charge </a:t>
                      </a:r>
                      <a:r>
                        <a:rPr lang="fr-FR" sz="1400" noProof="0" dirty="0" smtClean="0"/>
                        <a:t>188 (au SD1),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puis</a:t>
                      </a:r>
                      <a:r>
                        <a:rPr lang="fr-FR" sz="1400" noProof="0" dirty="0" smtClean="0"/>
                        <a:t> </a:t>
                      </a:r>
                      <a:r>
                        <a:rPr lang="en-US" sz="1400" dirty="0" smtClean="0"/>
                        <a:t>descend par TA6 et part </a:t>
                      </a:r>
                      <a:r>
                        <a:rPr lang="en-US" sz="1400" dirty="0" smtClean="0"/>
                        <a:t>se </a:t>
                      </a:r>
                      <a:r>
                        <a:rPr lang="en-US" sz="1400" dirty="0" err="1" smtClean="0"/>
                        <a:t>garer</a:t>
                      </a:r>
                      <a:r>
                        <a:rPr lang="en-US" sz="1400" dirty="0" smtClean="0"/>
                        <a:t> en </a:t>
                      </a:r>
                      <a:r>
                        <a:rPr lang="en-US" sz="1400" dirty="0" smtClean="0"/>
                        <a:t>TA5 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13h40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20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désinstalle </a:t>
                      </a:r>
                      <a:r>
                        <a:rPr lang="fr-FR" sz="1400" noProof="0" dirty="0" smtClean="0"/>
                        <a:t>096 en 51550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24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13h10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D115 désinstalle </a:t>
                      </a:r>
                      <a:r>
                        <a:rPr lang="fr-FR" sz="1400" noProof="0" dirty="0" smtClean="0"/>
                        <a:t>177 en 51490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13h40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17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25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13h40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Dépose des 2 RF </a:t>
                      </a:r>
                      <a:r>
                        <a:rPr lang="fr-FR" sz="1400" noProof="0" dirty="0" err="1" smtClean="0"/>
                        <a:t>shieldings</a:t>
                      </a:r>
                      <a:r>
                        <a:rPr lang="fr-FR" sz="1400" noProof="0" dirty="0" smtClean="0"/>
                        <a:t> de l’aimant 177</a:t>
                      </a:r>
                      <a:r>
                        <a:rPr lang="fr-FR" sz="1400" baseline="0" noProof="0" dirty="0" smtClean="0"/>
                        <a:t> en 51490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13h50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24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26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13h50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Dépose des brides </a:t>
                      </a:r>
                      <a:r>
                        <a:rPr lang="fr-FR" sz="1400" noProof="0" dirty="0" err="1" smtClean="0"/>
                        <a:t>pinch</a:t>
                      </a:r>
                      <a:r>
                        <a:rPr lang="fr-FR" sz="1400" noProof="0" dirty="0" smtClean="0"/>
                        <a:t>-off sur </a:t>
                      </a:r>
                      <a:r>
                        <a:rPr lang="fr-FR" sz="1400" noProof="0" dirty="0" smtClean="0"/>
                        <a:t>188 </a:t>
                      </a:r>
                      <a:r>
                        <a:rPr lang="fr-FR" sz="1400" baseline="0" noProof="0" dirty="0" smtClean="0"/>
                        <a:t>en TA5 </a:t>
                      </a:r>
                      <a:r>
                        <a:rPr lang="fr-FR" sz="1400" baseline="0" noProof="0" dirty="0" smtClean="0"/>
                        <a:t>et réinstallation du </a:t>
                      </a:r>
                      <a:r>
                        <a:rPr lang="fr-FR" sz="1400" noProof="0" dirty="0" smtClean="0"/>
                        <a:t>RF </a:t>
                      </a:r>
                      <a:r>
                        <a:rPr lang="fr-FR" sz="1400" noProof="0" dirty="0" err="1" smtClean="0"/>
                        <a:t>shield</a:t>
                      </a:r>
                      <a:r>
                        <a:rPr lang="fr-FR" sz="1400" noProof="0" dirty="0" smtClean="0"/>
                        <a:t> </a:t>
                      </a:r>
                      <a:r>
                        <a:rPr lang="fr-FR" sz="1400" noProof="0" dirty="0" smtClean="0"/>
                        <a:t>du pot de pompage (côté aval) récupéré du 177 </a:t>
                      </a:r>
                      <a:r>
                        <a:rPr lang="fr-FR" sz="1400" baseline="0" noProof="0" dirty="0" smtClean="0"/>
                        <a:t>ainsi que du RF </a:t>
                      </a:r>
                      <a:r>
                        <a:rPr lang="fr-FR" sz="1400" baseline="0" noProof="0" dirty="0" err="1" smtClean="0"/>
                        <a:t>shield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err="1" smtClean="0"/>
                        <a:t>coated</a:t>
                      </a:r>
                      <a:r>
                        <a:rPr lang="fr-FR" sz="1400" baseline="0" noProof="0" dirty="0" smtClean="0"/>
                        <a:t> du soufflet (côté amont) </a:t>
                      </a:r>
                      <a:r>
                        <a:rPr lang="fr-FR" sz="1400" noProof="0" dirty="0" smtClean="0"/>
                        <a:t>dans</a:t>
                      </a:r>
                      <a:r>
                        <a:rPr lang="fr-FR" sz="1400" baseline="0" noProof="0" dirty="0" smtClean="0"/>
                        <a:t> le 188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22 et 24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27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noProof="0" dirty="0" smtClean="0"/>
                        <a:t>R1 (chargée avec 268) et R2 remontent </a:t>
                      </a:r>
                      <a:r>
                        <a:rPr lang="fr-FR" sz="1400" baseline="0" noProof="0" dirty="0" smtClean="0"/>
                        <a:t>en BA3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15h10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19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2" name="Curved Connector 61"/>
          <p:cNvCxnSpPr>
            <a:stCxn id="82" idx="1"/>
            <a:endCxn id="27" idx="1"/>
          </p:cNvCxnSpPr>
          <p:nvPr/>
        </p:nvCxnSpPr>
        <p:spPr>
          <a:xfrm rot="10800000" flipV="1">
            <a:off x="304800" y="1205300"/>
            <a:ext cx="152400" cy="1189166"/>
          </a:xfrm>
          <a:prstGeom prst="curvedConnector3">
            <a:avLst>
              <a:gd name="adj1" fmla="val 2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109" idx="2"/>
            <a:endCxn id="27" idx="1"/>
          </p:cNvCxnSpPr>
          <p:nvPr/>
        </p:nvCxnSpPr>
        <p:spPr>
          <a:xfrm rot="10800000" flipV="1">
            <a:off x="304800" y="1676400"/>
            <a:ext cx="152400" cy="718066"/>
          </a:xfrm>
          <a:prstGeom prst="curvedConnector3">
            <a:avLst>
              <a:gd name="adj1" fmla="val 210656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58" idx="3"/>
            <a:endCxn id="128" idx="3"/>
          </p:cNvCxnSpPr>
          <p:nvPr/>
        </p:nvCxnSpPr>
        <p:spPr>
          <a:xfrm>
            <a:off x="8839200" y="1967300"/>
            <a:ext cx="1588" cy="381000"/>
          </a:xfrm>
          <a:prstGeom prst="curvedConnector3">
            <a:avLst>
              <a:gd name="adj1" fmla="val 14395466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61722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1981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48400" y="533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05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44196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495800" y="533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2438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2514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7086600" y="1676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010400" y="1752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7086600" y="1219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10400" y="1295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7162800" y="1676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7086600" y="1600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33400" y="1981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1905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32004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5 </a:t>
            </a:r>
            <a:endParaRPr lang="fr-CH" sz="3200" b="1" u="sng" dirty="0"/>
          </a:p>
        </p:txBody>
      </p:sp>
      <p:cxnSp>
        <p:nvCxnSpPr>
          <p:cNvPr id="55" name="Straight Arrow Connector 54"/>
          <p:cNvCxnSpPr>
            <a:endCxn id="113" idx="3"/>
          </p:cNvCxnSpPr>
          <p:nvPr/>
        </p:nvCxnSpPr>
        <p:spPr>
          <a:xfrm>
            <a:off x="6705600" y="519500"/>
            <a:ext cx="571500" cy="6997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953000" y="381000"/>
            <a:ext cx="1524000" cy="1385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572000" y="4572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495800" y="38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58" name="Oval 57"/>
          <p:cNvSpPr/>
          <p:nvPr/>
        </p:nvSpPr>
        <p:spPr>
          <a:xfrm>
            <a:off x="8458200" y="1905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382000" y="182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sp>
        <p:nvSpPr>
          <p:cNvPr id="60" name="Oval 59"/>
          <p:cNvSpPr/>
          <p:nvPr/>
        </p:nvSpPr>
        <p:spPr>
          <a:xfrm>
            <a:off x="6324600" y="457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248400" y="38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0" y="4343400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50"/>
                <a:gridCol w="680715"/>
                <a:gridCol w="774154"/>
                <a:gridCol w="729091"/>
                <a:gridCol w="4770153"/>
                <a:gridCol w="680715"/>
                <a:gridCol w="1104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28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part en </a:t>
                      </a:r>
                      <a:r>
                        <a:rPr lang="fr-FR" sz="1400" noProof="0" dirty="0" smtClean="0"/>
                        <a:t>TA5 et dépose 096 sur R4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13h40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23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29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13h40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EN/HE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HEURE DE TABLE </a:t>
                      </a:r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pour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équipe </a:t>
                      </a:r>
                      <a:r>
                        <a:rPr lang="fr-FR" sz="1400" i="1" u="sng" noProof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fr-FR" sz="1400" i="1" u="none" noProof="0" dirty="0" smtClean="0">
                          <a:solidFill>
                            <a:srgbClr val="0070C0"/>
                          </a:solidFill>
                        </a:rPr>
                        <a:t> (remplacée par 2b)</a:t>
                      </a:r>
                      <a:endParaRPr lang="fr-FR" sz="1400" i="1" u="sng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15h00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noProof="0" dirty="0" smtClean="0">
                          <a:solidFill>
                            <a:srgbClr val="0070C0"/>
                          </a:solidFill>
                        </a:rPr>
                        <a:t>28</a:t>
                      </a:r>
                      <a:endParaRPr lang="fr-FR" sz="1400" i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13h50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D115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noProof="0" dirty="0" smtClean="0"/>
                        <a:t>installe 177 en 51550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23 et 24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6934200" y="1143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1981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010400" y="1219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05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61722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6248400" y="533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2438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2514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70866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0104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7086600" y="1600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104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7162800" y="20574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7086600" y="1981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33400" y="1981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1905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2971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6 </a:t>
            </a:r>
            <a:endParaRPr lang="fr-CH" sz="3200" b="1" u="sng" dirty="0"/>
          </a:p>
        </p:txBody>
      </p:sp>
      <p:cxnSp>
        <p:nvCxnSpPr>
          <p:cNvPr id="58" name="Straight Arrow Connector 57"/>
          <p:cNvCxnSpPr>
            <a:endCxn id="12" idx="3"/>
          </p:cNvCxnSpPr>
          <p:nvPr/>
        </p:nvCxnSpPr>
        <p:spPr>
          <a:xfrm rot="10800000" flipV="1">
            <a:off x="914400" y="533400"/>
            <a:ext cx="5410200" cy="33706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>
            <a:off x="4724400" y="381000"/>
            <a:ext cx="2362200" cy="838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128" idx="3"/>
            <a:endCxn id="16" idx="3"/>
          </p:cNvCxnSpPr>
          <p:nvPr/>
        </p:nvCxnSpPr>
        <p:spPr>
          <a:xfrm flipV="1">
            <a:off x="7543800" y="1219200"/>
            <a:ext cx="1588" cy="900500"/>
          </a:xfrm>
          <a:prstGeom prst="curvedConnector3">
            <a:avLst>
              <a:gd name="adj1" fmla="val 14395466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60" name="Oval 59"/>
          <p:cNvSpPr/>
          <p:nvPr/>
        </p:nvSpPr>
        <p:spPr>
          <a:xfrm>
            <a:off x="7162800" y="1600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086600" y="1524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sp>
        <p:nvSpPr>
          <p:cNvPr id="63" name="Oval 62"/>
          <p:cNvSpPr/>
          <p:nvPr/>
        </p:nvSpPr>
        <p:spPr>
          <a:xfrm>
            <a:off x="8458200" y="1905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382000" y="182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0" y="4267200"/>
          <a:ext cx="9143999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233"/>
                <a:gridCol w="694466"/>
                <a:gridCol w="789793"/>
                <a:gridCol w="743820"/>
                <a:gridCol w="4681795"/>
                <a:gridCol w="694466"/>
                <a:gridCol w="11264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 précédent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D115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noProof="0" dirty="0" smtClean="0"/>
                        <a:t>part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au TA3 et remonte au BA3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30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32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noProof="0" dirty="0" smtClean="0"/>
                        <a:t>2b et 4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</a:t>
                      </a:r>
                      <a:r>
                        <a:rPr lang="fr-FR" sz="1400" b="1" i="1" noProof="0" dirty="0" smtClean="0"/>
                        <a:t>prévient les géomètres de</a:t>
                      </a:r>
                      <a:r>
                        <a:rPr lang="fr-FR" sz="1400" b="1" i="1" baseline="0" noProof="0" dirty="0" smtClean="0"/>
                        <a:t> venir aligner 1h30 plus tard</a:t>
                      </a:r>
                      <a:r>
                        <a:rPr lang="fr-FR" sz="1400" baseline="0" noProof="0" dirty="0" smtClean="0"/>
                        <a:t>, puis </a:t>
                      </a:r>
                      <a:r>
                        <a:rPr lang="fr-FR" sz="1400" noProof="0" dirty="0" smtClean="0"/>
                        <a:t>charge le 188 </a:t>
                      </a:r>
                      <a:r>
                        <a:rPr lang="fr-FR" sz="1400" noProof="0" dirty="0" smtClean="0"/>
                        <a:t>et l’installe en 51490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22 et 28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15h20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R4 (chargée avec 096) part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en T</a:t>
                      </a:r>
                      <a:r>
                        <a:rPr lang="fr-FR" sz="1400" noProof="0" dirty="0" smtClean="0"/>
                        <a:t>A6 et remonte au BA6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16h30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28 et 32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9" name="Curved Connector 58"/>
          <p:cNvCxnSpPr>
            <a:stCxn id="12" idx="1"/>
            <a:endCxn id="27" idx="1"/>
          </p:cNvCxnSpPr>
          <p:nvPr/>
        </p:nvCxnSpPr>
        <p:spPr>
          <a:xfrm rot="10800000" flipV="1">
            <a:off x="304800" y="870466"/>
            <a:ext cx="76200" cy="762000"/>
          </a:xfrm>
          <a:prstGeom prst="curvedConnector3">
            <a:avLst>
              <a:gd name="adj1" fmla="val 40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2" idx="3"/>
            <a:endCxn id="15" idx="1"/>
          </p:cNvCxnSpPr>
          <p:nvPr/>
        </p:nvCxnSpPr>
        <p:spPr>
          <a:xfrm flipV="1">
            <a:off x="7543800" y="870466"/>
            <a:ext cx="838200" cy="7920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15" idx="3"/>
            <a:endCxn id="25" idx="3"/>
          </p:cNvCxnSpPr>
          <p:nvPr/>
        </p:nvCxnSpPr>
        <p:spPr>
          <a:xfrm>
            <a:off x="8915400" y="870466"/>
            <a:ext cx="1588" cy="762000"/>
          </a:xfrm>
          <a:prstGeom prst="curvedConnector3">
            <a:avLst>
              <a:gd name="adj1" fmla="val 10968014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800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458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4419600" y="4572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1 16"/>
          <p:cNvSpPr/>
          <p:nvPr/>
        </p:nvSpPr>
        <p:spPr>
          <a:xfrm>
            <a:off x="457200" y="23622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495800" y="533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438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58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05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07" name="Flowchart: Decision 106"/>
          <p:cNvSpPr/>
          <p:nvPr/>
        </p:nvSpPr>
        <p:spPr>
          <a:xfrm>
            <a:off x="228600" y="19050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1981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sp>
        <p:nvSpPr>
          <p:cNvPr id="109" name="Line Callout 1 108"/>
          <p:cNvSpPr/>
          <p:nvPr/>
        </p:nvSpPr>
        <p:spPr>
          <a:xfrm>
            <a:off x="457200" y="2819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10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7086600" y="14478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010400" y="15240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8382000" y="1905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305800" y="1981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33400" y="2362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2286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  <p:sp>
        <p:nvSpPr>
          <p:cNvPr id="86" name="Oval 85"/>
          <p:cNvSpPr/>
          <p:nvPr/>
        </p:nvSpPr>
        <p:spPr>
          <a:xfrm>
            <a:off x="8458200" y="1905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8382000" y="182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3048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7 </a:t>
            </a:r>
            <a:endParaRPr lang="fr-CH" sz="3200" b="1" u="sng" dirty="0"/>
          </a:p>
        </p:txBody>
      </p:sp>
      <p:cxnSp>
        <p:nvCxnSpPr>
          <p:cNvPr id="55" name="Straight Arrow Connector 54"/>
          <p:cNvCxnSpPr>
            <a:endCxn id="25" idx="1"/>
          </p:cNvCxnSpPr>
          <p:nvPr/>
        </p:nvCxnSpPr>
        <p:spPr>
          <a:xfrm>
            <a:off x="4953000" y="533400"/>
            <a:ext cx="3352800" cy="109906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1" idx="0"/>
            <a:endCxn id="25" idx="1"/>
          </p:cNvCxnSpPr>
          <p:nvPr/>
        </p:nvCxnSpPr>
        <p:spPr>
          <a:xfrm>
            <a:off x="7467600" y="1524000"/>
            <a:ext cx="838200" cy="10846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56" name="Oval 55"/>
          <p:cNvSpPr/>
          <p:nvPr/>
        </p:nvSpPr>
        <p:spPr>
          <a:xfrm>
            <a:off x="8458200" y="23622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382000" y="2286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0" y="4114800"/>
          <a:ext cx="9144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89"/>
                <a:gridCol w="707165"/>
                <a:gridCol w="804234"/>
                <a:gridCol w="757421"/>
                <a:gridCol w="4600203"/>
                <a:gridCol w="707165"/>
                <a:gridCol w="1147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Equipe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# précédent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34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15h20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EN/HE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D180 et R3 partent </a:t>
                      </a:r>
                      <a:r>
                        <a:rPr lang="fr-FR" sz="1400" noProof="0" dirty="0" smtClean="0"/>
                        <a:t>vers TA6 et remontent au BA6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17h00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32</a:t>
                      </a:r>
                      <a:endParaRPr lang="fr-FR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35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15h30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BE/ABP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Installation du matériel et alignement ½ cellules 514 et </a:t>
                      </a:r>
                      <a:r>
                        <a:rPr lang="fr-FR" sz="1400" noProof="0" dirty="0" smtClean="0"/>
                        <a:t>515 (</a:t>
                      </a:r>
                      <a:r>
                        <a:rPr lang="fr-FR" sz="1400" b="1" i="1" noProof="0" dirty="0" smtClean="0"/>
                        <a:t>Prévient TE/VSC 1h avant la fin de l’alignement</a:t>
                      </a:r>
                      <a:r>
                        <a:rPr lang="fr-FR" sz="1400" b="0" i="0" noProof="0" dirty="0" smtClean="0"/>
                        <a:t>)</a:t>
                      </a:r>
                      <a:endParaRPr lang="fr-FR" sz="1400" b="0" i="1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23h00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32 et 34</a:t>
                      </a:r>
                      <a:endParaRPr lang="fr-FR" sz="14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533400"/>
            <a:ext cx="792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572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3820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058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TA6</a:t>
            </a:r>
            <a:endParaRPr lang="en-US" dirty="0"/>
          </a:p>
        </p:txBody>
      </p:sp>
      <p:sp>
        <p:nvSpPr>
          <p:cNvPr id="16" name="Flowchart: Decision 15"/>
          <p:cNvSpPr/>
          <p:nvPr/>
        </p:nvSpPr>
        <p:spPr>
          <a:xfrm>
            <a:off x="228600" y="18288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" y="19050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D115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420100" y="11811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29600" y="1295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BA6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57200" y="1295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BA3</a:t>
            </a:r>
            <a:endParaRPr lang="en-US" dirty="0"/>
          </a:p>
        </p:txBody>
      </p:sp>
      <p:sp>
        <p:nvSpPr>
          <p:cNvPr id="111" name="Line Callout 1 110"/>
          <p:cNvSpPr/>
          <p:nvPr/>
        </p:nvSpPr>
        <p:spPr>
          <a:xfrm>
            <a:off x="8382000" y="2057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8305800" y="213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3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8382000" y="24384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305800" y="2514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4</a:t>
            </a:r>
          </a:p>
        </p:txBody>
      </p:sp>
      <p:sp>
        <p:nvSpPr>
          <p:cNvPr id="121" name="Oval 120"/>
          <p:cNvSpPr/>
          <p:nvPr/>
        </p:nvSpPr>
        <p:spPr>
          <a:xfrm>
            <a:off x="38862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8100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015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45720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44958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188</a:t>
            </a: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5638800" y="304800"/>
            <a:ext cx="3048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55626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289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70866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828800" y="5334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010400" y="68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TA5</a:t>
            </a:r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8458200" y="24384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8382000" y="2362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096</a:t>
            </a:r>
            <a:endParaRPr lang="en-US" sz="1200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9243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862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51470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46101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720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51490</a:t>
            </a:r>
            <a:endParaRPr lang="en-US" sz="1400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56769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388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51530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6362700" y="876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24600" y="990600"/>
            <a:ext cx="22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51550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7526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23622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u="sng" dirty="0" smtClean="0"/>
              <a:t>Étape 8 </a:t>
            </a:r>
            <a:endParaRPr lang="fr-CH" sz="3200" b="1" u="sng" dirty="0"/>
          </a:p>
        </p:txBody>
      </p:sp>
      <p:sp>
        <p:nvSpPr>
          <p:cNvPr id="53" name="Oval 52"/>
          <p:cNvSpPr/>
          <p:nvPr/>
        </p:nvSpPr>
        <p:spPr>
          <a:xfrm>
            <a:off x="6324600" y="304800"/>
            <a:ext cx="304800" cy="1524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248400" y="228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177</a:t>
            </a:r>
            <a:endParaRPr lang="en-US" sz="1200" dirty="0"/>
          </a:p>
        </p:txBody>
      </p:sp>
      <p:sp>
        <p:nvSpPr>
          <p:cNvPr id="56" name="Oval 55"/>
          <p:cNvSpPr/>
          <p:nvPr/>
        </p:nvSpPr>
        <p:spPr>
          <a:xfrm>
            <a:off x="8458200" y="28194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382000" y="2743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085</a:t>
            </a:r>
            <a:endParaRPr lang="en-US" sz="12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1" y="3078480"/>
          <a:ext cx="9143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402"/>
                <a:gridCol w="738967"/>
                <a:gridCol w="859473"/>
                <a:gridCol w="5090728"/>
                <a:gridCol w="907089"/>
                <a:gridCol w="11323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#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Début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Groupe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Action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Fin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# précédent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36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Lundi</a:t>
                      </a:r>
                    </a:p>
                    <a:p>
                      <a:pPr algn="ctr"/>
                      <a:r>
                        <a:rPr lang="fr-FR" sz="1400" noProof="0" dirty="0" smtClean="0"/>
                        <a:t> </a:t>
                      </a:r>
                      <a:r>
                        <a:rPr lang="fr-FR" sz="1400" noProof="0" dirty="0" smtClean="0"/>
                        <a:t>23h00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Remise</a:t>
                      </a:r>
                      <a:r>
                        <a:rPr lang="fr-FR" sz="1400" baseline="0" noProof="0" dirty="0" smtClean="0"/>
                        <a:t> en place des brides + antennes RF sur aimants </a:t>
                      </a:r>
                      <a:r>
                        <a:rPr lang="fr-FR" sz="1400" noProof="0" dirty="0" smtClean="0"/>
                        <a:t>en 51470, 51490, 51530 et 51550 </a:t>
                      </a:r>
                      <a:r>
                        <a:rPr lang="fr-FR" sz="1400" baseline="0" noProof="0" dirty="0" smtClean="0"/>
                        <a:t>et début pompage primaire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Mardi</a:t>
                      </a:r>
                    </a:p>
                    <a:p>
                      <a:pPr algn="ctr"/>
                      <a:r>
                        <a:rPr lang="fr-FR" sz="1400" noProof="0" dirty="0" smtClean="0"/>
                        <a:t> </a:t>
                      </a:r>
                      <a:r>
                        <a:rPr lang="fr-FR" sz="1400" noProof="0" dirty="0" smtClean="0"/>
                        <a:t>6h00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35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37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6h00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Détection fuite vide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36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38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Brasage bus bars sur aimants en 51470, 51490, 51530 et </a:t>
                      </a:r>
                      <a:r>
                        <a:rPr lang="fr-FR" sz="1400" noProof="0" dirty="0" smtClean="0"/>
                        <a:t>51550</a:t>
                      </a:r>
                      <a:r>
                        <a:rPr lang="fr-FR" sz="1400" baseline="0" noProof="0" dirty="0" smtClean="0"/>
                        <a:t> (</a:t>
                      </a:r>
                      <a:r>
                        <a:rPr lang="fr-FR" sz="1400" b="1" i="1" baseline="0" noProof="0" dirty="0" smtClean="0"/>
                        <a:t>appeler EN/CV 1h avant la fin pour préparer la remise en eau</a:t>
                      </a:r>
                      <a:r>
                        <a:rPr lang="fr-FR" sz="1400" baseline="0" noProof="0" dirty="0" smtClean="0"/>
                        <a:t>)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37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49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12h00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EN/CV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Remise en eau </a:t>
                      </a:r>
                      <a:r>
                        <a:rPr lang="fr-FR" sz="1400" noProof="0" dirty="0" smtClean="0"/>
                        <a:t>circuit main </a:t>
                      </a:r>
                      <a:r>
                        <a:rPr lang="fr-FR" sz="1400" noProof="0" dirty="0" err="1" smtClean="0"/>
                        <a:t>magnet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baseline="0" noProof="0" dirty="0" smtClean="0"/>
                        <a:t>et démarrage pompes BA5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14h00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38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7h00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TE/VSC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Allumage pompes ioniques et pompage </a:t>
                      </a:r>
                      <a:r>
                        <a:rPr lang="fr-FR" sz="1400" noProof="0" dirty="0" smtClean="0"/>
                        <a:t>secondaire, puis évacuation du matériel du tunnel</a:t>
                      </a:r>
                      <a:endParaRPr lang="fr-FR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Mercredi</a:t>
                      </a:r>
                    </a:p>
                    <a:p>
                      <a:pPr algn="ctr"/>
                      <a:r>
                        <a:rPr lang="fr-FR" sz="1400" baseline="0" noProof="0" dirty="0" smtClean="0"/>
                        <a:t> 6</a:t>
                      </a:r>
                      <a:r>
                        <a:rPr lang="fr-FR" sz="1400" noProof="0" dirty="0" smtClean="0"/>
                        <a:t>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37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41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6h00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Déconsignation circuits</a:t>
                      </a:r>
                      <a:r>
                        <a:rPr lang="fr-FR" sz="1400" baseline="0" noProof="0" dirty="0" smtClean="0"/>
                        <a:t> électriques main </a:t>
                      </a:r>
                      <a:r>
                        <a:rPr lang="en-US" sz="1400" baseline="0" noProof="0" dirty="0" smtClean="0"/>
                        <a:t>magnets</a:t>
                      </a:r>
                      <a:endParaRPr lang="en-US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6h30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40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42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6h30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BE/OP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Mesure longueur magnétique ½ cellules 514 et 515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41</a:t>
                      </a:r>
                      <a:endParaRPr lang="fr-FR" sz="14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43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8h30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TE/MSC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Correction longueur magnétique ½ cellules 514 et 515 si nécessaire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10h30</a:t>
                      </a:r>
                      <a:endParaRPr lang="fr-FR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 smtClean="0"/>
                        <a:t>42</a:t>
                      </a:r>
                      <a:endParaRPr lang="fr-FR" sz="1400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3" name="Flowchart: Decision 42"/>
          <p:cNvSpPr/>
          <p:nvPr/>
        </p:nvSpPr>
        <p:spPr>
          <a:xfrm>
            <a:off x="8229600" y="1676400"/>
            <a:ext cx="609600" cy="152400"/>
          </a:xfrm>
          <a:prstGeom prst="flowChartDecisi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8305800" y="17526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D180</a:t>
            </a:r>
            <a:endParaRPr lang="en-US" sz="1200" dirty="0"/>
          </a:p>
        </p:txBody>
      </p:sp>
      <p:sp>
        <p:nvSpPr>
          <p:cNvPr id="46" name="Line Callout 1 45"/>
          <p:cNvSpPr/>
          <p:nvPr/>
        </p:nvSpPr>
        <p:spPr>
          <a:xfrm>
            <a:off x="457200" y="2286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81000" y="2362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48" name="Line Callout 1 47"/>
          <p:cNvSpPr/>
          <p:nvPr/>
        </p:nvSpPr>
        <p:spPr>
          <a:xfrm>
            <a:off x="457200" y="2667000"/>
            <a:ext cx="381000" cy="152400"/>
          </a:xfrm>
          <a:prstGeom prst="borderCallout1">
            <a:avLst>
              <a:gd name="adj1" fmla="val 50179"/>
              <a:gd name="adj2" fmla="val -1190"/>
              <a:gd name="adj3" fmla="val 52499"/>
              <a:gd name="adj4" fmla="val -7190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81000" y="2743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</a:t>
            </a:r>
            <a:r>
              <a:rPr lang="en-US" sz="1200" dirty="0"/>
              <a:t>2</a:t>
            </a:r>
          </a:p>
        </p:txBody>
      </p:sp>
      <p:sp>
        <p:nvSpPr>
          <p:cNvPr id="50" name="Oval 49"/>
          <p:cNvSpPr/>
          <p:nvPr/>
        </p:nvSpPr>
        <p:spPr>
          <a:xfrm>
            <a:off x="533400" y="2286000"/>
            <a:ext cx="3048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57200" y="2209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268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8818</TotalTime>
  <Words>1204</Words>
  <Application>Microsoft Office PowerPoint</Application>
  <PresentationFormat>On-screen Show (4:3)</PresentationFormat>
  <Paragraphs>623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jbauche</dc:creator>
  <cp:lastModifiedBy>jbauche</cp:lastModifiedBy>
  <cp:revision>178</cp:revision>
  <dcterms:created xsi:type="dcterms:W3CDTF">2010-08-05T11:41:20Z</dcterms:created>
  <dcterms:modified xsi:type="dcterms:W3CDTF">2010-08-26T12:34:26Z</dcterms:modified>
</cp:coreProperties>
</file>