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657172-FC95-49D3-B9BA-530967D6131F}" type="datetimeFigureOut">
              <a:rPr lang="en-US"/>
              <a:pPr>
                <a:defRPr/>
              </a:pPr>
              <a:t>8/26/2010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CB1201-DB7B-4E83-A21E-55906265C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70BB1B-55F9-4E48-96EA-422D2C541A3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020C7-29E4-4DEF-A1F8-D6B9796BB8C0}" type="datetimeFigureOut">
              <a:rPr lang="en-US"/>
              <a:pPr>
                <a:defRPr/>
              </a:pPr>
              <a:t>8/26/2010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FC887-1E49-42D9-A21E-C8EE48C13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57F5C-4C6C-462D-A157-BE2531F8FFA6}" type="datetimeFigureOut">
              <a:rPr lang="en-US"/>
              <a:pPr>
                <a:defRPr/>
              </a:pPr>
              <a:t>8/26/2010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2CE3F-EA44-40B8-9C9F-AF3601FF2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C4E2F-3DBA-48DF-B095-C10D5C8A87E7}" type="datetimeFigureOut">
              <a:rPr lang="en-US"/>
              <a:pPr>
                <a:defRPr/>
              </a:pPr>
              <a:t>8/26/2010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956E5-322E-4150-A2FA-21522FE7D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00EE8-530C-4957-90B0-468BCFE73FB6}" type="datetimeFigureOut">
              <a:rPr lang="en-US"/>
              <a:pPr>
                <a:defRPr/>
              </a:pPr>
              <a:t>8/26/2010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AFF2E-0265-4B54-BFFE-02103CE63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0EB86-95A1-434F-95A6-8FFB3C396504}" type="datetimeFigureOut">
              <a:rPr lang="en-US"/>
              <a:pPr>
                <a:defRPr/>
              </a:pPr>
              <a:t>8/26/2010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39CA4-91BA-4A0A-93DB-48C0F0352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7E404-D819-4107-9848-51AB61DB45BA}" type="datetimeFigureOut">
              <a:rPr lang="en-US"/>
              <a:pPr>
                <a:defRPr/>
              </a:pPr>
              <a:t>8/26/2010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451CF-6B62-4434-A86B-B436597A3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00F83-03FA-43FB-8037-FC5F2D5D50D2}" type="datetimeFigureOut">
              <a:rPr lang="en-US"/>
              <a:pPr>
                <a:defRPr/>
              </a:pPr>
              <a:t>8/26/2010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1FCB4-A39D-4D39-8DC8-20F6C5D00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EC71B-C402-4F93-9316-3CD1203E27BA}" type="datetimeFigureOut">
              <a:rPr lang="en-US"/>
              <a:pPr>
                <a:defRPr/>
              </a:pPr>
              <a:t>8/26/2010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C385D-360F-4FF6-9C74-26CF3A8FC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8BBE3-EF18-4F14-8059-EBFE769F7E3F}" type="datetimeFigureOut">
              <a:rPr lang="en-US"/>
              <a:pPr>
                <a:defRPr/>
              </a:pPr>
              <a:t>8/26/2010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57A40-8840-4198-A172-1B3B9C8FE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340EB-2DC1-4EFC-81A4-1624CFE77CA7}" type="datetimeFigureOut">
              <a:rPr lang="en-US"/>
              <a:pPr>
                <a:defRPr/>
              </a:pPr>
              <a:t>8/26/2010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84018-3EB9-411A-B301-25407FDA5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8CC95-284C-43B8-9485-B404DADB9143}" type="datetimeFigureOut">
              <a:rPr lang="en-US"/>
              <a:pPr>
                <a:defRPr/>
              </a:pPr>
              <a:t>8/26/2010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97D6A-7F3B-47D9-8FB3-82C63C35F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1BB184-ED6D-4DD7-8699-E930887844F1}" type="datetimeFigureOut">
              <a:rPr lang="en-US"/>
              <a:pPr>
                <a:defRPr/>
              </a:pPr>
              <a:t>8/26/2010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1E9491-8F84-4206-9E55-5585C7D98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Single bunch MD on 5-6</a:t>
            </a:r>
            <a:r>
              <a:rPr lang="en-US" baseline="30000" dirty="0" smtClean="0">
                <a:solidFill>
                  <a:schemeClr val="tx2"/>
                </a:solidFill>
              </a:rPr>
              <a:t>th</a:t>
            </a:r>
            <a:r>
              <a:rPr lang="en-US" dirty="0" smtClean="0">
                <a:solidFill>
                  <a:schemeClr val="tx2"/>
                </a:solidFill>
              </a:rPr>
              <a:t> August: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short </a:t>
            </a:r>
            <a:r>
              <a:rPr lang="en-US" b="1" dirty="0" smtClean="0">
                <a:solidFill>
                  <a:schemeClr val="tx2"/>
                </a:solidFill>
              </a:rPr>
              <a:t>preliminary</a:t>
            </a:r>
            <a:r>
              <a:rPr lang="en-US" dirty="0" smtClean="0">
                <a:solidFill>
                  <a:schemeClr val="tx2"/>
                </a:solidFill>
              </a:rPr>
              <a:t> summary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001000" cy="1752600"/>
          </a:xfrm>
        </p:spPr>
        <p:txBody>
          <a:bodyPr/>
          <a:lstStyle/>
          <a:p>
            <a:pPr eaLnBrk="1" hangingPunct="1"/>
            <a:r>
              <a:rPr lang="en-US" sz="3000" smtClean="0">
                <a:solidFill>
                  <a:srgbClr val="898989"/>
                </a:solidFill>
              </a:rPr>
              <a:t>MD participants: T. Bohl, W. Hofle, E. Metral, </a:t>
            </a:r>
            <a:br>
              <a:rPr lang="en-US" sz="3000" smtClean="0">
                <a:solidFill>
                  <a:srgbClr val="898989"/>
                </a:solidFill>
              </a:rPr>
            </a:br>
            <a:r>
              <a:rPr lang="en-US" sz="3000" smtClean="0">
                <a:solidFill>
                  <a:srgbClr val="898989"/>
                </a:solidFill>
              </a:rPr>
              <a:t>B. Salvant, E. Shaposhnikova,  K. Cornelis,  G. Rumolo, T. Argyropoulos + …</a:t>
            </a:r>
          </a:p>
        </p:txBody>
      </p:sp>
      <p:sp>
        <p:nvSpPr>
          <p:cNvPr id="14339" name="Subtitle 2"/>
          <p:cNvSpPr>
            <a:spLocks/>
          </p:cNvSpPr>
          <p:nvPr/>
        </p:nvSpPr>
        <p:spPr bwMode="auto">
          <a:xfrm>
            <a:off x="0" y="55626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800" dirty="0">
                <a:solidFill>
                  <a:srgbClr val="898989"/>
                </a:solidFill>
                <a:latin typeface="Calibri" pitchFamily="34" charset="0"/>
              </a:rPr>
              <a:t>Many thanks to PSB, PS and SPS OP teams, BI team </a:t>
            </a:r>
            <a:endParaRPr lang="en-US" sz="2800" dirty="0" smtClean="0">
              <a:solidFill>
                <a:srgbClr val="898989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solidFill>
                  <a:srgbClr val="898989"/>
                </a:solidFill>
                <a:latin typeface="Calibri" pitchFamily="34" charset="0"/>
              </a:rPr>
              <a:t>(</a:t>
            </a:r>
            <a:r>
              <a:rPr lang="en-US" sz="2800" dirty="0">
                <a:solidFill>
                  <a:srgbClr val="898989"/>
                </a:solidFill>
                <a:latin typeface="Calibri" pitchFamily="34" charset="0"/>
              </a:rPr>
              <a:t>T. Bogey, C. </a:t>
            </a:r>
            <a:r>
              <a:rPr lang="en-US" sz="2800" dirty="0" err="1">
                <a:solidFill>
                  <a:srgbClr val="898989"/>
                </a:solidFill>
                <a:latin typeface="Calibri" pitchFamily="34" charset="0"/>
              </a:rPr>
              <a:t>Boccard</a:t>
            </a:r>
            <a:r>
              <a:rPr lang="en-US" sz="2800" dirty="0">
                <a:solidFill>
                  <a:srgbClr val="898989"/>
                </a:solidFill>
                <a:latin typeface="Calibri" pitchFamily="34" charset="0"/>
              </a:rPr>
              <a:t>, J. </a:t>
            </a:r>
            <a:r>
              <a:rPr lang="en-US" sz="2800" dirty="0" err="1">
                <a:solidFill>
                  <a:srgbClr val="898989"/>
                </a:solidFill>
                <a:latin typeface="Calibri" pitchFamily="34" charset="0"/>
              </a:rPr>
              <a:t>Albertone</a:t>
            </a:r>
            <a:r>
              <a:rPr lang="en-US" sz="2800" dirty="0">
                <a:solidFill>
                  <a:srgbClr val="898989"/>
                </a:solidFill>
                <a:latin typeface="Calibri" pitchFamily="34" charset="0"/>
              </a:rPr>
              <a:t>, R. Steinhagen, L. Jensen)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/>
                </a:solidFill>
              </a:rPr>
              <a:t>MD on 5</a:t>
            </a:r>
            <a:r>
              <a:rPr lang="en-US" sz="4000" baseline="30000" dirty="0" smtClean="0">
                <a:solidFill>
                  <a:schemeClr val="tx2"/>
                </a:solidFill>
              </a:rPr>
              <a:t>th</a:t>
            </a:r>
            <a:r>
              <a:rPr lang="en-US" sz="4000" dirty="0" smtClean="0">
                <a:solidFill>
                  <a:schemeClr val="tx2"/>
                </a:solidFill>
              </a:rPr>
              <a:t> August</a:t>
            </a:r>
            <a:br>
              <a:rPr lang="en-US" sz="4000" dirty="0" smtClean="0">
                <a:solidFill>
                  <a:schemeClr val="tx2"/>
                </a:solidFill>
              </a:rPr>
            </a:br>
            <a:r>
              <a:rPr lang="en-US" sz="4000" dirty="0" smtClean="0">
                <a:solidFill>
                  <a:schemeClr val="tx2"/>
                </a:solidFill>
              </a:rPr>
              <a:t>ultimate intensity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intensity ~2x10</a:t>
            </a:r>
            <a:r>
              <a:rPr lang="en-US" sz="2400" baseline="30000" dirty="0" smtClean="0"/>
              <a:t>11</a:t>
            </a:r>
            <a:r>
              <a:rPr lang="en-US" sz="2400" dirty="0" smtClean="0"/>
              <a:t>, </a:t>
            </a:r>
            <a:r>
              <a:rPr lang="el-GR" sz="2400" dirty="0" smtClean="0">
                <a:cs typeface="Times New Roman"/>
              </a:rPr>
              <a:t>ε</a:t>
            </a:r>
            <a:r>
              <a:rPr lang="en-US" sz="2400" baseline="-25000" dirty="0" smtClean="0">
                <a:cs typeface="Times New Roman"/>
              </a:rPr>
              <a:t>H</a:t>
            </a:r>
            <a:r>
              <a:rPr lang="en-US" sz="2400" dirty="0" smtClean="0">
                <a:cs typeface="Times New Roman"/>
              </a:rPr>
              <a:t>=</a:t>
            </a:r>
            <a:r>
              <a:rPr lang="en-US" sz="2400" dirty="0" smtClean="0"/>
              <a:t>2.5 </a:t>
            </a:r>
            <a:r>
              <a:rPr lang="el-GR" sz="2400" dirty="0" smtClean="0">
                <a:cs typeface="Times New Roman"/>
              </a:rPr>
              <a:t>μ</a:t>
            </a:r>
            <a:r>
              <a:rPr lang="en-US" sz="2400" dirty="0" smtClean="0"/>
              <a:t>m, </a:t>
            </a:r>
            <a:r>
              <a:rPr lang="el-GR" sz="2400" dirty="0" smtClean="0">
                <a:cs typeface="Times New Roman"/>
              </a:rPr>
              <a:t>ε</a:t>
            </a:r>
            <a:r>
              <a:rPr lang="en-US" sz="2400" baseline="-25000" dirty="0" smtClean="0">
                <a:cs typeface="Times New Roman"/>
              </a:rPr>
              <a:t>V</a:t>
            </a:r>
            <a:r>
              <a:rPr lang="en-US" sz="2400" dirty="0" smtClean="0">
                <a:cs typeface="Times New Roman"/>
              </a:rPr>
              <a:t>=</a:t>
            </a:r>
            <a:r>
              <a:rPr lang="en-US" sz="2400" dirty="0" smtClean="0"/>
              <a:t>3.5 </a:t>
            </a:r>
            <a:r>
              <a:rPr lang="el-GR" sz="2400" dirty="0" smtClean="0">
                <a:cs typeface="Times New Roman"/>
              </a:rPr>
              <a:t>μ</a:t>
            </a:r>
            <a:r>
              <a:rPr lang="en-US" sz="2400" dirty="0" smtClean="0"/>
              <a:t>m, </a:t>
            </a:r>
            <a:r>
              <a:rPr lang="el-GR" sz="2400" dirty="0" smtClean="0">
                <a:cs typeface="Times New Roman"/>
              </a:rPr>
              <a:t>ε</a:t>
            </a:r>
            <a:r>
              <a:rPr lang="en-US" sz="2400" baseline="-25000" dirty="0" smtClean="0">
                <a:cs typeface="Times New Roman"/>
              </a:rPr>
              <a:t>L</a:t>
            </a:r>
            <a:r>
              <a:rPr lang="en-US" sz="2400" dirty="0" smtClean="0"/>
              <a:t>=0.35 </a:t>
            </a:r>
            <a:r>
              <a:rPr lang="en-US" sz="2400" dirty="0" err="1" smtClean="0"/>
              <a:t>eVs</a:t>
            </a:r>
            <a:r>
              <a:rPr lang="en-US" sz="2400" dirty="0" smtClean="0"/>
              <a:t>, </a:t>
            </a:r>
            <a:r>
              <a:rPr lang="el-GR" sz="2400" dirty="0" smtClean="0">
                <a:cs typeface="Times New Roman"/>
              </a:rPr>
              <a:t>τ</a:t>
            </a:r>
            <a:r>
              <a:rPr lang="en-US" sz="2400" dirty="0" smtClean="0"/>
              <a:t>=3.8 ns </a:t>
            </a:r>
            <a:r>
              <a:rPr lang="en-US" sz="2400" dirty="0" smtClean="0">
                <a:latin typeface="Times New Roman"/>
                <a:cs typeface="Times New Roman"/>
              </a:rPr>
              <a:t>→ </a:t>
            </a:r>
            <a:r>
              <a:rPr lang="en-US" sz="2400" dirty="0" smtClean="0"/>
              <a:t>very close to </a:t>
            </a:r>
            <a:r>
              <a:rPr lang="en-US" sz="2400" dirty="0" smtClean="0">
                <a:solidFill>
                  <a:srgbClr val="C00000"/>
                </a:solidFill>
              </a:rPr>
              <a:t>ultimate LHC</a:t>
            </a:r>
            <a:r>
              <a:rPr lang="en-US" sz="2400" dirty="0" smtClean="0"/>
              <a:t> beam parameters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V</a:t>
            </a:r>
            <a:r>
              <a:rPr lang="en-US" sz="2400" baseline="-25000" dirty="0" smtClean="0"/>
              <a:t>200</a:t>
            </a:r>
            <a:r>
              <a:rPr lang="en-US" sz="2400" dirty="0" smtClean="0"/>
              <a:t>=2 MV, 26 </a:t>
            </a:r>
            <a:r>
              <a:rPr lang="en-US" sz="2400" dirty="0" err="1" smtClean="0"/>
              <a:t>GeV</a:t>
            </a:r>
            <a:r>
              <a:rPr lang="en-US" sz="2400" dirty="0" smtClean="0"/>
              <a:t>/c (no acceleration)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vertical chromaticity scanning (Benoit), </a:t>
            </a:r>
            <a:r>
              <a:rPr lang="en-US" sz="2400" dirty="0" err="1" smtClean="0">
                <a:latin typeface="Times New Roman"/>
                <a:cs typeface="Times New Roman"/>
              </a:rPr>
              <a:t>ξ</a:t>
            </a:r>
            <a:r>
              <a:rPr lang="en-US" sz="2400" baseline="-25000" dirty="0" err="1" smtClean="0">
                <a:cs typeface="Times New Roman"/>
              </a:rPr>
              <a:t>H</a:t>
            </a:r>
            <a:r>
              <a:rPr lang="en-US" sz="2400" dirty="0" smtClean="0">
                <a:cs typeface="Times New Roman"/>
              </a:rPr>
              <a:t>=0.15</a:t>
            </a:r>
            <a:r>
              <a:rPr lang="en-US" sz="2400" dirty="0" smtClean="0"/>
              <a:t>:</a:t>
            </a:r>
          </a:p>
          <a:p>
            <a:pPr lvl="1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 smtClean="0"/>
              <a:t>bunches transversely </a:t>
            </a:r>
            <a:r>
              <a:rPr lang="en-US" sz="2000" b="1" dirty="0" smtClean="0"/>
              <a:t>stable</a:t>
            </a:r>
            <a:r>
              <a:rPr lang="en-US" sz="2000" dirty="0" smtClean="0"/>
              <a:t> </a:t>
            </a:r>
            <a:r>
              <a:rPr lang="en-US" sz="2000" dirty="0" smtClean="0">
                <a:cs typeface="Times New Roman"/>
              </a:rPr>
              <a:t>(</a:t>
            </a:r>
            <a:r>
              <a:rPr lang="en-US" sz="2000" dirty="0" err="1" smtClean="0">
                <a:cs typeface="Times New Roman"/>
              </a:rPr>
              <a:t>octupoles</a:t>
            </a:r>
            <a:r>
              <a:rPr lang="en-US" sz="2000" dirty="0" smtClean="0">
                <a:cs typeface="Times New Roman"/>
              </a:rPr>
              <a:t> on) for </a:t>
            </a:r>
            <a:r>
              <a:rPr lang="en-US" sz="2000" dirty="0" smtClean="0">
                <a:solidFill>
                  <a:srgbClr val="C00000"/>
                </a:solidFill>
                <a:cs typeface="Times New Roman"/>
              </a:rPr>
              <a:t>0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/>
              </a:rPr>
              <a:t> &lt; </a:t>
            </a:r>
            <a:r>
              <a:rPr lang="en-US" sz="2000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ξ</a:t>
            </a:r>
            <a:r>
              <a:rPr lang="en-US" sz="2000" baseline="-25000" dirty="0" err="1" smtClean="0">
                <a:solidFill>
                  <a:srgbClr val="C00000"/>
                </a:solidFill>
                <a:cs typeface="Times New Roman"/>
              </a:rPr>
              <a:t>V</a:t>
            </a:r>
            <a:r>
              <a:rPr lang="en-US" sz="2000" baseline="-25000" dirty="0" smtClean="0">
                <a:solidFill>
                  <a:srgbClr val="C00000"/>
                </a:solidFill>
                <a:cs typeface="Times New Roman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cs typeface="Times New Roman"/>
              </a:rPr>
              <a:t> &lt; 0.3</a:t>
            </a:r>
          </a:p>
          <a:p>
            <a:pPr lvl="1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b="1" dirty="0" smtClean="0">
                <a:cs typeface="Times New Roman"/>
              </a:rPr>
              <a:t>instability</a:t>
            </a:r>
            <a:r>
              <a:rPr lang="en-US" sz="2000" dirty="0" smtClean="0">
                <a:cs typeface="Times New Roman"/>
              </a:rPr>
              <a:t> at injection and sharp losses during the WS measurements (</a:t>
            </a:r>
            <a:r>
              <a:rPr lang="en-US" sz="2000" dirty="0" err="1" smtClean="0">
                <a:cs typeface="Times New Roman"/>
              </a:rPr>
              <a:t>octupoles</a:t>
            </a:r>
            <a:r>
              <a:rPr lang="en-US" sz="2000" dirty="0" smtClean="0">
                <a:cs typeface="Times New Roman"/>
              </a:rPr>
              <a:t> off) for </a:t>
            </a:r>
            <a:r>
              <a:rPr lang="en-US" sz="2000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ξ</a:t>
            </a:r>
            <a:r>
              <a:rPr lang="en-US" sz="2000" baseline="-25000" dirty="0" err="1" smtClean="0">
                <a:solidFill>
                  <a:srgbClr val="C00000"/>
                </a:solidFill>
                <a:cs typeface="Times New Roman"/>
              </a:rPr>
              <a:t>V</a:t>
            </a:r>
            <a:r>
              <a:rPr lang="en-US" sz="2000" baseline="-25000" dirty="0" smtClean="0">
                <a:solidFill>
                  <a:srgbClr val="C00000"/>
                </a:solidFill>
                <a:cs typeface="Times New Roman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cs typeface="Times New Roman"/>
              </a:rPr>
              <a:t> &lt; 0.05</a:t>
            </a:r>
            <a:r>
              <a:rPr lang="en-US" sz="2000" dirty="0" smtClean="0">
                <a:cs typeface="Times New Roman"/>
              </a:rPr>
              <a:t> </a:t>
            </a:r>
            <a:r>
              <a:rPr lang="en-US" sz="2000" baseline="-25000" dirty="0" smtClean="0">
                <a:cs typeface="Times New Roman"/>
              </a:rPr>
              <a:t>                              </a:t>
            </a:r>
            <a:endParaRPr lang="en-US" sz="24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slow longitudinal </a:t>
            </a:r>
            <a:r>
              <a:rPr lang="en-US" sz="2400" b="1" dirty="0" smtClean="0"/>
              <a:t>instability</a:t>
            </a:r>
            <a:r>
              <a:rPr lang="en-US" sz="2400" dirty="0" smtClean="0"/>
              <a:t> above 1.9x10</a:t>
            </a:r>
            <a:r>
              <a:rPr lang="en-US" sz="2400" baseline="30000" dirty="0" smtClean="0"/>
              <a:t>11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more unstable with 800 MHz on, scanning of phase between the two RF systems (200 MHz and 800 MHz) did not help 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/>
                </a:solidFill>
              </a:rPr>
              <a:t>MD on 6</a:t>
            </a:r>
            <a:r>
              <a:rPr lang="en-US" sz="4000" baseline="30000" dirty="0" smtClean="0">
                <a:solidFill>
                  <a:schemeClr val="tx2"/>
                </a:solidFill>
              </a:rPr>
              <a:t>th</a:t>
            </a:r>
            <a:r>
              <a:rPr lang="en-US" sz="4000" dirty="0" smtClean="0">
                <a:solidFill>
                  <a:schemeClr val="tx2"/>
                </a:solidFill>
              </a:rPr>
              <a:t> August 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4000" dirty="0" smtClean="0">
                <a:solidFill>
                  <a:schemeClr val="tx2"/>
                </a:solidFill>
              </a:rPr>
              <a:t>part I: small transverse </a:t>
            </a:r>
            <a:r>
              <a:rPr lang="en-US" sz="4000" dirty="0" err="1" smtClean="0">
                <a:solidFill>
                  <a:schemeClr val="tx2"/>
                </a:solidFill>
              </a:rPr>
              <a:t>emittances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intensity from PS ~3.5x10</a:t>
            </a:r>
            <a:r>
              <a:rPr lang="en-US" sz="2600" baseline="30000" dirty="0" smtClean="0"/>
              <a:t>11</a:t>
            </a:r>
            <a:r>
              <a:rPr lang="en-US" sz="2600" dirty="0" smtClean="0"/>
              <a:t>, </a:t>
            </a:r>
            <a:r>
              <a:rPr lang="el-GR" sz="2600" dirty="0" smtClean="0">
                <a:latin typeface="Times New Roman"/>
                <a:cs typeface="Times New Roman"/>
              </a:rPr>
              <a:t>ε</a:t>
            </a:r>
            <a:r>
              <a:rPr lang="en-US" sz="2600" baseline="-25000" dirty="0" smtClean="0">
                <a:cs typeface="Times New Roman"/>
              </a:rPr>
              <a:t>L</a:t>
            </a:r>
            <a:r>
              <a:rPr lang="en-US" sz="2600" baseline="-25000" dirty="0" smtClean="0"/>
              <a:t> </a:t>
            </a:r>
            <a:r>
              <a:rPr lang="en-US" sz="2600" dirty="0" smtClean="0"/>
              <a:t> =0.35 </a:t>
            </a:r>
            <a:r>
              <a:rPr lang="en-US" sz="2600" dirty="0" err="1" smtClean="0"/>
              <a:t>eVs</a:t>
            </a:r>
            <a:r>
              <a:rPr lang="en-US" sz="2600" dirty="0" smtClean="0"/>
              <a:t>, </a:t>
            </a:r>
            <a:r>
              <a:rPr lang="el-GR" sz="2600" dirty="0" smtClean="0">
                <a:latin typeface="Times New Roman"/>
                <a:cs typeface="Times New Roman"/>
              </a:rPr>
              <a:t>τ</a:t>
            </a:r>
            <a:r>
              <a:rPr lang="en-US" sz="2600" dirty="0" smtClean="0"/>
              <a:t>=3.8 ns,</a:t>
            </a:r>
            <a:r>
              <a:rPr lang="en-US" sz="2600" baseline="-25000" dirty="0" smtClean="0"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ξ</a:t>
            </a:r>
            <a:r>
              <a:rPr lang="en-US" sz="2600" baseline="-25000" dirty="0" err="1" smtClean="0">
                <a:cs typeface="Times New Roman"/>
              </a:rPr>
              <a:t>H</a:t>
            </a:r>
            <a:r>
              <a:rPr lang="en-US" sz="2600" dirty="0" smtClean="0">
                <a:cs typeface="Times New Roman"/>
              </a:rPr>
              <a:t>=0.25 </a:t>
            </a:r>
            <a:endParaRPr lang="en-US" sz="2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Part I: </a:t>
            </a:r>
            <a:r>
              <a:rPr lang="el-GR" sz="2600" dirty="0" smtClean="0">
                <a:latin typeface="Times New Roman"/>
                <a:cs typeface="Times New Roman"/>
              </a:rPr>
              <a:t>ε</a:t>
            </a:r>
            <a:r>
              <a:rPr lang="en-US" sz="2600" baseline="-25000" dirty="0" smtClean="0">
                <a:latin typeface="Times New Roman"/>
                <a:cs typeface="Times New Roman"/>
              </a:rPr>
              <a:t>H</a:t>
            </a:r>
            <a:r>
              <a:rPr lang="en-US" sz="2600" dirty="0" smtClean="0">
                <a:latin typeface="Times New Roman"/>
                <a:cs typeface="Times New Roman"/>
              </a:rPr>
              <a:t>~</a:t>
            </a:r>
            <a:r>
              <a:rPr lang="en-US" sz="2600" dirty="0" smtClean="0"/>
              <a:t>1.5 </a:t>
            </a:r>
            <a:r>
              <a:rPr lang="el-GR" sz="2600" dirty="0" smtClean="0">
                <a:latin typeface="Times New Roman"/>
                <a:cs typeface="Times New Roman"/>
              </a:rPr>
              <a:t>μ</a:t>
            </a:r>
            <a:r>
              <a:rPr lang="en-US" sz="2600" dirty="0" smtClean="0"/>
              <a:t>m, </a:t>
            </a:r>
            <a:r>
              <a:rPr lang="el-GR" sz="2600" dirty="0" smtClean="0">
                <a:latin typeface="Times New Roman"/>
                <a:cs typeface="Times New Roman"/>
              </a:rPr>
              <a:t>ε</a:t>
            </a:r>
            <a:r>
              <a:rPr lang="en-US" sz="2600" baseline="-25000" dirty="0" smtClean="0">
                <a:latin typeface="Times New Roman"/>
                <a:cs typeface="Times New Roman"/>
              </a:rPr>
              <a:t>V</a:t>
            </a:r>
            <a:r>
              <a:rPr lang="en-US" sz="2600" dirty="0" smtClean="0">
                <a:latin typeface="Times New Roman"/>
                <a:cs typeface="Times New Roman"/>
              </a:rPr>
              <a:t>~</a:t>
            </a:r>
            <a:r>
              <a:rPr lang="en-US" sz="2600" dirty="0" smtClean="0"/>
              <a:t>1.5 </a:t>
            </a:r>
            <a:r>
              <a:rPr lang="el-GR" sz="2600" dirty="0" smtClean="0">
                <a:latin typeface="Times New Roman"/>
                <a:cs typeface="Times New Roman"/>
              </a:rPr>
              <a:t>μ</a:t>
            </a:r>
            <a:r>
              <a:rPr lang="en-US" sz="2600" dirty="0" smtClean="0"/>
              <a:t>m: </a:t>
            </a:r>
            <a:r>
              <a:rPr lang="en-US" sz="2600" dirty="0" smtClean="0">
                <a:solidFill>
                  <a:srgbClr val="C00000"/>
                </a:solidFill>
              </a:rPr>
              <a:t>scanning of </a:t>
            </a:r>
            <a:r>
              <a:rPr lang="en-US" sz="2600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ξ</a:t>
            </a:r>
            <a:r>
              <a:rPr lang="en-US" sz="2600" baseline="-25000" dirty="0" err="1" smtClean="0">
                <a:solidFill>
                  <a:srgbClr val="C00000"/>
                </a:solidFill>
                <a:cs typeface="Times New Roman"/>
              </a:rPr>
              <a:t>V</a:t>
            </a:r>
            <a:r>
              <a:rPr lang="en-US" sz="2600" baseline="-25000" dirty="0" smtClean="0">
                <a:solidFill>
                  <a:srgbClr val="C00000"/>
                </a:solidFill>
                <a:cs typeface="Times New Roman"/>
              </a:rPr>
              <a:t> </a:t>
            </a:r>
            <a:r>
              <a:rPr lang="en-US" sz="2600" dirty="0" smtClean="0">
                <a:cs typeface="Times New Roman"/>
              </a:rPr>
              <a:t> (Benoit) in two ways: (1) with constant value and (2) as a step</a:t>
            </a:r>
            <a:endParaRPr lang="en-US" sz="3000" dirty="0" smtClean="0"/>
          </a:p>
          <a:p>
            <a:pPr lvl="1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400" dirty="0" err="1" smtClean="0">
                <a:latin typeface="Times New Roman"/>
                <a:cs typeface="Times New Roman"/>
              </a:rPr>
              <a:t>ξ</a:t>
            </a:r>
            <a:r>
              <a:rPr lang="en-US" sz="2400" baseline="-25000" dirty="0" err="1" smtClean="0">
                <a:cs typeface="Times New Roman"/>
              </a:rPr>
              <a:t>V</a:t>
            </a:r>
            <a:r>
              <a:rPr lang="en-US" sz="2400" baseline="-25000" dirty="0" smtClean="0">
                <a:cs typeface="Times New Roman"/>
              </a:rPr>
              <a:t>  </a:t>
            </a:r>
            <a:r>
              <a:rPr lang="en-US" sz="2400" dirty="0" smtClean="0">
                <a:cs typeface="Times New Roman"/>
              </a:rPr>
              <a:t>=0 </a:t>
            </a:r>
            <a:r>
              <a:rPr lang="en-US" sz="2400" dirty="0" smtClean="0">
                <a:latin typeface="Times New Roman"/>
                <a:cs typeface="Times New Roman"/>
              </a:rPr>
              <a:t>→ </a:t>
            </a:r>
            <a:r>
              <a:rPr lang="en-US" sz="2400" dirty="0" smtClean="0"/>
              <a:t>very sharp losses at injection to 2.2x10</a:t>
            </a:r>
            <a:r>
              <a:rPr lang="en-US" sz="2400" baseline="30000" dirty="0" smtClean="0"/>
              <a:t>11</a:t>
            </a:r>
            <a:r>
              <a:rPr lang="en-US" sz="2400" dirty="0" smtClean="0"/>
              <a:t>  – not visible on BCT (first point at 10 ms)</a:t>
            </a:r>
          </a:p>
          <a:p>
            <a:pPr lvl="1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400" dirty="0" err="1" smtClean="0">
                <a:latin typeface="Times New Roman"/>
                <a:cs typeface="Times New Roman"/>
              </a:rPr>
              <a:t>ξ</a:t>
            </a:r>
            <a:r>
              <a:rPr lang="en-US" sz="2400" baseline="-25000" dirty="0" err="1" smtClean="0">
                <a:cs typeface="Times New Roman"/>
              </a:rPr>
              <a:t>V</a:t>
            </a:r>
            <a:r>
              <a:rPr lang="en-US" sz="2400" baseline="-25000" dirty="0" smtClean="0">
                <a:cs typeface="Times New Roman"/>
              </a:rPr>
              <a:t> </a:t>
            </a:r>
            <a:r>
              <a:rPr lang="en-US" sz="2400" dirty="0" smtClean="0">
                <a:cs typeface="Times New Roman"/>
              </a:rPr>
              <a:t>=0.3 </a:t>
            </a:r>
            <a:r>
              <a:rPr lang="en-US" sz="2400" dirty="0" smtClean="0">
                <a:latin typeface="Times New Roman"/>
                <a:cs typeface="Times New Roman"/>
              </a:rPr>
              <a:t>→</a:t>
            </a:r>
            <a:r>
              <a:rPr lang="en-US" sz="2400" dirty="0" smtClean="0">
                <a:cs typeface="Times New Roman"/>
              </a:rPr>
              <a:t> </a:t>
            </a:r>
            <a:r>
              <a:rPr lang="en-US" sz="2400" dirty="0" smtClean="0"/>
              <a:t>only small losses at injection - max </a:t>
            </a:r>
            <a:r>
              <a:rPr lang="en-US" sz="2400" dirty="0" smtClean="0">
                <a:solidFill>
                  <a:srgbClr val="C00000"/>
                </a:solidFill>
              </a:rPr>
              <a:t>3.4x10</a:t>
            </a:r>
            <a:r>
              <a:rPr lang="en-US" sz="2400" baseline="30000" dirty="0" smtClean="0">
                <a:solidFill>
                  <a:srgbClr val="C00000"/>
                </a:solidFill>
              </a:rPr>
              <a:t>11</a:t>
            </a:r>
            <a:r>
              <a:rPr lang="en-US" sz="2400" baseline="30000" dirty="0" smtClean="0"/>
              <a:t> 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aseline="30000" dirty="0" smtClean="0"/>
              <a:t>     </a:t>
            </a:r>
            <a:r>
              <a:rPr lang="en-US" sz="2400" dirty="0" smtClean="0"/>
              <a:t>(with almost linear change in losses in </a:t>
            </a:r>
            <a:r>
              <a:rPr lang="en-US" sz="2400" dirty="0" err="1" smtClean="0">
                <a:latin typeface="Times New Roman"/>
                <a:cs typeface="Times New Roman"/>
              </a:rPr>
              <a:t>ξ</a:t>
            </a:r>
            <a:r>
              <a:rPr lang="en-US" sz="2400" baseline="-25000" dirty="0" err="1" smtClean="0">
                <a:cs typeface="Times New Roman"/>
              </a:rPr>
              <a:t>V</a:t>
            </a:r>
            <a:r>
              <a:rPr lang="en-US" sz="2400" baseline="-25000" dirty="0" smtClean="0">
                <a:cs typeface="Times New Roman"/>
              </a:rPr>
              <a:t>  </a:t>
            </a:r>
            <a:r>
              <a:rPr lang="en-US" sz="2400" dirty="0" smtClean="0"/>
              <a:t>range 0.0-0.3)</a:t>
            </a:r>
          </a:p>
          <a:p>
            <a:pPr lvl="1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400" dirty="0" smtClean="0"/>
              <a:t>step in </a:t>
            </a:r>
            <a:r>
              <a:rPr lang="en-US" sz="2400" dirty="0" err="1" smtClean="0">
                <a:latin typeface="Times New Roman"/>
                <a:cs typeface="Times New Roman"/>
              </a:rPr>
              <a:t>ξ</a:t>
            </a:r>
            <a:r>
              <a:rPr lang="en-US" sz="2400" baseline="-25000" dirty="0" err="1" smtClean="0">
                <a:cs typeface="Times New Roman"/>
              </a:rPr>
              <a:t>V</a:t>
            </a:r>
            <a:r>
              <a:rPr lang="en-US" sz="2400" baseline="-25000" dirty="0" smtClean="0">
                <a:cs typeface="Times New Roman"/>
              </a:rPr>
              <a:t>  </a:t>
            </a:r>
            <a:r>
              <a:rPr lang="en-US" sz="2400" dirty="0" smtClean="0"/>
              <a:t>on FB from 0.3 </a:t>
            </a:r>
            <a:r>
              <a:rPr lang="en-US" sz="2400" dirty="0" smtClean="0">
                <a:latin typeface="Times New Roman"/>
                <a:cs typeface="Times New Roman"/>
              </a:rPr>
              <a:t>→</a:t>
            </a:r>
            <a:r>
              <a:rPr lang="en-US" sz="2400" dirty="0" smtClean="0"/>
              <a:t> threshold of 0.15 (</a:t>
            </a:r>
            <a:r>
              <a:rPr lang="en-US" sz="2400" dirty="0" err="1" smtClean="0"/>
              <a:t>tbc</a:t>
            </a:r>
            <a:r>
              <a:rPr lang="en-US" sz="2400" dirty="0" smtClean="0"/>
              <a:t>)</a:t>
            </a:r>
            <a:endParaRPr lang="en-US" sz="3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longitudinal instability with and without 800 MHz, slightly better for 2 MV increased after 100 ms to 3 MV (as for LHC nominal beam)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tx2"/>
                </a:solidFill>
              </a:rPr>
              <a:t>Looking for the transverse instability threshold in chromaticity</a:t>
            </a:r>
          </a:p>
        </p:txBody>
      </p:sp>
      <p:pic>
        <p:nvPicPr>
          <p:cNvPr id="18434" name="Picture 6" descr="BC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762000"/>
            <a:ext cx="586740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762000" y="4843463"/>
            <a:ext cx="796064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Initial intensities ejected from the PS were all between 3.4 and 3.6 </a:t>
            </a:r>
            <a:r>
              <a:rPr lang="en-US" dirty="0" smtClean="0"/>
              <a:t>x10</a:t>
            </a:r>
            <a:r>
              <a:rPr lang="en-US" baseline="30000" dirty="0" smtClean="0"/>
              <a:t>11</a:t>
            </a:r>
            <a:r>
              <a:rPr lang="en-US" dirty="0" smtClean="0"/>
              <a:t> </a:t>
            </a:r>
            <a:r>
              <a:rPr lang="en-US" dirty="0"/>
              <a:t>p/b </a:t>
            </a:r>
            <a:br>
              <a:rPr lang="en-US" dirty="0"/>
            </a:br>
            <a:r>
              <a:rPr lang="en-US" dirty="0"/>
              <a:t>(in fact </a:t>
            </a:r>
            <a:r>
              <a:rPr lang="en-US" b="1" dirty="0">
                <a:solidFill>
                  <a:srgbClr val="00CC00"/>
                </a:solidFill>
              </a:rPr>
              <a:t>3.5</a:t>
            </a:r>
            <a:r>
              <a:rPr lang="en-US" dirty="0"/>
              <a:t>, </a:t>
            </a:r>
            <a:r>
              <a:rPr lang="en-US" b="1" dirty="0">
                <a:solidFill>
                  <a:schemeClr val="hlink"/>
                </a:solidFill>
              </a:rPr>
              <a:t>3.4</a:t>
            </a:r>
            <a:r>
              <a:rPr lang="en-US" dirty="0"/>
              <a:t> and </a:t>
            </a:r>
            <a:r>
              <a:rPr lang="en-US" b="1" dirty="0">
                <a:solidFill>
                  <a:srgbClr val="FF3300"/>
                </a:solidFill>
              </a:rPr>
              <a:t>3.56 </a:t>
            </a:r>
            <a:r>
              <a:rPr lang="en-US" dirty="0" smtClean="0"/>
              <a:t>x10</a:t>
            </a:r>
            <a:r>
              <a:rPr lang="en-US" baseline="30000" dirty="0" smtClean="0"/>
              <a:t>11 </a:t>
            </a:r>
            <a:r>
              <a:rPr lang="en-US" dirty="0"/>
              <a:t>p/b)</a:t>
            </a:r>
            <a:br>
              <a:rPr lang="en-US" dirty="0"/>
            </a:br>
            <a:r>
              <a:rPr lang="en-US" dirty="0"/>
              <a:t>but beware of the different calibration between BPMs in the PS and SPS)</a:t>
            </a:r>
          </a:p>
          <a:p>
            <a:r>
              <a:rPr lang="en-US" dirty="0">
                <a:sym typeface="Wingdings" pitchFamily="2" charset="2"/>
              </a:rPr>
              <a:t>	 attempt to assess pattern of losses for </a:t>
            </a:r>
            <a:r>
              <a:rPr lang="en-US" dirty="0">
                <a:solidFill>
                  <a:srgbClr val="00CC00"/>
                </a:solidFill>
                <a:sym typeface="Wingdings" pitchFamily="2" charset="2"/>
              </a:rPr>
              <a:t>high chromaticity:</a:t>
            </a:r>
          </a:p>
          <a:p>
            <a:r>
              <a:rPr lang="en-US" dirty="0">
                <a:sym typeface="Wingdings" pitchFamily="2" charset="2"/>
              </a:rPr>
              <a:t>		- 1 % lost between PS and SPS</a:t>
            </a:r>
          </a:p>
          <a:p>
            <a:r>
              <a:rPr lang="en-US" dirty="0">
                <a:sym typeface="Wingdings" pitchFamily="2" charset="2"/>
              </a:rPr>
              <a:t>		- 6 % lost within the first 2000 turns in SPS</a:t>
            </a:r>
          </a:p>
          <a:p>
            <a:r>
              <a:rPr lang="en-US" dirty="0">
                <a:sym typeface="Wingdings" pitchFamily="2" charset="2"/>
              </a:rPr>
              <a:t>		- 2 % lost on the </a:t>
            </a:r>
            <a:r>
              <a:rPr lang="en-US" dirty="0" err="1">
                <a:sym typeface="Wingdings" pitchFamily="2" charset="2"/>
              </a:rPr>
              <a:t>reamining</a:t>
            </a:r>
            <a:r>
              <a:rPr lang="en-US" dirty="0">
                <a:sym typeface="Wingdings" pitchFamily="2" charset="2"/>
              </a:rPr>
              <a:t> of flat bottom in SPS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tx2"/>
                </a:solidFill>
              </a:rPr>
              <a:t>Trying to understand these losses: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wideband pickup (BPW)    		wall current monitor (WCM) 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9459" name="Picture 7" descr="LossesWC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954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5562600" y="2362200"/>
            <a:ext cx="287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Vertical chromaticity =0.35</a:t>
            </a:r>
          </a:p>
        </p:txBody>
      </p:sp>
      <p:sp>
        <p:nvSpPr>
          <p:cNvPr id="19462" name="Text Box 10"/>
          <p:cNvSpPr txBox="1">
            <a:spLocks noChangeArrowheads="1"/>
          </p:cNvSpPr>
          <p:nvPr/>
        </p:nvSpPr>
        <p:spPr bwMode="auto">
          <a:xfrm>
            <a:off x="533400" y="4953000"/>
            <a:ext cx="36215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/>
              <a:t>Systematic </a:t>
            </a:r>
            <a:r>
              <a:rPr lang="en-US" dirty="0"/>
              <a:t>losses of about 6% </a:t>
            </a:r>
            <a:br>
              <a:rPr lang="en-US" dirty="0"/>
            </a:br>
            <a:r>
              <a:rPr lang="en-US" dirty="0"/>
              <a:t>within the first 200 turns</a:t>
            </a:r>
          </a:p>
        </p:txBody>
      </p:sp>
      <p:pic>
        <p:nvPicPr>
          <p:cNvPr id="19463" name="Picture 12" descr="LossesWCM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2672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13"/>
          <p:cNvSpPr txBox="1">
            <a:spLocks noChangeArrowheads="1"/>
          </p:cNvSpPr>
          <p:nvPr/>
        </p:nvSpPr>
        <p:spPr bwMode="auto">
          <a:xfrm>
            <a:off x="6858000" y="556260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Zoom</a:t>
            </a:r>
          </a:p>
        </p:txBody>
      </p:sp>
      <p:pic>
        <p:nvPicPr>
          <p:cNvPr id="19465" name="Picture 14" descr="BPWintens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430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Text Box 16"/>
          <p:cNvSpPr txBox="1">
            <a:spLocks noChangeArrowheads="1"/>
          </p:cNvSpPr>
          <p:nvPr/>
        </p:nvSpPr>
        <p:spPr bwMode="auto">
          <a:xfrm>
            <a:off x="533400" y="4267200"/>
            <a:ext cx="5216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/>
              <a:t>Initial </a:t>
            </a:r>
            <a:r>
              <a:rPr lang="en-US" dirty="0"/>
              <a:t>BPW “intensities” consistent with </a:t>
            </a:r>
            <a:br>
              <a:rPr lang="en-US" dirty="0"/>
            </a:br>
            <a:r>
              <a:rPr lang="en-US" dirty="0"/>
              <a:t>PS ejection intensities (</a:t>
            </a:r>
            <a:r>
              <a:rPr lang="en-US" b="1" dirty="0">
                <a:solidFill>
                  <a:srgbClr val="00CC00"/>
                </a:solidFill>
              </a:rPr>
              <a:t>3.5</a:t>
            </a:r>
            <a:r>
              <a:rPr lang="en-US" dirty="0"/>
              <a:t>, </a:t>
            </a:r>
            <a:r>
              <a:rPr lang="en-US" b="1" dirty="0">
                <a:solidFill>
                  <a:schemeClr val="hlink"/>
                </a:solidFill>
              </a:rPr>
              <a:t>3.4</a:t>
            </a:r>
            <a:r>
              <a:rPr lang="en-US" dirty="0"/>
              <a:t> and </a:t>
            </a:r>
            <a:r>
              <a:rPr lang="en-US" b="1" dirty="0">
                <a:solidFill>
                  <a:srgbClr val="FF3300"/>
                </a:solidFill>
              </a:rPr>
              <a:t>3.56 </a:t>
            </a:r>
            <a:r>
              <a:rPr lang="en-US" dirty="0"/>
              <a:t>10</a:t>
            </a:r>
            <a:r>
              <a:rPr lang="en-US" baseline="30000" dirty="0"/>
              <a:t>11</a:t>
            </a:r>
            <a:r>
              <a:rPr lang="en-US" dirty="0"/>
              <a:t> p/b)</a:t>
            </a:r>
          </a:p>
        </p:txBody>
      </p:sp>
      <p:sp>
        <p:nvSpPr>
          <p:cNvPr id="19469" name="Text Box 18"/>
          <p:cNvSpPr txBox="1">
            <a:spLocks noChangeArrowheads="1"/>
          </p:cNvSpPr>
          <p:nvPr/>
        </p:nvSpPr>
        <p:spPr bwMode="auto">
          <a:xfrm>
            <a:off x="533400" y="5562600"/>
            <a:ext cx="44678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/>
              <a:t>Sharp </a:t>
            </a:r>
            <a:r>
              <a:rPr lang="en-US" dirty="0"/>
              <a:t>20 % losses at around 100 turns </a:t>
            </a:r>
            <a:br>
              <a:rPr lang="en-US" dirty="0"/>
            </a:br>
            <a:r>
              <a:rPr lang="en-US" dirty="0"/>
              <a:t>if chromaticity is too low (red curve)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3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tx2"/>
                </a:solidFill>
              </a:rPr>
              <a:t>BPW sum and delta signals (raw)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304800" y="5943600"/>
            <a:ext cx="8839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/>
              <a:t>The </a:t>
            </a:r>
            <a:r>
              <a:rPr lang="en-US" dirty="0"/>
              <a:t>coherent vertical instability takes about 50 turns to develop, and can not </a:t>
            </a:r>
            <a:r>
              <a:rPr lang="en-US" dirty="0" smtClean="0"/>
              <a:t>be              </a:t>
            </a:r>
            <a:r>
              <a:rPr lang="en-US" dirty="0"/>
              <a:t>held </a:t>
            </a:r>
            <a:r>
              <a:rPr lang="en-US" dirty="0" smtClean="0"/>
              <a:t>responsible </a:t>
            </a:r>
            <a:r>
              <a:rPr lang="en-US" dirty="0"/>
              <a:t>for the very quick losses. However, they are likely to lead to losses </a:t>
            </a:r>
            <a:r>
              <a:rPr lang="en-US" dirty="0" smtClean="0"/>
              <a:t>when </a:t>
            </a:r>
            <a:r>
              <a:rPr lang="en-US" dirty="0"/>
              <a:t>chromaticity is low (0.15). After 100 turns, the coherent motion is damped.</a:t>
            </a:r>
          </a:p>
        </p:txBody>
      </p:sp>
      <p:pic>
        <p:nvPicPr>
          <p:cNvPr id="20484" name="Picture 13" descr="BPW1b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60045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4" descr="BPW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3825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15"/>
          <p:cNvSpPr txBox="1">
            <a:spLocks noChangeArrowheads="1"/>
          </p:cNvSpPr>
          <p:nvPr/>
        </p:nvSpPr>
        <p:spPr bwMode="auto">
          <a:xfrm>
            <a:off x="228600" y="785813"/>
            <a:ext cx="2617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ym typeface="Symbol" pitchFamily="18" charset="2"/>
              </a:rPr>
              <a:t>Vertical Chromaticity =0.35</a:t>
            </a:r>
          </a:p>
        </p:txBody>
      </p:sp>
      <p:pic>
        <p:nvPicPr>
          <p:cNvPr id="20487" name="Picture 16" descr="BPW2b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56235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7" descr="BPW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2192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9" descr="BPW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12192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Text Box 20"/>
          <p:cNvSpPr txBox="1">
            <a:spLocks noChangeArrowheads="1"/>
          </p:cNvSpPr>
          <p:nvPr/>
        </p:nvSpPr>
        <p:spPr bwMode="auto">
          <a:xfrm>
            <a:off x="3352800" y="762000"/>
            <a:ext cx="2617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ym typeface="Symbol" pitchFamily="18" charset="2"/>
              </a:rPr>
              <a:t>Vertical Chromaticity =0.25</a:t>
            </a:r>
          </a:p>
        </p:txBody>
      </p:sp>
      <p:sp>
        <p:nvSpPr>
          <p:cNvPr id="20492" name="Text Box 21"/>
          <p:cNvSpPr txBox="1">
            <a:spLocks noChangeArrowheads="1"/>
          </p:cNvSpPr>
          <p:nvPr/>
        </p:nvSpPr>
        <p:spPr bwMode="auto">
          <a:xfrm>
            <a:off x="6400800" y="762000"/>
            <a:ext cx="2617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ym typeface="Symbol" pitchFamily="18" charset="2"/>
              </a:rPr>
              <a:t>Vertical Chromaticity =0.15</a:t>
            </a:r>
          </a:p>
        </p:txBody>
      </p:sp>
      <p:pic>
        <p:nvPicPr>
          <p:cNvPr id="20494" name="Picture 14" descr="BPW3bc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581400"/>
            <a:ext cx="2895600" cy="2171700"/>
          </a:xfrm>
          <a:prstGeom prst="rect">
            <a:avLst/>
          </a:prstGeom>
          <a:noFill/>
        </p:spPr>
      </p:pic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889000" y="5149850"/>
            <a:ext cx="1530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Small losses </a:t>
            </a:r>
            <a:br>
              <a:rPr lang="en-US"/>
            </a:br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4013200" y="5073650"/>
            <a:ext cx="1530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Small losses </a:t>
            </a:r>
            <a:br>
              <a:rPr lang="en-US"/>
            </a:br>
            <a:endParaRPr lang="en-US"/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6978650" y="5043488"/>
            <a:ext cx="154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Large losses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/>
                </a:solidFill>
              </a:rPr>
              <a:t>MD on 6</a:t>
            </a:r>
            <a:r>
              <a:rPr lang="en-US" sz="4000" baseline="30000" dirty="0" smtClean="0">
                <a:solidFill>
                  <a:schemeClr val="tx2"/>
                </a:solidFill>
              </a:rPr>
              <a:t>th</a:t>
            </a:r>
            <a:r>
              <a:rPr lang="en-US" sz="4000" dirty="0" smtClean="0">
                <a:solidFill>
                  <a:schemeClr val="tx2"/>
                </a:solidFill>
              </a:rPr>
              <a:t> August 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4000" dirty="0" smtClean="0">
                <a:solidFill>
                  <a:schemeClr val="tx2"/>
                </a:solidFill>
              </a:rPr>
              <a:t>part II: nominal transverse </a:t>
            </a:r>
            <a:r>
              <a:rPr lang="en-US" sz="4000" dirty="0" err="1" smtClean="0">
                <a:solidFill>
                  <a:schemeClr val="tx2"/>
                </a:solidFill>
              </a:rPr>
              <a:t>emittances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intensity from PS ~3.5x10</a:t>
            </a:r>
            <a:r>
              <a:rPr lang="en-US" sz="2800" baseline="30000" dirty="0" smtClean="0"/>
              <a:t>11</a:t>
            </a:r>
            <a:r>
              <a:rPr lang="en-US" sz="2800" dirty="0" smtClean="0"/>
              <a:t>, </a:t>
            </a:r>
            <a:r>
              <a:rPr lang="el-GR" sz="2800" dirty="0" smtClean="0">
                <a:latin typeface="Times New Roman"/>
                <a:cs typeface="Times New Roman"/>
              </a:rPr>
              <a:t>ε</a:t>
            </a:r>
            <a:r>
              <a:rPr lang="en-US" sz="2800" baseline="-25000" dirty="0" smtClean="0">
                <a:cs typeface="Times New Roman"/>
              </a:rPr>
              <a:t>L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 =0.35 </a:t>
            </a:r>
            <a:r>
              <a:rPr lang="en-US" sz="2800" dirty="0" err="1" smtClean="0"/>
              <a:t>eVs</a:t>
            </a:r>
            <a:r>
              <a:rPr lang="en-US" sz="2800" dirty="0" smtClean="0"/>
              <a:t>, </a:t>
            </a:r>
            <a:r>
              <a:rPr lang="el-GR" sz="2800" dirty="0" smtClean="0">
                <a:latin typeface="Times New Roman"/>
                <a:cs typeface="Times New Roman"/>
              </a:rPr>
              <a:t>τ</a:t>
            </a:r>
            <a:r>
              <a:rPr lang="en-US" sz="2800" dirty="0" smtClean="0"/>
              <a:t>=3.8 ns,</a:t>
            </a:r>
            <a:r>
              <a:rPr lang="en-US" sz="2800" baseline="-25000" dirty="0" smtClean="0"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ξ</a:t>
            </a:r>
            <a:r>
              <a:rPr lang="en-US" sz="2800" baseline="-25000" dirty="0" err="1" smtClean="0">
                <a:cs typeface="Times New Roman"/>
              </a:rPr>
              <a:t>H</a:t>
            </a:r>
            <a:r>
              <a:rPr lang="en-US" sz="2800" dirty="0" smtClean="0">
                <a:cs typeface="Times New Roman"/>
              </a:rPr>
              <a:t>=0.25 </a:t>
            </a: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Part II: </a:t>
            </a:r>
            <a:r>
              <a:rPr lang="el-GR" sz="2800" dirty="0" smtClean="0">
                <a:latin typeface="Times New Roman"/>
                <a:cs typeface="Times New Roman"/>
              </a:rPr>
              <a:t>ε</a:t>
            </a:r>
            <a:r>
              <a:rPr lang="en-US" sz="2800" baseline="-25000" dirty="0" smtClean="0">
                <a:latin typeface="Times New Roman"/>
                <a:cs typeface="Times New Roman"/>
              </a:rPr>
              <a:t>H</a:t>
            </a:r>
            <a:r>
              <a:rPr lang="en-US" sz="2800" dirty="0" smtClean="0">
                <a:latin typeface="Times New Roman"/>
                <a:cs typeface="Times New Roman"/>
              </a:rPr>
              <a:t>~</a:t>
            </a:r>
            <a:r>
              <a:rPr lang="en-US" sz="2800" dirty="0" smtClean="0"/>
              <a:t>3.0 </a:t>
            </a:r>
            <a:r>
              <a:rPr lang="el-GR" sz="2800" dirty="0" smtClean="0">
                <a:latin typeface="Times New Roman"/>
                <a:cs typeface="Times New Roman"/>
              </a:rPr>
              <a:t>μ</a:t>
            </a:r>
            <a:r>
              <a:rPr lang="en-US" sz="2800" dirty="0" smtClean="0"/>
              <a:t>m, </a:t>
            </a:r>
            <a:r>
              <a:rPr lang="el-GR" sz="2800" dirty="0" smtClean="0">
                <a:latin typeface="Times New Roman"/>
                <a:cs typeface="Times New Roman"/>
              </a:rPr>
              <a:t>ε</a:t>
            </a:r>
            <a:r>
              <a:rPr lang="en-US" sz="2800" baseline="-25000" dirty="0" smtClean="0">
                <a:latin typeface="Times New Roman"/>
                <a:cs typeface="Times New Roman"/>
              </a:rPr>
              <a:t>V</a:t>
            </a:r>
            <a:r>
              <a:rPr lang="en-US" sz="2800" dirty="0" smtClean="0">
                <a:latin typeface="Times New Roman"/>
                <a:cs typeface="Times New Roman"/>
              </a:rPr>
              <a:t>~</a:t>
            </a:r>
            <a:r>
              <a:rPr lang="en-US" sz="2800" dirty="0" smtClean="0"/>
              <a:t>3.0 </a:t>
            </a:r>
            <a:r>
              <a:rPr lang="el-GR" sz="2800" dirty="0" smtClean="0">
                <a:latin typeface="Times New Roman"/>
                <a:cs typeface="Times New Roman"/>
              </a:rPr>
              <a:t>μ</a:t>
            </a:r>
            <a:r>
              <a:rPr lang="en-US" sz="2800" dirty="0" smtClean="0"/>
              <a:t>m: </a:t>
            </a:r>
            <a:r>
              <a:rPr lang="en-US" sz="2800" dirty="0" smtClean="0">
                <a:solidFill>
                  <a:srgbClr val="C00000"/>
                </a:solidFill>
              </a:rPr>
              <a:t>scanning of </a:t>
            </a:r>
            <a:r>
              <a:rPr lang="en-US" sz="2800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ξ</a:t>
            </a:r>
            <a:r>
              <a:rPr lang="en-US" sz="2800" baseline="-25000" dirty="0" err="1" smtClean="0">
                <a:solidFill>
                  <a:srgbClr val="C00000"/>
                </a:solidFill>
                <a:cs typeface="Times New Roman"/>
              </a:rPr>
              <a:t>V</a:t>
            </a:r>
            <a:r>
              <a:rPr lang="en-US" sz="2800" baseline="-25000" dirty="0" smtClean="0">
                <a:solidFill>
                  <a:srgbClr val="C00000"/>
                </a:solidFill>
                <a:cs typeface="Times New Roman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cs typeface="Times New Roman"/>
              </a:rPr>
              <a:t> </a:t>
            </a:r>
            <a:r>
              <a:rPr lang="en-US" sz="2800" dirty="0" smtClean="0">
                <a:cs typeface="Times New Roman"/>
              </a:rPr>
              <a:t>on flat bottom (Benoit): </a:t>
            </a:r>
            <a:endParaRPr lang="en-US" sz="2800" dirty="0" smtClean="0"/>
          </a:p>
          <a:p>
            <a:pPr lvl="1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400" dirty="0" err="1" smtClean="0">
                <a:latin typeface="Times New Roman"/>
                <a:cs typeface="Times New Roman"/>
              </a:rPr>
              <a:t>ξ</a:t>
            </a:r>
            <a:r>
              <a:rPr lang="en-US" sz="2400" baseline="-25000" dirty="0" err="1" smtClean="0">
                <a:cs typeface="Times New Roman"/>
              </a:rPr>
              <a:t>V</a:t>
            </a:r>
            <a:r>
              <a:rPr lang="en-US" sz="2400" baseline="-25000" dirty="0" smtClean="0">
                <a:cs typeface="Times New Roman"/>
              </a:rPr>
              <a:t>  </a:t>
            </a:r>
            <a:r>
              <a:rPr lang="en-US" sz="2400" dirty="0" smtClean="0">
                <a:cs typeface="Times New Roman"/>
              </a:rPr>
              <a:t>=0.0 </a:t>
            </a:r>
            <a:r>
              <a:rPr lang="en-US" sz="2400" dirty="0" smtClean="0">
                <a:latin typeface="Times New Roman"/>
                <a:cs typeface="Times New Roman"/>
              </a:rPr>
              <a:t> →</a:t>
            </a:r>
            <a:r>
              <a:rPr lang="en-US" sz="2400" dirty="0" smtClean="0">
                <a:cs typeface="Times New Roman"/>
              </a:rPr>
              <a:t> </a:t>
            </a:r>
            <a:r>
              <a:rPr lang="en-US" sz="2400" dirty="0" smtClean="0"/>
              <a:t>very sharp losses at injection to 2.25x10</a:t>
            </a:r>
            <a:r>
              <a:rPr lang="en-US" sz="2400" baseline="30000" dirty="0" smtClean="0"/>
              <a:t>11</a:t>
            </a:r>
            <a:r>
              <a:rPr lang="en-US" sz="2400" dirty="0" smtClean="0"/>
              <a:t>  – not visible on BCT (first point at 10 ms)</a:t>
            </a:r>
          </a:p>
          <a:p>
            <a:pPr lvl="1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400" dirty="0" err="1" smtClean="0">
                <a:latin typeface="Times New Roman"/>
                <a:cs typeface="Times New Roman"/>
              </a:rPr>
              <a:t>ξ</a:t>
            </a:r>
            <a:r>
              <a:rPr lang="en-US" sz="2400" baseline="-25000" dirty="0" err="1" smtClean="0">
                <a:cs typeface="Times New Roman"/>
              </a:rPr>
              <a:t>V</a:t>
            </a:r>
            <a:r>
              <a:rPr lang="en-US" sz="2400" baseline="-25000" dirty="0" smtClean="0">
                <a:cs typeface="Times New Roman"/>
              </a:rPr>
              <a:t>  </a:t>
            </a:r>
            <a:r>
              <a:rPr lang="en-US" sz="2400" dirty="0" smtClean="0">
                <a:cs typeface="Times New Roman"/>
              </a:rPr>
              <a:t>=0.3 </a:t>
            </a:r>
            <a:r>
              <a:rPr lang="en-US" sz="2400" dirty="0" smtClean="0">
                <a:latin typeface="Times New Roman"/>
                <a:cs typeface="Times New Roman"/>
              </a:rPr>
              <a:t>→ </a:t>
            </a:r>
            <a:r>
              <a:rPr lang="en-US" sz="2400" dirty="0" smtClean="0"/>
              <a:t>only small losses at injection – max 3.2x10</a:t>
            </a:r>
            <a:r>
              <a:rPr lang="en-US" sz="2400" baseline="30000" dirty="0" smtClean="0"/>
              <a:t>11  </a:t>
            </a:r>
            <a:r>
              <a:rPr lang="en-US" sz="2200" dirty="0" smtClean="0"/>
              <a:t>(with almost linear change in losses between)</a:t>
            </a:r>
            <a:endParaRPr lang="en-US" sz="2600" dirty="0" smtClean="0"/>
          </a:p>
          <a:p>
            <a:pPr lvl="1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200" dirty="0" smtClean="0"/>
              <a:t>step in </a:t>
            </a:r>
            <a:r>
              <a:rPr lang="en-US" sz="2600" dirty="0" err="1" smtClean="0">
                <a:latin typeface="Times New Roman"/>
                <a:cs typeface="Times New Roman"/>
              </a:rPr>
              <a:t>ξ</a:t>
            </a:r>
            <a:r>
              <a:rPr lang="en-US" sz="2600" baseline="-25000" dirty="0" err="1" smtClean="0">
                <a:cs typeface="Times New Roman"/>
              </a:rPr>
              <a:t>V</a:t>
            </a:r>
            <a:r>
              <a:rPr lang="en-US" sz="2600" baseline="-25000" dirty="0" smtClean="0">
                <a:cs typeface="Times New Roman"/>
              </a:rPr>
              <a:t>  </a:t>
            </a:r>
            <a:r>
              <a:rPr lang="en-US" sz="2200" dirty="0" smtClean="0"/>
              <a:t>on FB </a:t>
            </a:r>
            <a:r>
              <a:rPr lang="en-US" sz="2200" dirty="0" smtClean="0">
                <a:latin typeface="Times New Roman"/>
                <a:cs typeface="Times New Roman"/>
              </a:rPr>
              <a:t>→</a:t>
            </a:r>
            <a:r>
              <a:rPr lang="en-US" sz="2200" dirty="0" smtClean="0"/>
              <a:t> threshold at </a:t>
            </a:r>
            <a:r>
              <a:rPr lang="en-US" sz="2400" dirty="0" err="1" smtClean="0">
                <a:latin typeface="Times New Roman"/>
                <a:cs typeface="Times New Roman"/>
              </a:rPr>
              <a:t>ξ</a:t>
            </a:r>
            <a:r>
              <a:rPr lang="en-US" sz="2400" baseline="-25000" dirty="0" err="1" smtClean="0">
                <a:cs typeface="Times New Roman"/>
              </a:rPr>
              <a:t>V</a:t>
            </a:r>
            <a:r>
              <a:rPr lang="en-US" sz="2400" baseline="-25000" dirty="0" smtClean="0">
                <a:cs typeface="Times New Roman"/>
              </a:rPr>
              <a:t> </a:t>
            </a:r>
            <a:r>
              <a:rPr lang="en-US" sz="2400" dirty="0" smtClean="0">
                <a:cs typeface="Times New Roman"/>
              </a:rPr>
              <a:t>=</a:t>
            </a:r>
            <a:r>
              <a:rPr lang="en-US" sz="2200" dirty="0" smtClean="0"/>
              <a:t>0.05 (higher than for small emit.)</a:t>
            </a:r>
            <a:endParaRPr lang="en-US" sz="35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 smtClean="0"/>
              <a:t>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smtClean="0"/>
              <a:t>      All </a:t>
            </a:r>
            <a:r>
              <a:rPr lang="en-US" sz="2200" dirty="0" smtClean="0"/>
              <a:t>measurements were done with  800 MHz on (350 kV, bunch shortening mode) and 2 MV increased after 100 ms to 3 MV (as for LHC</a:t>
            </a:r>
            <a:r>
              <a:rPr lang="en-US" sz="1700" dirty="0" smtClean="0"/>
              <a:t>   </a:t>
            </a:r>
            <a:r>
              <a:rPr lang="en-US" sz="2200" dirty="0" smtClean="0"/>
              <a:t>nominal beam) </a:t>
            </a:r>
            <a:r>
              <a:rPr lang="en-US" sz="2200" dirty="0" smtClean="0">
                <a:latin typeface="Times New Roman"/>
                <a:cs typeface="Times New Roman"/>
              </a:rPr>
              <a:t>→ </a:t>
            </a:r>
            <a:r>
              <a:rPr lang="en-US" sz="2200" dirty="0" smtClean="0"/>
              <a:t>not directly comparable with Part I (small </a:t>
            </a:r>
            <a:r>
              <a:rPr lang="en-US" sz="2200" dirty="0" err="1" smtClean="0"/>
              <a:t>emittances</a:t>
            </a:r>
            <a:r>
              <a:rPr lang="en-US" sz="2200" dirty="0" smtClean="0"/>
              <a:t>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Data is in the process of analysis (B. Salvant)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Ultimate intensity seems to be OK even with quite low chromaticity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Sharp losses at injection for highest intensities are most probably due to a very large space charge tune spread (</a:t>
            </a:r>
            <a:r>
              <a:rPr lang="en-US" dirty="0" smtClean="0">
                <a:latin typeface="Times New Roman"/>
                <a:cs typeface="Times New Roman"/>
              </a:rPr>
              <a:t>∆</a:t>
            </a:r>
            <a:r>
              <a:rPr lang="en-US" dirty="0" smtClean="0"/>
              <a:t>Q=0.15 for nominal </a:t>
            </a:r>
            <a:r>
              <a:rPr lang="en-US" dirty="0" err="1" smtClean="0"/>
              <a:t>emittances</a:t>
            </a:r>
            <a:r>
              <a:rPr lang="en-US" dirty="0" smtClean="0"/>
              <a:t>!), chromaticity seems to help(?)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TMCI threshold has been found as a function of chromaticity changed in steps (0.05) on FB. Clear coherent signals in this case  (W. Hofle)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Higher TMCI threshold is expected (from theory and simulations) for smaller transverse </a:t>
            </a:r>
            <a:r>
              <a:rPr lang="en-US" dirty="0" err="1" smtClean="0"/>
              <a:t>emittances</a:t>
            </a:r>
            <a:r>
              <a:rPr lang="en-US" dirty="0" smtClean="0"/>
              <a:t>, opposite effect was observed. Data on FB for small and nominal transverse </a:t>
            </a:r>
            <a:r>
              <a:rPr lang="en-US" dirty="0" err="1" smtClean="0"/>
              <a:t>emittances</a:t>
            </a:r>
            <a:r>
              <a:rPr lang="en-US" dirty="0" smtClean="0"/>
              <a:t> are not directly comparable (RF)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/>
              <a:t> more measurements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More (dedicated) studies of longitudinal instability and its cure </a:t>
            </a:r>
            <a:r>
              <a:rPr lang="en-US" dirty="0" smtClean="0"/>
              <a:t>needed (RF team)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740</Words>
  <Application>Microsoft Office PowerPoint</Application>
  <PresentationFormat>On-screen Show (4:3)</PresentationFormat>
  <Paragraphs>56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Single bunch MD on 5-6th August: short preliminary summary</vt:lpstr>
      <vt:lpstr>MD on 5th August ultimate intensity</vt:lpstr>
      <vt:lpstr>MD on 6th August  part I: small transverse emittances</vt:lpstr>
      <vt:lpstr>Looking for the transverse instability threshold in chromaticity</vt:lpstr>
      <vt:lpstr>Trying to understand these losses:        wideband pickup (BPW)      wall current monitor (WCM) </vt:lpstr>
      <vt:lpstr>BPW sum and delta signals (raw)</vt:lpstr>
      <vt:lpstr>MD on 6th August  part II: nominal transverse emittances</vt:lpstr>
      <vt:lpstr>Summary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 bunch MD on 5-6th August</dc:title>
  <dc:creator>elenas</dc:creator>
  <cp:lastModifiedBy>elenas</cp:lastModifiedBy>
  <cp:revision>53</cp:revision>
  <dcterms:created xsi:type="dcterms:W3CDTF">2010-08-20T15:42:39Z</dcterms:created>
  <dcterms:modified xsi:type="dcterms:W3CDTF">2010-08-26T13:16:04Z</dcterms:modified>
</cp:coreProperties>
</file>