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my\Desktop\New%20folder%20(4)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AM</c:v>
          </c:tx>
          <c:marker>
            <c:symbol val="none"/>
          </c:marker>
          <c:xVal>
            <c:numRef>
              <c:f>Sheet1!$C$2:$C$30</c:f>
              <c:numCache>
                <c:formatCode>General</c:formatCode>
                <c:ptCount val="29"/>
                <c:pt idx="0">
                  <c:v>0</c:v>
                </c:pt>
                <c:pt idx="1">
                  <c:v>3.8940000000000037</c:v>
                </c:pt>
                <c:pt idx="2">
                  <c:v>8.5040000000000049</c:v>
                </c:pt>
                <c:pt idx="3">
                  <c:v>11.562000000000006</c:v>
                </c:pt>
                <c:pt idx="4">
                  <c:v>14.421000000000005</c:v>
                </c:pt>
                <c:pt idx="5">
                  <c:v>17.346000000000004</c:v>
                </c:pt>
                <c:pt idx="6">
                  <c:v>21.47</c:v>
                </c:pt>
                <c:pt idx="7">
                  <c:v>25.707999999999988</c:v>
                </c:pt>
                <c:pt idx="8">
                  <c:v>29.546999999999986</c:v>
                </c:pt>
                <c:pt idx="9">
                  <c:v>33.518000000000001</c:v>
                </c:pt>
                <c:pt idx="10">
                  <c:v>37.693000000000012</c:v>
                </c:pt>
                <c:pt idx="11">
                  <c:v>41.555</c:v>
                </c:pt>
                <c:pt idx="12">
                  <c:v>45.598000000000013</c:v>
                </c:pt>
                <c:pt idx="13">
                  <c:v>49.624000000000002</c:v>
                </c:pt>
                <c:pt idx="15">
                  <c:v>49.624000000000002</c:v>
                </c:pt>
                <c:pt idx="16">
                  <c:v>53.764000000000003</c:v>
                </c:pt>
                <c:pt idx="17">
                  <c:v>57.838000000000001</c:v>
                </c:pt>
                <c:pt idx="18">
                  <c:v>61.763000000000012</c:v>
                </c:pt>
                <c:pt idx="19">
                  <c:v>65.468999999999994</c:v>
                </c:pt>
                <c:pt idx="20">
                  <c:v>70.149000000000001</c:v>
                </c:pt>
                <c:pt idx="21">
                  <c:v>73.206999999999994</c:v>
                </c:pt>
                <c:pt idx="22">
                  <c:v>77.557999999999993</c:v>
                </c:pt>
                <c:pt idx="23">
                  <c:v>81.703000000000003</c:v>
                </c:pt>
                <c:pt idx="24">
                  <c:v>85.6</c:v>
                </c:pt>
                <c:pt idx="25">
                  <c:v>89.69</c:v>
                </c:pt>
                <c:pt idx="26">
                  <c:v>93.575000000000003</c:v>
                </c:pt>
                <c:pt idx="27">
                  <c:v>97.64500000000001</c:v>
                </c:pt>
                <c:pt idx="28">
                  <c:v>99.264000000000024</c:v>
                </c:pt>
              </c:numCache>
            </c:numRef>
          </c:xVal>
          <c:yVal>
            <c:numRef>
              <c:f>Sheet1!$H$2:$H$30</c:f>
              <c:numCache>
                <c:formatCode>General</c:formatCode>
                <c:ptCount val="29"/>
                <c:pt idx="0">
                  <c:v>506.47499999999968</c:v>
                </c:pt>
                <c:pt idx="1">
                  <c:v>558</c:v>
                </c:pt>
                <c:pt idx="2">
                  <c:v>706.2</c:v>
                </c:pt>
                <c:pt idx="3">
                  <c:v>800.125</c:v>
                </c:pt>
                <c:pt idx="4">
                  <c:v>863.17499999999995</c:v>
                </c:pt>
                <c:pt idx="5">
                  <c:v>894.82499999999948</c:v>
                </c:pt>
                <c:pt idx="6">
                  <c:v>953.32499999999948</c:v>
                </c:pt>
                <c:pt idx="7">
                  <c:v>987.375</c:v>
                </c:pt>
                <c:pt idx="8">
                  <c:v>986.67500000000052</c:v>
                </c:pt>
                <c:pt idx="9">
                  <c:v>1080</c:v>
                </c:pt>
                <c:pt idx="10">
                  <c:v>1021.75</c:v>
                </c:pt>
                <c:pt idx="11">
                  <c:v>1016.25</c:v>
                </c:pt>
                <c:pt idx="12">
                  <c:v>1038.75</c:v>
                </c:pt>
                <c:pt idx="13">
                  <c:v>1088</c:v>
                </c:pt>
                <c:pt idx="15">
                  <c:v>1115.25</c:v>
                </c:pt>
                <c:pt idx="16">
                  <c:v>1047.75</c:v>
                </c:pt>
                <c:pt idx="17">
                  <c:v>1002.5749999999999</c:v>
                </c:pt>
                <c:pt idx="18">
                  <c:v>1049</c:v>
                </c:pt>
                <c:pt idx="19">
                  <c:v>1066.5</c:v>
                </c:pt>
                <c:pt idx="20">
                  <c:v>1102.25</c:v>
                </c:pt>
                <c:pt idx="21">
                  <c:v>1082.5</c:v>
                </c:pt>
                <c:pt idx="22">
                  <c:v>1015.975</c:v>
                </c:pt>
                <c:pt idx="23">
                  <c:v>993.3</c:v>
                </c:pt>
                <c:pt idx="24">
                  <c:v>988.375</c:v>
                </c:pt>
                <c:pt idx="25">
                  <c:v>942.5</c:v>
                </c:pt>
                <c:pt idx="26">
                  <c:v>834.52499999999998</c:v>
                </c:pt>
                <c:pt idx="27">
                  <c:v>744.875</c:v>
                </c:pt>
                <c:pt idx="28">
                  <c:v>735.55000000000007</c:v>
                </c:pt>
              </c:numCache>
            </c:numRef>
          </c:yVal>
          <c:smooth val="1"/>
        </c:ser>
        <c:axId val="117413760"/>
        <c:axId val="123661312"/>
      </c:scatterChart>
      <c:valAx>
        <c:axId val="117413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nb-NO">
                    <a:solidFill>
                      <a:schemeClr val="bg1"/>
                    </a:solidFill>
                  </a:rPr>
                  <a:t>Distance</a:t>
                </a:r>
                <a:r>
                  <a:rPr lang="nb-NO" baseline="0">
                    <a:solidFill>
                      <a:schemeClr val="bg1"/>
                    </a:solidFill>
                  </a:rPr>
                  <a:t>  [mm]</a:t>
                </a:r>
                <a:endParaRPr lang="nb-NO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3661312"/>
        <c:crosses val="autoZero"/>
        <c:crossBetween val="midCat"/>
      </c:valAx>
      <c:valAx>
        <c:axId val="123661312"/>
        <c:scaling>
          <c:orientation val="minMax"/>
          <c:min val="2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nb-NO" dirty="0">
                    <a:solidFill>
                      <a:schemeClr val="bg1"/>
                    </a:solidFill>
                  </a:rPr>
                  <a:t>Thickness</a:t>
                </a:r>
                <a:r>
                  <a:rPr lang="nb-NO" baseline="0" dirty="0">
                    <a:solidFill>
                      <a:schemeClr val="bg1"/>
                    </a:solidFill>
                  </a:rPr>
                  <a:t> </a:t>
                </a:r>
                <a:r>
                  <a:rPr lang="nb-NO" baseline="0" dirty="0" smtClean="0">
                    <a:solidFill>
                      <a:schemeClr val="bg1"/>
                    </a:solidFill>
                  </a:rPr>
                  <a:t>[nm</a:t>
                </a:r>
                <a:r>
                  <a:rPr lang="nb-NO" baseline="0" dirty="0">
                    <a:solidFill>
                      <a:schemeClr val="bg1"/>
                    </a:solidFill>
                  </a:rPr>
                  <a:t>]</a:t>
                </a:r>
                <a:endParaRPr lang="nb-NO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17413760"/>
        <c:crosses val="autoZero"/>
        <c:crossBetween val="midCat"/>
      </c:valAx>
      <c:spPr>
        <a:ln>
          <a:solidFill>
            <a:schemeClr val="bg1"/>
          </a:solidFill>
        </a:ln>
      </c:spPr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0.50556</cdr:x>
      <cdr:y>0.025</cdr:y>
    </cdr:from>
    <cdr:to>
      <cdr:x>0.50556</cdr:x>
      <cdr:y>0.825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V="1">
          <a:off x="762000" y="1295400"/>
          <a:ext cx="24384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23165-7502-453E-A146-EBAEB3D3944A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49824-7FE9-47A9-A420-F9AE6E5623A8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49824-7FE9-47A9-A420-F9AE6E5623A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49EB-2F8E-47A2-A126-8CADF03E8AA3}" type="datetimeFigureOut">
              <a:rPr lang="fr-FR" smtClean="0"/>
              <a:pPr/>
              <a:t>26/08/2010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F53F-7660-4E74-9804-21D05CDB84C0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if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8421" y="1066800"/>
            <a:ext cx="75986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Two</a:t>
            </a:r>
            <a:r>
              <a:rPr lang="fr-FR" dirty="0" smtClean="0"/>
              <a:t> main </a:t>
            </a:r>
            <a:r>
              <a:rPr lang="fr-FR" dirty="0" err="1" smtClean="0"/>
              <a:t>strategies</a:t>
            </a:r>
            <a:r>
              <a:rPr lang="fr-FR" dirty="0" smtClean="0"/>
              <a:t> to </a:t>
            </a:r>
            <a:r>
              <a:rPr lang="fr-FR" dirty="0" err="1" smtClean="0"/>
              <a:t>coat</a:t>
            </a:r>
            <a:r>
              <a:rPr lang="fr-FR" dirty="0" smtClean="0"/>
              <a:t> the vacuum </a:t>
            </a:r>
            <a:r>
              <a:rPr lang="fr-FR" dirty="0" err="1" smtClean="0"/>
              <a:t>chambers</a:t>
            </a:r>
            <a:r>
              <a:rPr lang="fr-FR" dirty="0" smtClean="0"/>
              <a:t> for the </a:t>
            </a:r>
            <a:r>
              <a:rPr lang="fr-FR" dirty="0" err="1" smtClean="0"/>
              <a:t>magnets</a:t>
            </a:r>
            <a:r>
              <a:rPr lang="fr-FR" dirty="0" smtClean="0"/>
              <a:t> of the SPS: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sz="2000" dirty="0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magnet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kept</a:t>
            </a:r>
            <a:r>
              <a:rPr lang="fr-FR" dirty="0" smtClean="0"/>
              <a:t> </a:t>
            </a:r>
            <a:r>
              <a:rPr lang="fr-FR" sz="2000" dirty="0" smtClean="0"/>
              <a:t>INSIDE</a:t>
            </a:r>
            <a:r>
              <a:rPr lang="fr-FR" dirty="0" smtClean="0"/>
              <a:t> the </a:t>
            </a:r>
            <a:r>
              <a:rPr lang="fr-FR" dirty="0" err="1" smtClean="0"/>
              <a:t>magnet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590800"/>
            <a:ext cx="3048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INSIDE MAGNET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41588" y="3200400"/>
            <a:ext cx="3703696" cy="3209330"/>
            <a:chOff x="441588" y="3200400"/>
            <a:chExt cx="3703696" cy="3209330"/>
          </a:xfrm>
        </p:grpSpPr>
        <p:sp>
          <p:nvSpPr>
            <p:cNvPr id="10" name="TextBox 9"/>
            <p:cNvSpPr txBox="1"/>
            <p:nvPr/>
          </p:nvSpPr>
          <p:spPr>
            <a:xfrm>
              <a:off x="441588" y="32004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Calibri" pitchFamily="34" charset="0"/>
                <a:buChar char="×"/>
              </a:pPr>
              <a:r>
                <a:rPr lang="en-US" dirty="0" smtClean="0"/>
                <a:t> Coating temperature limited to 150oC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588" y="3823799"/>
              <a:ext cx="314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Calibri" pitchFamily="34" charset="0"/>
                <a:buChar char="×"/>
              </a:pPr>
              <a:r>
                <a:rPr lang="en-US" dirty="0" smtClean="0"/>
                <a:t> Coating limited to shutdowns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588" y="4170199"/>
              <a:ext cx="314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Calibri" pitchFamily="34" charset="0"/>
                <a:buChar char="×"/>
              </a:pPr>
              <a:r>
                <a:rPr lang="en-US" dirty="0" smtClean="0"/>
                <a:t> </a:t>
              </a:r>
              <a:r>
                <a:rPr lang="en-US" dirty="0"/>
                <a:t>R</a:t>
              </a:r>
              <a:r>
                <a:rPr lang="en-US" dirty="0" smtClean="0"/>
                <a:t>adiation issues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588" y="4516599"/>
              <a:ext cx="3494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Calibri" pitchFamily="34" charset="0"/>
                <a:buChar char="×"/>
              </a:pPr>
              <a:r>
                <a:rPr lang="en-US" dirty="0" smtClean="0"/>
                <a:t> Chemical treatment limited and expensive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588" y="5139998"/>
              <a:ext cx="3703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en-US" dirty="0" smtClean="0"/>
                <a:t> not necessary to open dipoles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588" y="5486400"/>
              <a:ext cx="34940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Calibri" pitchFamily="34" charset="0"/>
                <a:buChar char="×"/>
              </a:pPr>
              <a:r>
                <a:rPr lang="en-US" dirty="0" smtClean="0"/>
                <a:t> high production rate requires large space and many coating systems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57800" y="2590800"/>
            <a:ext cx="3505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143500" y="3124200"/>
            <a:ext cx="3619500" cy="3276600"/>
            <a:chOff x="5143500" y="3124200"/>
            <a:chExt cx="3619500" cy="3276600"/>
          </a:xfrm>
        </p:grpSpPr>
        <p:sp>
          <p:nvSpPr>
            <p:cNvPr id="17" name="TextBox 16"/>
            <p:cNvSpPr txBox="1"/>
            <p:nvPr/>
          </p:nvSpPr>
          <p:spPr>
            <a:xfrm>
              <a:off x="5143500" y="31242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en-US" dirty="0"/>
                <a:t> </a:t>
              </a:r>
              <a:r>
                <a:rPr lang="en-US" dirty="0" smtClean="0"/>
                <a:t>coating temperature &gt; 150oC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3500" y="3539454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en-US" dirty="0"/>
                <a:t> </a:t>
              </a:r>
              <a:r>
                <a:rPr lang="en-US" dirty="0" smtClean="0"/>
                <a:t>work independent of shutdowns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3500" y="4231707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en-US" dirty="0"/>
                <a:t> </a:t>
              </a:r>
              <a:r>
                <a:rPr lang="en-US" dirty="0" smtClean="0"/>
                <a:t>no radiation issues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3500" y="4646961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en-US" dirty="0"/>
                <a:t> </a:t>
              </a:r>
              <a:r>
                <a:rPr lang="en-US" dirty="0" smtClean="0"/>
                <a:t>easy chemical cleaning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3500" y="5062215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Font typeface="Calibri" pitchFamily="34" charset="0"/>
                <a:buChar char="×"/>
              </a:pPr>
              <a:r>
                <a:rPr lang="en-US" dirty="0"/>
                <a:t> </a:t>
              </a:r>
              <a:r>
                <a:rPr lang="en-US" dirty="0" smtClean="0"/>
                <a:t>welding/machining after coating and open/close dipole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3500" y="5754469"/>
              <a:ext cx="3619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en-US" dirty="0"/>
                <a:t> </a:t>
              </a:r>
              <a:r>
                <a:rPr lang="en-US" dirty="0" smtClean="0"/>
                <a:t>very high production rate (~40  chambers/week with LSS system)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82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2800" b="1" dirty="0" smtClean="0"/>
              <a:t>Conclusions</a:t>
            </a:r>
            <a:endParaRPr lang="fr-F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800" dirty="0" smtClean="0"/>
              <a:t>Coating the tubes outside the magnets works</a:t>
            </a:r>
          </a:p>
          <a:p>
            <a:pPr marL="342900" indent="-342900" algn="ctr"/>
            <a:r>
              <a:rPr lang="en-US" sz="2800" dirty="0" smtClean="0"/>
              <a:t>Installation in the magnets do not pollute the chamber</a:t>
            </a:r>
          </a:p>
          <a:p>
            <a:pPr marL="342900" indent="-342900" algn="ctr"/>
            <a:r>
              <a:rPr lang="en-US" sz="2800" dirty="0" smtClean="0"/>
              <a:t>The possibility to coat at high temperature is a plus</a:t>
            </a:r>
          </a:p>
          <a:p>
            <a:pPr marL="342900" indent="-342900" algn="ctr"/>
            <a:r>
              <a:rPr lang="en-US" sz="2800" dirty="0" smtClean="0"/>
              <a:t>Weak point: fragile cathode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970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2800" b="1" dirty="0" err="1" smtClean="0"/>
              <a:t>Next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steps</a:t>
            </a:r>
            <a:endParaRPr lang="fr-F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105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800" dirty="0" smtClean="0"/>
              <a:t>Coat MBA tubes</a:t>
            </a:r>
          </a:p>
          <a:p>
            <a:pPr marL="342900" indent="-342900" algn="ctr"/>
            <a:r>
              <a:rPr lang="en-US" sz="2800" dirty="0" smtClean="0"/>
              <a:t>Design a more robust cathode</a:t>
            </a:r>
          </a:p>
          <a:p>
            <a:pPr marL="342900" indent="-342900" algn="ctr"/>
            <a:r>
              <a:rPr lang="en-US" sz="2800" dirty="0" smtClean="0"/>
              <a:t>Start the design of the large scale production system? (design office)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INTSIDE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permanent </a:t>
            </a:r>
            <a:r>
              <a:rPr lang="fr-FR" dirty="0" err="1" smtClean="0"/>
              <a:t>magnets</a:t>
            </a:r>
            <a:endParaRPr lang="fr-FR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943676"/>
            <a:ext cx="5359400" cy="4341455"/>
            <a:chOff x="0" y="1943676"/>
            <a:chExt cx="5359400" cy="4341455"/>
          </a:xfrm>
        </p:grpSpPr>
        <p:sp>
          <p:nvSpPr>
            <p:cNvPr id="26" name="TextBox 25"/>
            <p:cNvSpPr txBox="1"/>
            <p:nvPr/>
          </p:nvSpPr>
          <p:spPr>
            <a:xfrm>
              <a:off x="0" y="5638800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fr-FR" dirty="0" err="1" smtClean="0"/>
                <a:t>Slit</a:t>
              </a:r>
              <a:r>
                <a:rPr lang="fr-FR" dirty="0" smtClean="0"/>
                <a:t> to insert the permanent </a:t>
              </a:r>
              <a:r>
                <a:rPr lang="fr-FR" dirty="0" err="1" smtClean="0"/>
                <a:t>magnetic</a:t>
              </a:r>
              <a:r>
                <a:rPr lang="fr-FR" dirty="0" smtClean="0"/>
                <a:t> system</a:t>
              </a:r>
              <a:endParaRPr lang="fr-FR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8400" y="1943676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fr-FR" dirty="0" smtClean="0"/>
                <a:t>Graphite cathode</a:t>
              </a:r>
              <a:endParaRPr lang="fr-FR" dirty="0"/>
            </a:p>
          </p:txBody>
        </p:sp>
        <p:pic>
          <p:nvPicPr>
            <p:cNvPr id="15" name="Picture 14" descr="MBB permanent magnets #1_ 01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514600"/>
              <a:ext cx="4064000" cy="3048000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0" idx="2"/>
            </p:cNvCxnSpPr>
            <p:nvPr/>
          </p:nvCxnSpPr>
          <p:spPr>
            <a:xfrm rot="16200000" flipH="1">
              <a:off x="3175804" y="2718604"/>
              <a:ext cx="1192192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62000" y="4038600"/>
              <a:ext cx="1981200" cy="16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410200" y="1981199"/>
            <a:ext cx="3733800" cy="3950733"/>
            <a:chOff x="5410200" y="1981199"/>
            <a:chExt cx="3733800" cy="3950733"/>
          </a:xfrm>
        </p:grpSpPr>
        <p:sp>
          <p:nvSpPr>
            <p:cNvPr id="33" name="Rectangle 32"/>
            <p:cNvSpPr/>
            <p:nvPr/>
          </p:nvSpPr>
          <p:spPr>
            <a:xfrm>
              <a:off x="6629400" y="2133600"/>
              <a:ext cx="990600" cy="533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29600" y="3124200"/>
              <a:ext cx="685800" cy="1828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55626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fr-FR" dirty="0" err="1" smtClean="0"/>
                <a:t>Magnetic</a:t>
              </a:r>
              <a:r>
                <a:rPr lang="fr-FR" dirty="0" smtClean="0"/>
                <a:t> circuit and cathode </a:t>
              </a:r>
              <a:r>
                <a:rPr lang="fr-FR" dirty="0" err="1" smtClean="0"/>
                <a:t>erosion</a:t>
              </a:r>
              <a:endParaRPr lang="fr-FR" dirty="0"/>
            </a:p>
          </p:txBody>
        </p:sp>
        <p:grpSp>
          <p:nvGrpSpPr>
            <p:cNvPr id="24" name="Group 23"/>
            <p:cNvGrpSpPr/>
            <p:nvPr/>
          </p:nvGrpSpPr>
          <p:grpSpPr>
            <a:xfrm rot="16200000">
              <a:off x="5372102" y="2019300"/>
              <a:ext cx="3657599" cy="3581398"/>
              <a:chOff x="2097158" y="1600200"/>
              <a:chExt cx="5446644" cy="4262446"/>
            </a:xfrm>
          </p:grpSpPr>
          <p:pic>
            <p:nvPicPr>
              <p:cNvPr id="25" name="Picture 24" descr="MBB PM#2_ 02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09800" y="1600200"/>
                <a:ext cx="4495801" cy="3371850"/>
              </a:xfrm>
              <a:prstGeom prst="rect">
                <a:avLst/>
              </a:prstGeom>
            </p:spPr>
          </p:pic>
          <p:pic>
            <p:nvPicPr>
              <p:cNvPr id="28" name="Picture 27" descr="racetrack 2.wmf"/>
              <p:cNvPicPr>
                <a:picLocks noChangeAspect="1"/>
              </p:cNvPicPr>
              <p:nvPr/>
            </p:nvPicPr>
            <p:blipFill>
              <a:blip r:embed="rId5" cstate="print"/>
              <a:srcRect l="25043" r="30052"/>
              <a:stretch>
                <a:fillRect/>
              </a:stretch>
            </p:blipFill>
            <p:spPr>
              <a:xfrm rot="5400000">
                <a:off x="2767467" y="1086311"/>
                <a:ext cx="4106026" cy="5446644"/>
              </a:xfrm>
              <a:prstGeom prst="rect">
                <a:avLst/>
              </a:prstGeom>
            </p:spPr>
          </p:pic>
          <p:cxnSp>
            <p:nvCxnSpPr>
              <p:cNvPr id="29" name="Straight Connector 28"/>
              <p:cNvCxnSpPr/>
              <p:nvPr/>
            </p:nvCxnSpPr>
            <p:spPr>
              <a:xfrm>
                <a:off x="3276600" y="5638800"/>
                <a:ext cx="228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Arrow Connector 35"/>
          <p:cNvCxnSpPr/>
          <p:nvPr/>
        </p:nvCxnSpPr>
        <p:spPr>
          <a:xfrm>
            <a:off x="3810000" y="2286000"/>
            <a:ext cx="2362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29400" y="2133600"/>
            <a:ext cx="990600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29600" y="3124200"/>
            <a:ext cx="6858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INTSIDE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permanent </a:t>
            </a:r>
            <a:r>
              <a:rPr lang="fr-FR" dirty="0" err="1" smtClean="0"/>
              <a:t>magnets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Magnetic</a:t>
            </a:r>
            <a:r>
              <a:rPr lang="fr-FR" dirty="0" smtClean="0"/>
              <a:t> circuit and cathode </a:t>
            </a:r>
            <a:r>
              <a:rPr lang="fr-FR" dirty="0" err="1" smtClean="0"/>
              <a:t>erosion</a:t>
            </a:r>
            <a:endParaRPr lang="fr-FR" dirty="0"/>
          </a:p>
        </p:txBody>
      </p:sp>
      <p:grpSp>
        <p:nvGrpSpPr>
          <p:cNvPr id="2" name="Group 23"/>
          <p:cNvGrpSpPr/>
          <p:nvPr/>
        </p:nvGrpSpPr>
        <p:grpSpPr>
          <a:xfrm rot="16200000">
            <a:off x="5372102" y="2019300"/>
            <a:ext cx="3657599" cy="3581398"/>
            <a:chOff x="2097158" y="1600200"/>
            <a:chExt cx="5446644" cy="4262446"/>
          </a:xfrm>
        </p:grpSpPr>
        <p:pic>
          <p:nvPicPr>
            <p:cNvPr id="25" name="Picture 24" descr="MBB PM#2_ 02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1600200"/>
              <a:ext cx="4495801" cy="3371850"/>
            </a:xfrm>
            <a:prstGeom prst="rect">
              <a:avLst/>
            </a:prstGeom>
          </p:spPr>
        </p:pic>
        <p:pic>
          <p:nvPicPr>
            <p:cNvPr id="28" name="Picture 27" descr="racetrack 2.wmf"/>
            <p:cNvPicPr>
              <a:picLocks noChangeAspect="1"/>
            </p:cNvPicPr>
            <p:nvPr/>
          </p:nvPicPr>
          <p:blipFill>
            <a:blip r:embed="rId4" cstate="print"/>
            <a:srcRect l="25043" r="30052"/>
            <a:stretch>
              <a:fillRect/>
            </a:stretch>
          </p:blipFill>
          <p:spPr>
            <a:xfrm rot="5400000">
              <a:off x="2767467" y="1086311"/>
              <a:ext cx="4106026" cy="5446644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3276600" y="56388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MBB permanent magnets #1_ 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0000" y="2514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29400" y="2133600"/>
            <a:ext cx="990600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29600" y="3124200"/>
            <a:ext cx="6858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INTSIDE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permanent </a:t>
            </a:r>
            <a:r>
              <a:rPr lang="fr-FR" dirty="0" err="1" smtClean="0"/>
              <a:t>magnets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Magnetic</a:t>
            </a:r>
            <a:r>
              <a:rPr lang="fr-FR" dirty="0" smtClean="0"/>
              <a:t> circuit and cathode </a:t>
            </a:r>
            <a:r>
              <a:rPr lang="fr-FR" dirty="0" err="1" smtClean="0"/>
              <a:t>erosion</a:t>
            </a:r>
            <a:endParaRPr lang="fr-FR" dirty="0"/>
          </a:p>
        </p:txBody>
      </p:sp>
      <p:grpSp>
        <p:nvGrpSpPr>
          <p:cNvPr id="2" name="Group 23"/>
          <p:cNvGrpSpPr/>
          <p:nvPr/>
        </p:nvGrpSpPr>
        <p:grpSpPr>
          <a:xfrm rot="16200000">
            <a:off x="5372102" y="2019300"/>
            <a:ext cx="3657599" cy="3581398"/>
            <a:chOff x="2097158" y="1600200"/>
            <a:chExt cx="5446644" cy="4262446"/>
          </a:xfrm>
        </p:grpSpPr>
        <p:pic>
          <p:nvPicPr>
            <p:cNvPr id="25" name="Picture 24" descr="MBB PM#2_ 02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1600200"/>
              <a:ext cx="4495801" cy="3371850"/>
            </a:xfrm>
            <a:prstGeom prst="rect">
              <a:avLst/>
            </a:prstGeom>
          </p:spPr>
        </p:pic>
        <p:pic>
          <p:nvPicPr>
            <p:cNvPr id="28" name="Picture 27" descr="racetrack 2.wmf"/>
            <p:cNvPicPr>
              <a:picLocks noChangeAspect="1"/>
            </p:cNvPicPr>
            <p:nvPr/>
          </p:nvPicPr>
          <p:blipFill>
            <a:blip r:embed="rId4" cstate="print"/>
            <a:srcRect l="25043" r="30052"/>
            <a:stretch>
              <a:fillRect/>
            </a:stretch>
          </p:blipFill>
          <p:spPr>
            <a:xfrm rot="5400000">
              <a:off x="2767467" y="1086311"/>
              <a:ext cx="4106026" cy="5446644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3276600" y="56388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MBB PM#2_ 001.jpg"/>
          <p:cNvPicPr>
            <a:picLocks noChangeAspect="1"/>
          </p:cNvPicPr>
          <p:nvPr/>
        </p:nvPicPr>
        <p:blipFill>
          <a:blip r:embed="rId5" cstate="print"/>
          <a:srcRect l="45139" t="42593" r="40278" b="42593"/>
          <a:stretch>
            <a:fillRect/>
          </a:stretch>
        </p:blipFill>
        <p:spPr>
          <a:xfrm>
            <a:off x="1295400" y="2514600"/>
            <a:ext cx="4038600" cy="3048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2069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/>
              <a:t>Graphite cathodes</a:t>
            </a:r>
            <a:endParaRPr lang="fr-FR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866900" y="2933700"/>
            <a:ext cx="1524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076162" y="2685762"/>
            <a:ext cx="1334076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716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/>
              <a:t>plasmas</a:t>
            </a:r>
            <a:endParaRPr lang="fr-FR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rot="5400000" flipH="1" flipV="1">
            <a:off x="1981200" y="4114800"/>
            <a:ext cx="20574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0"/>
          </p:cNvCxnSpPr>
          <p:nvPr/>
        </p:nvCxnSpPr>
        <p:spPr>
          <a:xfrm rot="5400000" flipH="1" flipV="1">
            <a:off x="1981200" y="4572000"/>
            <a:ext cx="1600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29400" y="2133600"/>
            <a:ext cx="990600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29600" y="3124200"/>
            <a:ext cx="6858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INTSIDE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permanent </a:t>
            </a:r>
            <a:r>
              <a:rPr lang="fr-FR" dirty="0" err="1" smtClean="0"/>
              <a:t>magnets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Magnetic</a:t>
            </a:r>
            <a:r>
              <a:rPr lang="fr-FR" dirty="0" smtClean="0"/>
              <a:t> circuit and cathode </a:t>
            </a:r>
            <a:r>
              <a:rPr lang="fr-FR" dirty="0" err="1" smtClean="0"/>
              <a:t>erosion</a:t>
            </a:r>
            <a:endParaRPr lang="fr-FR" dirty="0"/>
          </a:p>
        </p:txBody>
      </p:sp>
      <p:grpSp>
        <p:nvGrpSpPr>
          <p:cNvPr id="2" name="Group 23"/>
          <p:cNvGrpSpPr/>
          <p:nvPr/>
        </p:nvGrpSpPr>
        <p:grpSpPr>
          <a:xfrm rot="16200000">
            <a:off x="5372102" y="2019300"/>
            <a:ext cx="3657599" cy="3581398"/>
            <a:chOff x="2097158" y="1600200"/>
            <a:chExt cx="5446644" cy="4262446"/>
          </a:xfrm>
        </p:grpSpPr>
        <p:pic>
          <p:nvPicPr>
            <p:cNvPr id="25" name="Picture 24" descr="MBB PM#2_ 02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1600200"/>
              <a:ext cx="4495801" cy="3371850"/>
            </a:xfrm>
            <a:prstGeom prst="rect">
              <a:avLst/>
            </a:prstGeom>
          </p:spPr>
        </p:pic>
        <p:pic>
          <p:nvPicPr>
            <p:cNvPr id="28" name="Picture 27" descr="racetrack 2.wmf"/>
            <p:cNvPicPr>
              <a:picLocks noChangeAspect="1"/>
            </p:cNvPicPr>
            <p:nvPr/>
          </p:nvPicPr>
          <p:blipFill>
            <a:blip r:embed="rId4" cstate="print"/>
            <a:srcRect l="25043" r="30052"/>
            <a:stretch>
              <a:fillRect/>
            </a:stretch>
          </p:blipFill>
          <p:spPr>
            <a:xfrm rot="5400000">
              <a:off x="2767467" y="1086311"/>
              <a:ext cx="4106026" cy="5446644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3276600" y="56388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MBB PM#2_ 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2362200"/>
            <a:ext cx="4204330" cy="31636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2552700" y="2705100"/>
            <a:ext cx="1828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2600" y="205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/>
              <a:t>Relief</a:t>
            </a:r>
            <a:endParaRPr lang="fr-FR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247900" y="3009900"/>
            <a:ext cx="1600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384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sample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629400" y="2133600"/>
            <a:ext cx="990600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29600" y="3124200"/>
            <a:ext cx="6858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INTSIDE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permanent </a:t>
            </a:r>
            <a:r>
              <a:rPr lang="fr-FR" dirty="0" err="1" smtClean="0"/>
              <a:t>magnets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5562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Magnetic</a:t>
            </a:r>
            <a:r>
              <a:rPr lang="fr-FR" dirty="0" smtClean="0"/>
              <a:t> circuit and cathode </a:t>
            </a:r>
            <a:r>
              <a:rPr lang="fr-FR" dirty="0" err="1" smtClean="0"/>
              <a:t>erosion</a:t>
            </a:r>
            <a:endParaRPr lang="fr-FR" dirty="0"/>
          </a:p>
        </p:txBody>
      </p:sp>
      <p:grpSp>
        <p:nvGrpSpPr>
          <p:cNvPr id="2" name="Group 23"/>
          <p:cNvGrpSpPr/>
          <p:nvPr/>
        </p:nvGrpSpPr>
        <p:grpSpPr>
          <a:xfrm rot="16200000">
            <a:off x="5372102" y="2019300"/>
            <a:ext cx="3657599" cy="3581398"/>
            <a:chOff x="2097158" y="1600200"/>
            <a:chExt cx="5446644" cy="4262446"/>
          </a:xfrm>
        </p:grpSpPr>
        <p:pic>
          <p:nvPicPr>
            <p:cNvPr id="25" name="Picture 24" descr="MBB PM#2_ 02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1600200"/>
              <a:ext cx="4495801" cy="3371850"/>
            </a:xfrm>
            <a:prstGeom prst="rect">
              <a:avLst/>
            </a:prstGeom>
          </p:spPr>
        </p:pic>
        <p:pic>
          <p:nvPicPr>
            <p:cNvPr id="28" name="Picture 27" descr="racetrack 2.wmf"/>
            <p:cNvPicPr>
              <a:picLocks noChangeAspect="1"/>
            </p:cNvPicPr>
            <p:nvPr/>
          </p:nvPicPr>
          <p:blipFill>
            <a:blip r:embed="rId4" cstate="print"/>
            <a:srcRect l="25043" r="30052"/>
            <a:stretch>
              <a:fillRect/>
            </a:stretch>
          </p:blipFill>
          <p:spPr>
            <a:xfrm rot="5400000">
              <a:off x="2767467" y="1086311"/>
              <a:ext cx="4106026" cy="5446644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3276600" y="56388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4384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sample</a:t>
            </a:r>
            <a:endParaRPr lang="fr-FR" dirty="0"/>
          </a:p>
        </p:txBody>
      </p:sp>
      <p:pic>
        <p:nvPicPr>
          <p:cNvPr id="17" name="Picture 16" descr="MBB PM#2 sample 10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2514600"/>
            <a:ext cx="4038600" cy="30289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0" y="1752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/>
              <a:t>Relief: fractal </a:t>
            </a:r>
            <a:r>
              <a:rPr lang="fr-FR" dirty="0" err="1" smtClean="0"/>
              <a:t>like</a:t>
            </a:r>
            <a:r>
              <a:rPr lang="fr-FR" dirty="0" smtClean="0"/>
              <a:t>: due to ion </a:t>
            </a:r>
            <a:r>
              <a:rPr lang="fr-FR" dirty="0" err="1" smtClean="0"/>
              <a:t>bombardment</a:t>
            </a:r>
            <a:r>
              <a:rPr lang="fr-FR" dirty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590800" y="2667000"/>
            <a:ext cx="762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371600" y="4611469"/>
            <a:ext cx="4114800" cy="646331"/>
            <a:chOff x="1371600" y="4038600"/>
            <a:chExt cx="4114800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1371600" y="4038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fr-FR" b="1" dirty="0" smtClean="0">
                  <a:solidFill>
                    <a:srgbClr val="FFFF00"/>
                  </a:solidFill>
                </a:rPr>
                <a:t>SEY: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05000" y="4038600"/>
              <a:ext cx="3581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FF00"/>
                  </a:solidFill>
                </a:rPr>
                <a:t>0.98 </a:t>
              </a:r>
              <a:r>
                <a:rPr lang="fr-FR" b="1" dirty="0" err="1" smtClean="0">
                  <a:solidFill>
                    <a:srgbClr val="FFFF00"/>
                  </a:solidFill>
                </a:rPr>
                <a:t>after</a:t>
              </a:r>
              <a:r>
                <a:rPr lang="fr-FR" b="1" dirty="0" smtClean="0">
                  <a:solidFill>
                    <a:srgbClr val="FFFF00"/>
                  </a:solidFill>
                </a:rPr>
                <a:t> </a:t>
              </a:r>
              <a:r>
                <a:rPr lang="fr-FR" b="1" dirty="0" err="1" smtClean="0">
                  <a:solidFill>
                    <a:srgbClr val="FFFF00"/>
                  </a:solidFill>
                </a:rPr>
                <a:t>coating</a:t>
              </a:r>
              <a:r>
                <a:rPr lang="fr-FR" b="1" dirty="0" smtClean="0">
                  <a:solidFill>
                    <a:srgbClr val="FFFF00"/>
                  </a:solidFill>
                </a:rPr>
                <a:t>;</a:t>
              </a:r>
            </a:p>
            <a:p>
              <a:r>
                <a:rPr lang="fr-FR" b="1" dirty="0" smtClean="0">
                  <a:solidFill>
                    <a:srgbClr val="FFFF00"/>
                  </a:solidFill>
                </a:rPr>
                <a:t>1.05 </a:t>
              </a:r>
              <a:r>
                <a:rPr lang="fr-FR" b="1" dirty="0" err="1" smtClean="0">
                  <a:solidFill>
                    <a:srgbClr val="FFFF00"/>
                  </a:solidFill>
                </a:rPr>
                <a:t>after</a:t>
              </a:r>
              <a:r>
                <a:rPr lang="fr-FR" b="1" dirty="0" smtClean="0">
                  <a:solidFill>
                    <a:srgbClr val="FFFF00"/>
                  </a:solidFill>
                </a:rPr>
                <a:t> 3.5 </a:t>
              </a:r>
              <a:r>
                <a:rPr lang="fr-FR" b="1" dirty="0" err="1" smtClean="0">
                  <a:solidFill>
                    <a:srgbClr val="FFFF00"/>
                  </a:solidFill>
                </a:rPr>
                <a:t>months</a:t>
              </a:r>
              <a:r>
                <a:rPr lang="fr-FR" b="1" dirty="0" smtClean="0">
                  <a:solidFill>
                    <a:srgbClr val="FFFF00"/>
                  </a:solidFill>
                </a:rPr>
                <a:t> in </a:t>
              </a:r>
              <a:r>
                <a:rPr lang="fr-FR" b="1" dirty="0" err="1" smtClean="0">
                  <a:solidFill>
                    <a:srgbClr val="FFFF00"/>
                  </a:solidFill>
                </a:rPr>
                <a:t>lab</a:t>
              </a:r>
              <a:r>
                <a:rPr lang="fr-FR" b="1" dirty="0" smtClean="0">
                  <a:solidFill>
                    <a:srgbClr val="FFFF00"/>
                  </a:solidFill>
                </a:rPr>
                <a:t> (Al foil)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2000" dirty="0" smtClean="0"/>
              <a:t>How to </a:t>
            </a:r>
            <a:r>
              <a:rPr lang="fr-FR" sz="2000" dirty="0" err="1" smtClean="0"/>
              <a:t>avoid</a:t>
            </a:r>
            <a:r>
              <a:rPr lang="fr-FR" sz="2000" dirty="0" smtClean="0"/>
              <a:t> </a:t>
            </a:r>
            <a:r>
              <a:rPr lang="fr-FR" sz="2000" dirty="0" err="1" smtClean="0"/>
              <a:t>this</a:t>
            </a:r>
            <a:r>
              <a:rPr lang="fr-FR" sz="2000" dirty="0" smtClean="0"/>
              <a:t> relief?</a:t>
            </a:r>
          </a:p>
          <a:p>
            <a:pPr marL="342900" indent="-342900" algn="ctr"/>
            <a:r>
              <a:rPr lang="fr-FR" sz="2000" b="1" dirty="0" err="1" smtClean="0"/>
              <a:t>Avoid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localized</a:t>
            </a:r>
            <a:r>
              <a:rPr lang="fr-FR" sz="2000" b="1" dirty="0" smtClean="0"/>
              <a:t> ion </a:t>
            </a:r>
            <a:r>
              <a:rPr lang="fr-FR" sz="2000" b="1" dirty="0" err="1" smtClean="0"/>
              <a:t>bombardment</a:t>
            </a:r>
            <a:r>
              <a:rPr lang="fr-FR" sz="2000" b="1" dirty="0" smtClean="0"/>
              <a:t> by </a:t>
            </a:r>
            <a:r>
              <a:rPr lang="fr-FR" sz="2000" b="1" dirty="0" err="1" smtClean="0"/>
              <a:t>displacing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magnetic</a:t>
            </a:r>
            <a:r>
              <a:rPr lang="fr-FR" sz="2000" b="1" dirty="0" smtClean="0"/>
              <a:t> system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INTSIDE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permanent </a:t>
            </a:r>
            <a:r>
              <a:rPr lang="fr-FR" dirty="0" err="1" smtClean="0"/>
              <a:t>magnets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82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2800" b="1" dirty="0" smtClean="0"/>
              <a:t>Conclusions</a:t>
            </a:r>
            <a:endParaRPr lang="fr-FR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438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800" dirty="0" smtClean="0"/>
              <a:t>Magnetron sputtering with permanent magnets is promising</a:t>
            </a:r>
          </a:p>
          <a:p>
            <a:pPr marL="342900" indent="-342900" algn="ctr"/>
            <a:r>
              <a:rPr lang="en-US" sz="2800" dirty="0" smtClean="0"/>
              <a:t>Low ageing (due to ion bombardment?)</a:t>
            </a:r>
          </a:p>
          <a:p>
            <a:pPr marL="342900" indent="-342900" algn="ctr"/>
            <a:r>
              <a:rPr lang="en-US" sz="2800" dirty="0" smtClean="0"/>
              <a:t>If we master the relief, it is worth to invest in a longer prototype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582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2800" b="1" dirty="0" err="1" smtClean="0"/>
              <a:t>Next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steps</a:t>
            </a:r>
            <a:endParaRPr lang="fr-FR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5105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800" dirty="0" smtClean="0"/>
              <a:t>Coating with constant displacement of the magnetic system</a:t>
            </a:r>
          </a:p>
          <a:p>
            <a:pPr marL="342900" indent="-342900" algn="ctr"/>
            <a:r>
              <a:rPr lang="en-US" sz="2800" dirty="0" smtClean="0"/>
              <a:t>Built and test a 1 meter long prototype</a:t>
            </a:r>
          </a:p>
          <a:p>
            <a:pPr marL="342900" indent="-342900" algn="ctr"/>
            <a:r>
              <a:rPr lang="en-US" sz="2800" dirty="0" smtClean="0"/>
              <a:t>If it works, build a 6.4 meter long prototype.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8421" y="1066800"/>
            <a:ext cx="75986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Two</a:t>
            </a:r>
            <a:r>
              <a:rPr lang="fr-FR" dirty="0" smtClean="0"/>
              <a:t> main </a:t>
            </a:r>
            <a:r>
              <a:rPr lang="fr-FR" dirty="0" err="1" smtClean="0"/>
              <a:t>strategies</a:t>
            </a:r>
            <a:r>
              <a:rPr lang="fr-FR" dirty="0" smtClean="0"/>
              <a:t> to </a:t>
            </a:r>
            <a:r>
              <a:rPr lang="fr-FR" dirty="0" err="1" smtClean="0"/>
              <a:t>coat</a:t>
            </a:r>
            <a:r>
              <a:rPr lang="fr-FR" dirty="0" smtClean="0"/>
              <a:t> the vacuum </a:t>
            </a:r>
            <a:r>
              <a:rPr lang="fr-FR" dirty="0" err="1" smtClean="0"/>
              <a:t>chambers</a:t>
            </a:r>
            <a:r>
              <a:rPr lang="fr-FR" dirty="0" smtClean="0"/>
              <a:t> for the </a:t>
            </a:r>
            <a:r>
              <a:rPr lang="fr-FR" dirty="0" err="1" smtClean="0"/>
              <a:t>magnets</a:t>
            </a:r>
            <a:r>
              <a:rPr lang="fr-FR" dirty="0" smtClean="0"/>
              <a:t> of the SPS: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sz="2000" dirty="0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magnet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kept</a:t>
            </a:r>
            <a:r>
              <a:rPr lang="fr-FR" dirty="0" smtClean="0"/>
              <a:t> </a:t>
            </a:r>
            <a:r>
              <a:rPr lang="fr-FR" sz="2000" dirty="0" smtClean="0"/>
              <a:t>INSIDE</a:t>
            </a:r>
            <a:r>
              <a:rPr lang="fr-FR" dirty="0" smtClean="0"/>
              <a:t> the </a:t>
            </a:r>
            <a:r>
              <a:rPr lang="fr-FR" dirty="0" err="1" smtClean="0"/>
              <a:t>magnet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590800"/>
            <a:ext cx="3048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INSIDE MAGNET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2590800"/>
            <a:ext cx="3505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3276600"/>
            <a:ext cx="4267200" cy="2542401"/>
            <a:chOff x="0" y="3276600"/>
            <a:chExt cx="4267200" cy="2542401"/>
          </a:xfrm>
        </p:grpSpPr>
        <p:sp>
          <p:nvSpPr>
            <p:cNvPr id="23" name="TextBox 22"/>
            <p:cNvSpPr txBox="1"/>
            <p:nvPr/>
          </p:nvSpPr>
          <p:spPr>
            <a:xfrm>
              <a:off x="0" y="3276600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fr-FR" dirty="0" err="1" smtClean="0"/>
                <a:t>Magnetron</a:t>
              </a:r>
              <a:r>
                <a:rPr lang="fr-FR" dirty="0" smtClean="0"/>
                <a:t> </a:t>
              </a:r>
              <a:r>
                <a:rPr lang="fr-FR" dirty="0" err="1" smtClean="0"/>
                <a:t>sputtering</a:t>
              </a:r>
              <a:r>
                <a:rPr lang="fr-FR" dirty="0" smtClean="0"/>
                <a:t> (</a:t>
              </a:r>
              <a:r>
                <a:rPr lang="fr-FR" dirty="0" err="1" smtClean="0"/>
                <a:t>with</a:t>
              </a:r>
              <a:r>
                <a:rPr lang="fr-FR" dirty="0"/>
                <a:t> </a:t>
              </a:r>
              <a:r>
                <a:rPr lang="fr-FR" dirty="0" smtClean="0"/>
                <a:t>permanent </a:t>
              </a:r>
              <a:r>
                <a:rPr lang="fr-FR" dirty="0" err="1" smtClean="0"/>
                <a:t>magnets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001869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fr-FR" dirty="0" err="1" smtClean="0"/>
                <a:t>Magnetron</a:t>
              </a:r>
              <a:r>
                <a:rPr lang="fr-FR" dirty="0" smtClean="0"/>
                <a:t> </a:t>
              </a:r>
              <a:r>
                <a:rPr lang="fr-FR" dirty="0" err="1" smtClean="0"/>
                <a:t>sputtering</a:t>
              </a:r>
              <a:r>
                <a:rPr lang="fr-FR" dirty="0" smtClean="0"/>
                <a:t> (</a:t>
              </a:r>
              <a:r>
                <a:rPr lang="fr-FR" dirty="0" err="1" smtClean="0"/>
                <a:t>with</a:t>
              </a:r>
              <a:r>
                <a:rPr lang="fr-FR" dirty="0" smtClean="0"/>
                <a:t> the </a:t>
              </a:r>
              <a:r>
                <a:rPr lang="fr-FR" dirty="0" err="1" smtClean="0"/>
                <a:t>dipole’s</a:t>
              </a:r>
              <a:r>
                <a:rPr lang="fr-FR" dirty="0" smtClean="0"/>
                <a:t> </a:t>
              </a:r>
              <a:r>
                <a:rPr lang="fr-FR" dirty="0" err="1" smtClean="0"/>
                <a:t>field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4687669"/>
              <a:ext cx="426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fr-FR" dirty="0" smtClean="0"/>
                <a:t>Plasma </a:t>
              </a:r>
              <a:r>
                <a:rPr lang="fr-FR" dirty="0" err="1" smtClean="0"/>
                <a:t>Assisted</a:t>
              </a:r>
              <a:r>
                <a:rPr lang="fr-FR" dirty="0" smtClean="0"/>
                <a:t> </a:t>
              </a:r>
              <a:r>
                <a:rPr lang="fr-FR" dirty="0" err="1" smtClean="0"/>
                <a:t>Chemical</a:t>
              </a:r>
              <a:r>
                <a:rPr lang="fr-FR" dirty="0" smtClean="0"/>
                <a:t> </a:t>
              </a:r>
              <a:r>
                <a:rPr lang="fr-FR" dirty="0" err="1" smtClean="0"/>
                <a:t>Vapour</a:t>
              </a:r>
              <a:r>
                <a:rPr lang="fr-FR" dirty="0" smtClean="0"/>
                <a:t> </a:t>
              </a:r>
              <a:r>
                <a:rPr lang="fr-FR" dirty="0" err="1" smtClean="0"/>
                <a:t>deposition</a:t>
              </a:r>
              <a:r>
                <a:rPr lang="fr-FR" dirty="0" smtClean="0"/>
                <a:t>. (PACVD)</a:t>
              </a:r>
              <a:endParaRPr lang="fr-FR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5449669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fr-FR" dirty="0" err="1" smtClean="0"/>
                <a:t>Hollow</a:t>
              </a:r>
              <a:r>
                <a:rPr lang="fr-FR" dirty="0" smtClean="0"/>
                <a:t> Cathode </a:t>
              </a:r>
              <a:r>
                <a:rPr lang="fr-FR" dirty="0" err="1" smtClean="0"/>
                <a:t>Discharge</a:t>
              </a:r>
              <a:r>
                <a:rPr lang="fr-FR" dirty="0" smtClean="0"/>
                <a:t> </a:t>
              </a:r>
              <a:r>
                <a:rPr lang="fr-FR" dirty="0" err="1" smtClean="0"/>
                <a:t>sputtering</a:t>
              </a:r>
              <a:endParaRPr lang="fr-FR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6800" y="33160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2" name="Oval 11"/>
          <p:cNvSpPr/>
          <p:nvPr/>
        </p:nvSpPr>
        <p:spPr>
          <a:xfrm>
            <a:off x="4953000" y="3124200"/>
            <a:ext cx="4114800" cy="10668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3048000"/>
            <a:ext cx="4267200" cy="10668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66800" y="1943676"/>
            <a:ext cx="4648200" cy="4420393"/>
            <a:chOff x="1066800" y="1943676"/>
            <a:chExt cx="4648200" cy="4420393"/>
          </a:xfrm>
        </p:grpSpPr>
        <p:pic>
          <p:nvPicPr>
            <p:cNvPr id="11" name="Picture 10" descr="IMG_448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517338"/>
              <a:ext cx="4064000" cy="3048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066800" y="4804132"/>
              <a:ext cx="2286000" cy="1435338"/>
              <a:chOff x="1066800" y="4804132"/>
              <a:chExt cx="2286000" cy="143533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066800" y="5870138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fr-FR" dirty="0" smtClean="0"/>
                  <a:t>MBB vacuum </a:t>
                </a:r>
                <a:r>
                  <a:rPr lang="fr-FR" dirty="0" err="1" smtClean="0"/>
                  <a:t>chamber</a:t>
                </a:r>
                <a:endParaRPr lang="fr-FR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1677194" y="5261332"/>
                <a:ext cx="1066006" cy="1516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514600" y="4955738"/>
              <a:ext cx="3200400" cy="1408331"/>
              <a:chOff x="2514600" y="4955738"/>
              <a:chExt cx="3200400" cy="140833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429000" y="5717738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/>
                <a:r>
                  <a:rPr lang="fr-FR" dirty="0" err="1" smtClean="0"/>
                  <a:t>Housing</a:t>
                </a:r>
                <a:r>
                  <a:rPr lang="fr-FR" dirty="0" smtClean="0"/>
                  <a:t> vacuum </a:t>
                </a:r>
                <a:r>
                  <a:rPr lang="fr-FR" dirty="0" err="1" smtClean="0"/>
                  <a:t>chamber</a:t>
                </a:r>
                <a:endParaRPr lang="fr-FR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2514600" y="4955738"/>
                <a:ext cx="1066800" cy="838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2438400" y="1943676"/>
              <a:ext cx="2590801" cy="1753391"/>
              <a:chOff x="2438400" y="1943676"/>
              <a:chExt cx="2590801" cy="175339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38400" y="1943676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fr-FR" dirty="0" err="1" smtClean="0"/>
                  <a:t>External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solenoide</a:t>
                </a:r>
                <a:endParaRPr lang="fr-FR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rot="16200000" flipH="1">
                <a:off x="3848103" y="2515969"/>
                <a:ext cx="1371597" cy="990599"/>
              </a:xfrm>
              <a:prstGeom prst="straightConnector1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5410200" y="2517338"/>
            <a:ext cx="2514600" cy="4112062"/>
            <a:chOff x="5410200" y="2517338"/>
            <a:chExt cx="2514600" cy="4112062"/>
          </a:xfrm>
        </p:grpSpPr>
        <p:pic>
          <p:nvPicPr>
            <p:cNvPr id="12" name="Picture 11" descr="IMG_45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00" y="2517338"/>
              <a:ext cx="2286000" cy="30480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638800" y="5373469"/>
              <a:ext cx="2286000" cy="1255931"/>
              <a:chOff x="5638800" y="5373469"/>
              <a:chExt cx="2286000" cy="12559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638800" y="5983069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/>
                <a:r>
                  <a:rPr lang="fr-FR" dirty="0" err="1" smtClean="0"/>
                  <a:t>Bottom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extention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MBB </a:t>
                </a:r>
                <a:r>
                  <a:rPr lang="fr-FR" dirty="0" err="1" smtClean="0"/>
                  <a:t>crossection</a:t>
                </a:r>
                <a:endParaRPr lang="fr-FR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rot="16200000" flipV="1">
                <a:off x="6515100" y="5640169"/>
                <a:ext cx="609600" cy="76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2" name="Picture 11" descr="IMG_4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17338"/>
            <a:ext cx="2286000" cy="304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95400" y="182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Rectangular</a:t>
            </a:r>
            <a:r>
              <a:rPr lang="fr-FR" dirty="0" smtClean="0"/>
              <a:t> graphite cathode 60mm </a:t>
            </a:r>
            <a:r>
              <a:rPr lang="fr-FR" dirty="0" err="1" smtClean="0"/>
              <a:t>wide</a:t>
            </a:r>
            <a:r>
              <a:rPr lang="fr-FR" dirty="0" smtClean="0"/>
              <a:t> and 7400 mm long (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30x1000 mm </a:t>
            </a:r>
            <a:r>
              <a:rPr lang="fr-FR" dirty="0" err="1" smtClean="0"/>
              <a:t>pieces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5" name="Picture 14" descr="IMG_4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514600"/>
            <a:ext cx="4064000" cy="30480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5400000">
            <a:off x="3924301" y="2933699"/>
            <a:ext cx="1219200" cy="22860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182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Rectangular</a:t>
            </a:r>
            <a:r>
              <a:rPr lang="fr-FR" dirty="0" smtClean="0"/>
              <a:t> graphite cathode 60mm </a:t>
            </a:r>
            <a:r>
              <a:rPr lang="fr-FR" dirty="0" err="1" smtClean="0"/>
              <a:t>wide</a:t>
            </a:r>
            <a:r>
              <a:rPr lang="fr-FR" dirty="0" smtClean="0"/>
              <a:t> and 7400 mm long (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30x1000 mm </a:t>
            </a:r>
            <a:r>
              <a:rPr lang="fr-FR" dirty="0" err="1" smtClean="0"/>
              <a:t>pieces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5" name="Picture 14" descr="IMG_4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514600"/>
            <a:ext cx="4064000" cy="30480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5400000">
            <a:off x="3924301" y="2933699"/>
            <a:ext cx="1219200" cy="22860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G_4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5146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182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Rectangular</a:t>
            </a:r>
            <a:r>
              <a:rPr lang="fr-FR" dirty="0" smtClean="0"/>
              <a:t> graphite cathode 60mm </a:t>
            </a:r>
            <a:r>
              <a:rPr lang="fr-FR" dirty="0" err="1" smtClean="0"/>
              <a:t>wide</a:t>
            </a:r>
            <a:r>
              <a:rPr lang="fr-FR" dirty="0" smtClean="0"/>
              <a:t> and 7400 mm long (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30x1000 mm </a:t>
            </a:r>
            <a:r>
              <a:rPr lang="fr-FR" dirty="0" err="1" smtClean="0"/>
              <a:t>pieces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9" name="Picture 8" descr="IMG_4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14600"/>
            <a:ext cx="2286000" cy="3048000"/>
          </a:xfrm>
          <a:prstGeom prst="rect">
            <a:avLst/>
          </a:prstGeom>
        </p:spPr>
      </p:pic>
      <p:pic>
        <p:nvPicPr>
          <p:cNvPr id="10" name="Picture 9" descr="IMG_4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514600"/>
            <a:ext cx="406400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574268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Very</a:t>
            </a:r>
            <a:r>
              <a:rPr lang="fr-FR" dirty="0" smtClean="0"/>
              <a:t> stable and </a:t>
            </a:r>
            <a:r>
              <a:rPr lang="fr-FR" dirty="0" err="1" smtClean="0"/>
              <a:t>uniform</a:t>
            </a:r>
            <a:r>
              <a:rPr lang="fr-FR" dirty="0" smtClean="0"/>
              <a:t> </a:t>
            </a:r>
            <a:r>
              <a:rPr lang="fr-FR" dirty="0" err="1" smtClean="0"/>
              <a:t>discharge</a:t>
            </a:r>
            <a:endParaRPr lang="fr-FR" dirty="0" smtClean="0"/>
          </a:p>
          <a:p>
            <a:pPr marL="342900" indent="-342900"/>
            <a:r>
              <a:rPr lang="fr-FR" dirty="0" err="1" smtClean="0"/>
              <a:t>Substrate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~230</a:t>
            </a:r>
            <a:r>
              <a:rPr lang="fr-FR" baseline="30000" dirty="0" smtClean="0"/>
              <a:t>o</a:t>
            </a:r>
            <a:r>
              <a:rPr lang="fr-FR" dirty="0" smtClean="0"/>
              <a:t>C</a:t>
            </a:r>
          </a:p>
          <a:p>
            <a:pPr marL="342900" indent="-342900"/>
            <a:r>
              <a:rPr lang="fr-FR" dirty="0" smtClean="0"/>
              <a:t>Good </a:t>
            </a:r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err="1" smtClean="0"/>
              <a:t>uniformity</a:t>
            </a:r>
            <a:endParaRPr lang="fr-FR" dirty="0" smtClean="0"/>
          </a:p>
        </p:txBody>
      </p:sp>
      <p:graphicFrame>
        <p:nvGraphicFramePr>
          <p:cNvPr id="12" name="Chart 11"/>
          <p:cNvGraphicFramePr/>
          <p:nvPr/>
        </p:nvGraphicFramePr>
        <p:xfrm>
          <a:off x="1447800" y="2590800"/>
          <a:ext cx="3918857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182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Rectangular</a:t>
            </a:r>
            <a:r>
              <a:rPr lang="fr-FR" dirty="0" smtClean="0"/>
              <a:t> graphite cathode 60mm </a:t>
            </a:r>
            <a:r>
              <a:rPr lang="fr-FR" dirty="0" err="1" smtClean="0"/>
              <a:t>wide</a:t>
            </a:r>
            <a:r>
              <a:rPr lang="fr-FR" dirty="0" smtClean="0"/>
              <a:t> and 7400 mm long (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30x1000 mm </a:t>
            </a:r>
            <a:r>
              <a:rPr lang="fr-FR" dirty="0" err="1" smtClean="0"/>
              <a:t>pieces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9" name="Picture 8" descr="IMG_4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14600"/>
            <a:ext cx="2286000" cy="3048000"/>
          </a:xfrm>
          <a:prstGeom prst="rect">
            <a:avLst/>
          </a:prstGeom>
        </p:spPr>
      </p:pic>
      <p:pic>
        <p:nvPicPr>
          <p:cNvPr id="10" name="Picture 9" descr="IMG_4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514600"/>
            <a:ext cx="406400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574268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Very</a:t>
            </a:r>
            <a:r>
              <a:rPr lang="fr-FR" dirty="0" smtClean="0"/>
              <a:t> stable and </a:t>
            </a:r>
            <a:r>
              <a:rPr lang="fr-FR" dirty="0" err="1" smtClean="0"/>
              <a:t>uniform</a:t>
            </a:r>
            <a:r>
              <a:rPr lang="fr-FR" dirty="0" smtClean="0"/>
              <a:t> </a:t>
            </a:r>
            <a:r>
              <a:rPr lang="fr-FR" dirty="0" err="1" smtClean="0"/>
              <a:t>discharge</a:t>
            </a:r>
            <a:endParaRPr lang="fr-FR" dirty="0" smtClean="0"/>
          </a:p>
          <a:p>
            <a:pPr marL="342900" indent="-342900"/>
            <a:r>
              <a:rPr lang="fr-FR" dirty="0" err="1" smtClean="0"/>
              <a:t>Substrate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~230</a:t>
            </a:r>
            <a:r>
              <a:rPr lang="fr-FR" baseline="30000" dirty="0" smtClean="0"/>
              <a:t>o</a:t>
            </a:r>
            <a:r>
              <a:rPr lang="fr-FR" dirty="0" smtClean="0"/>
              <a:t>C</a:t>
            </a:r>
          </a:p>
          <a:p>
            <a:pPr marL="342900" indent="-342900"/>
            <a:r>
              <a:rPr lang="fr-FR" dirty="0" smtClean="0"/>
              <a:t>Good </a:t>
            </a:r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err="1" smtClean="0"/>
              <a:t>uniformity</a:t>
            </a:r>
            <a:endParaRPr lang="fr-FR" dirty="0" smtClean="0"/>
          </a:p>
          <a:p>
            <a:pPr marL="342900" indent="-342900"/>
            <a:r>
              <a:rPr lang="fr-FR" dirty="0" smtClean="0"/>
              <a:t>SEY~1.0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. No </a:t>
            </a:r>
            <a:r>
              <a:rPr lang="fr-FR" dirty="0" err="1" smtClean="0"/>
              <a:t>ageing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/>
              <a:t> </a:t>
            </a:r>
            <a:r>
              <a:rPr lang="fr-FR" dirty="0" smtClean="0"/>
              <a:t>70 </a:t>
            </a:r>
            <a:r>
              <a:rPr lang="fr-FR" dirty="0" err="1" smtClean="0"/>
              <a:t>days</a:t>
            </a:r>
            <a:r>
              <a:rPr lang="fr-FR" dirty="0" smtClean="0"/>
              <a:t> in N2.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182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Rectangular</a:t>
            </a:r>
            <a:r>
              <a:rPr lang="fr-FR" dirty="0" smtClean="0"/>
              <a:t> graphite cathode 60mm </a:t>
            </a:r>
            <a:r>
              <a:rPr lang="fr-FR" dirty="0" err="1" smtClean="0"/>
              <a:t>wide</a:t>
            </a:r>
            <a:r>
              <a:rPr lang="fr-FR" dirty="0" smtClean="0"/>
              <a:t> and 7400 mm long (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30x1000 mm </a:t>
            </a:r>
            <a:r>
              <a:rPr lang="fr-FR" dirty="0" err="1" smtClean="0"/>
              <a:t>pieces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574268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Very</a:t>
            </a:r>
            <a:r>
              <a:rPr lang="fr-FR" dirty="0" smtClean="0"/>
              <a:t> stable and </a:t>
            </a:r>
            <a:r>
              <a:rPr lang="fr-FR" dirty="0" err="1" smtClean="0"/>
              <a:t>uniform</a:t>
            </a:r>
            <a:r>
              <a:rPr lang="fr-FR" dirty="0" smtClean="0"/>
              <a:t> </a:t>
            </a:r>
            <a:r>
              <a:rPr lang="fr-FR" dirty="0" err="1" smtClean="0"/>
              <a:t>discharge</a:t>
            </a:r>
            <a:endParaRPr lang="fr-FR" dirty="0" smtClean="0"/>
          </a:p>
          <a:p>
            <a:pPr marL="342900" indent="-342900"/>
            <a:r>
              <a:rPr lang="fr-FR" dirty="0" err="1" smtClean="0"/>
              <a:t>Substrate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~230</a:t>
            </a:r>
            <a:r>
              <a:rPr lang="fr-FR" baseline="30000" dirty="0" smtClean="0"/>
              <a:t>o</a:t>
            </a:r>
            <a:r>
              <a:rPr lang="fr-FR" dirty="0" smtClean="0"/>
              <a:t>C</a:t>
            </a:r>
          </a:p>
          <a:p>
            <a:pPr marL="342900" indent="-342900"/>
            <a:r>
              <a:rPr lang="fr-FR" dirty="0" smtClean="0"/>
              <a:t>Good </a:t>
            </a:r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err="1" smtClean="0"/>
              <a:t>uniformity</a:t>
            </a:r>
            <a:endParaRPr lang="fr-FR" dirty="0" smtClean="0"/>
          </a:p>
          <a:p>
            <a:pPr marL="342900" indent="-342900"/>
            <a:r>
              <a:rPr lang="fr-FR" dirty="0" smtClean="0"/>
              <a:t>SEY~1.0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. No </a:t>
            </a:r>
            <a:r>
              <a:rPr lang="fr-FR" dirty="0" err="1" smtClean="0"/>
              <a:t>ageing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/>
              <a:t> </a:t>
            </a:r>
            <a:r>
              <a:rPr lang="fr-FR" dirty="0" smtClean="0"/>
              <a:t>70 </a:t>
            </a:r>
            <a:r>
              <a:rPr lang="fr-FR" dirty="0" err="1" smtClean="0"/>
              <a:t>days</a:t>
            </a:r>
            <a:r>
              <a:rPr lang="fr-FR" dirty="0" smtClean="0"/>
              <a:t> in N2. NO AGEING AFTER MBB ASSEMBLING </a:t>
            </a:r>
          </a:p>
        </p:txBody>
      </p:sp>
      <p:pic>
        <p:nvPicPr>
          <p:cNvPr id="13" name="Picture 3" descr="Fotografie-01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Fotografie-01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146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9480" y="152400"/>
            <a:ext cx="506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 smtClean="0"/>
              <a:t>Coatings</a:t>
            </a:r>
            <a:r>
              <a:rPr lang="fr-FR" sz="3200" dirty="0" smtClean="0"/>
              <a:t> and </a:t>
            </a:r>
            <a:r>
              <a:rPr lang="fr-FR" sz="3200" dirty="0" err="1" smtClean="0"/>
              <a:t>coating</a:t>
            </a:r>
            <a:r>
              <a:rPr lang="fr-FR" sz="3200" dirty="0" smtClean="0"/>
              <a:t> </a:t>
            </a:r>
            <a:r>
              <a:rPr lang="fr-FR" sz="3200" dirty="0" err="1" smtClean="0"/>
              <a:t>systems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CHAMBER OUTSIDE MAGNET: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30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Magnetron</a:t>
            </a:r>
            <a:r>
              <a:rPr lang="fr-FR" dirty="0" smtClean="0"/>
              <a:t> </a:t>
            </a:r>
            <a:r>
              <a:rPr lang="fr-FR" dirty="0" err="1" smtClean="0"/>
              <a:t>sputtering</a:t>
            </a:r>
            <a:r>
              <a:rPr lang="fr-FR" dirty="0" smtClean="0"/>
              <a:t> (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by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solenoide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182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Rectangular</a:t>
            </a:r>
            <a:r>
              <a:rPr lang="fr-FR" dirty="0" smtClean="0"/>
              <a:t> graphite cathode 60mm </a:t>
            </a:r>
            <a:r>
              <a:rPr lang="fr-FR" dirty="0" err="1" smtClean="0"/>
              <a:t>wide</a:t>
            </a:r>
            <a:r>
              <a:rPr lang="fr-FR" dirty="0" smtClean="0"/>
              <a:t> and 7400 mm long (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30x1000 mm </a:t>
            </a:r>
            <a:r>
              <a:rPr lang="fr-FR" dirty="0" err="1" smtClean="0"/>
              <a:t>pieces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574268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err="1" smtClean="0"/>
              <a:t>Very</a:t>
            </a:r>
            <a:r>
              <a:rPr lang="fr-FR" dirty="0" smtClean="0"/>
              <a:t> stable and </a:t>
            </a:r>
            <a:r>
              <a:rPr lang="fr-FR" dirty="0" err="1" smtClean="0"/>
              <a:t>uniform</a:t>
            </a:r>
            <a:r>
              <a:rPr lang="fr-FR" dirty="0" smtClean="0"/>
              <a:t> </a:t>
            </a:r>
            <a:r>
              <a:rPr lang="fr-FR" dirty="0" err="1" smtClean="0"/>
              <a:t>discharge</a:t>
            </a:r>
            <a:endParaRPr lang="fr-FR" dirty="0" smtClean="0"/>
          </a:p>
          <a:p>
            <a:pPr marL="342900" indent="-342900"/>
            <a:r>
              <a:rPr lang="fr-FR" dirty="0" err="1" smtClean="0"/>
              <a:t>Substrate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~230</a:t>
            </a:r>
            <a:r>
              <a:rPr lang="fr-FR" baseline="30000" dirty="0" smtClean="0"/>
              <a:t>o</a:t>
            </a:r>
            <a:r>
              <a:rPr lang="fr-FR" dirty="0" smtClean="0"/>
              <a:t>C</a:t>
            </a:r>
          </a:p>
          <a:p>
            <a:pPr marL="342900" indent="-342900"/>
            <a:r>
              <a:rPr lang="fr-FR" dirty="0" smtClean="0"/>
              <a:t>Good </a:t>
            </a:r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err="1" smtClean="0"/>
              <a:t>uniformity</a:t>
            </a:r>
            <a:endParaRPr lang="fr-FR" dirty="0" smtClean="0"/>
          </a:p>
          <a:p>
            <a:pPr marL="342900" indent="-342900"/>
            <a:r>
              <a:rPr lang="fr-FR" dirty="0" smtClean="0"/>
              <a:t>SEY~1.0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. No </a:t>
            </a:r>
            <a:r>
              <a:rPr lang="fr-FR" dirty="0" err="1" smtClean="0"/>
              <a:t>ageing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/>
              <a:t> </a:t>
            </a:r>
            <a:r>
              <a:rPr lang="fr-FR" dirty="0" smtClean="0"/>
              <a:t>70 </a:t>
            </a:r>
            <a:r>
              <a:rPr lang="fr-FR" dirty="0" err="1" smtClean="0"/>
              <a:t>days</a:t>
            </a:r>
            <a:r>
              <a:rPr lang="fr-FR" dirty="0" smtClean="0"/>
              <a:t> in N2. NO AGEING AFTER MBB ASSEMBLING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1580" y="2438400"/>
          <a:ext cx="6560820" cy="3200400"/>
        </p:xfrm>
        <a:graphic>
          <a:graphicData uri="http://schemas.openxmlformats.org/presentationml/2006/ole">
            <p:oleObj spid="_x0000_s2050" name="Worksheet" r:id="rId4" imgW="9401057" imgH="617232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827</Words>
  <Application>Microsoft Office PowerPoint</Application>
  <PresentationFormat>On-screen Show (4:3)</PresentationFormat>
  <Paragraphs>149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pedro</cp:lastModifiedBy>
  <cp:revision>3</cp:revision>
  <dcterms:created xsi:type="dcterms:W3CDTF">2010-08-25T14:31:28Z</dcterms:created>
  <dcterms:modified xsi:type="dcterms:W3CDTF">2010-08-26T13:11:22Z</dcterms:modified>
</cp:coreProperties>
</file>