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63" r:id="rId11"/>
    <p:sldId id="271" r:id="rId12"/>
    <p:sldId id="272" r:id="rId13"/>
    <p:sldId id="274" r:id="rId14"/>
    <p:sldId id="264" r:id="rId15"/>
    <p:sldId id="265" r:id="rId16"/>
    <p:sldId id="266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cern.ch\dfs\Divisions\EST\Groups\SM\SurfaceAnalysis\DataFiles\TestMeasurements\samples\SEY35(SPS_1)\SPS_1hair_1200808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Divisions\EST\Groups\SM\SurfaceAnalysis\DataFiles\TestMeasurements\samples\SEY46(SPS_2)\SPS_2_20100203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Divisions\EST\Groups\SM\SurfaceAnalysis\DataFiles\TestMeasurements\samples\SEY204(SPSmobileCNe57)\SPSmobileCNe5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9.3416063426404725E-2"/>
          <c:y val="0.12598870056497191"/>
          <c:w val="0.80248190279214049"/>
          <c:h val="0.73220338983050848"/>
        </c:manualLayout>
      </c:layout>
      <c:scatterChart>
        <c:scatterStyle val="lineMarker"/>
        <c:ser>
          <c:idx val="27"/>
          <c:order val="0"/>
          <c:tx>
            <c:v>Distance v.s. DeltaMax</c:v>
          </c:tx>
          <c:spPr>
            <a:ln w="28575">
              <a:noFill/>
            </a:ln>
          </c:spPr>
          <c:xVal>
            <c:numRef>
              <c:f>DistanceVSDeltaMax!$B$2:$B$29</c:f>
              <c:numCache>
                <c:formatCode>General</c:formatCode>
                <c:ptCount val="2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</c:numCache>
            </c:numRef>
          </c:xVal>
          <c:yVal>
            <c:numRef>
              <c:f>DistanceVSDeltaMax!$C$2:$C$29</c:f>
              <c:numCache>
                <c:formatCode>General</c:formatCode>
                <c:ptCount val="28"/>
                <c:pt idx="0">
                  <c:v>2.1</c:v>
                </c:pt>
                <c:pt idx="1">
                  <c:v>2.1</c:v>
                </c:pt>
                <c:pt idx="2">
                  <c:v>2.1</c:v>
                </c:pt>
                <c:pt idx="3">
                  <c:v>2.1</c:v>
                </c:pt>
                <c:pt idx="4">
                  <c:v>2.11</c:v>
                </c:pt>
                <c:pt idx="5">
                  <c:v>2.06</c:v>
                </c:pt>
                <c:pt idx="6">
                  <c:v>1.91</c:v>
                </c:pt>
                <c:pt idx="7">
                  <c:v>1.7700000000000007</c:v>
                </c:pt>
                <c:pt idx="8">
                  <c:v>1.6600000000000001</c:v>
                </c:pt>
                <c:pt idx="9">
                  <c:v>1.6600000000000001</c:v>
                </c:pt>
                <c:pt idx="10">
                  <c:v>1.6700000000000006</c:v>
                </c:pt>
                <c:pt idx="11">
                  <c:v>1.6700000000000006</c:v>
                </c:pt>
                <c:pt idx="12">
                  <c:v>1.6600000000000001</c:v>
                </c:pt>
                <c:pt idx="13">
                  <c:v>1.6600000000000001</c:v>
                </c:pt>
                <c:pt idx="14">
                  <c:v>1.6600000000000001</c:v>
                </c:pt>
                <c:pt idx="15">
                  <c:v>1.6700000000000006</c:v>
                </c:pt>
                <c:pt idx="16">
                  <c:v>1.83</c:v>
                </c:pt>
                <c:pt idx="17">
                  <c:v>1.98</c:v>
                </c:pt>
                <c:pt idx="18">
                  <c:v>2.1</c:v>
                </c:pt>
                <c:pt idx="19">
                  <c:v>2.15</c:v>
                </c:pt>
                <c:pt idx="20">
                  <c:v>2.16</c:v>
                </c:pt>
                <c:pt idx="21">
                  <c:v>2.21</c:v>
                </c:pt>
                <c:pt idx="22">
                  <c:v>2.16</c:v>
                </c:pt>
                <c:pt idx="23">
                  <c:v>2.2000000000000002</c:v>
                </c:pt>
              </c:numCache>
            </c:numRef>
          </c:yVal>
        </c:ser>
        <c:ser>
          <c:idx val="0"/>
          <c:order val="1"/>
          <c:tx>
            <c:v>Distance v.s. DeltaMax_0</c:v>
          </c:tx>
          <c:spPr>
            <a:ln w="28575">
              <a:noFill/>
            </a:ln>
          </c:spPr>
          <c:xVal>
            <c:numRef>
              <c:f>DistanceVSDeltaMax!$B$2:$B$29</c:f>
              <c:numCache>
                <c:formatCode>General</c:formatCode>
                <c:ptCount val="2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</c:numCache>
            </c:numRef>
          </c:xVal>
          <c:yVal>
            <c:numRef>
              <c:f>DistanceVSDeltaMax!$D$2:$D$29</c:f>
              <c:numCache>
                <c:formatCode>General</c:formatCode>
                <c:ptCount val="28"/>
                <c:pt idx="0">
                  <c:v>2.0299999999999998</c:v>
                </c:pt>
                <c:pt idx="1">
                  <c:v>2.1</c:v>
                </c:pt>
                <c:pt idx="2">
                  <c:v>2.0699999999999998</c:v>
                </c:pt>
                <c:pt idx="3">
                  <c:v>2.0499999999999998</c:v>
                </c:pt>
                <c:pt idx="4">
                  <c:v>2.0499999999999998</c:v>
                </c:pt>
                <c:pt idx="5">
                  <c:v>2.02</c:v>
                </c:pt>
                <c:pt idx="6">
                  <c:v>1.95</c:v>
                </c:pt>
                <c:pt idx="7">
                  <c:v>1.81</c:v>
                </c:pt>
                <c:pt idx="8">
                  <c:v>1.6300000000000001</c:v>
                </c:pt>
                <c:pt idx="9">
                  <c:v>1.54</c:v>
                </c:pt>
                <c:pt idx="10">
                  <c:v>1.54</c:v>
                </c:pt>
                <c:pt idx="11">
                  <c:v>1.56</c:v>
                </c:pt>
                <c:pt idx="12">
                  <c:v>1.56</c:v>
                </c:pt>
                <c:pt idx="13">
                  <c:v>1.54</c:v>
                </c:pt>
                <c:pt idx="14">
                  <c:v>1.57</c:v>
                </c:pt>
                <c:pt idx="15">
                  <c:v>1.6</c:v>
                </c:pt>
                <c:pt idx="16">
                  <c:v>1.6500000000000001</c:v>
                </c:pt>
                <c:pt idx="17">
                  <c:v>1.86</c:v>
                </c:pt>
                <c:pt idx="18">
                  <c:v>2.0299999999999998</c:v>
                </c:pt>
                <c:pt idx="19">
                  <c:v>2.0699999999999998</c:v>
                </c:pt>
                <c:pt idx="20">
                  <c:v>2.0499999999999998</c:v>
                </c:pt>
                <c:pt idx="21">
                  <c:v>2.0699999999999998</c:v>
                </c:pt>
                <c:pt idx="22">
                  <c:v>2.16</c:v>
                </c:pt>
                <c:pt idx="23">
                  <c:v>2.2000000000000002</c:v>
                </c:pt>
                <c:pt idx="24">
                  <c:v>2.25</c:v>
                </c:pt>
                <c:pt idx="25">
                  <c:v>2.2400000000000002</c:v>
                </c:pt>
                <c:pt idx="26">
                  <c:v>2.2799999999999998</c:v>
                </c:pt>
                <c:pt idx="27">
                  <c:v>2.21</c:v>
                </c:pt>
              </c:numCache>
            </c:numRef>
          </c:yVal>
        </c:ser>
        <c:axId val="46019328"/>
        <c:axId val="46021248"/>
      </c:scatterChart>
      <c:valAx>
        <c:axId val="460193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Distance</a:t>
                </a:r>
                <a:r>
                  <a:rPr lang="en-US" baseline="0"/>
                  <a:t> (mm)</a:t>
                </a:r>
              </a:p>
            </c:rich>
          </c:tx>
          <c:layout>
            <c:manualLayout>
              <c:xMode val="edge"/>
              <c:yMode val="edge"/>
              <c:x val="0.452947259565667"/>
              <c:y val="0.9372881355932203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021248"/>
        <c:crosses val="autoZero"/>
        <c:crossBetween val="midCat"/>
      </c:valAx>
      <c:valAx>
        <c:axId val="4602124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SEY</a:t>
                </a:r>
              </a:p>
            </c:rich>
          </c:tx>
          <c:layout>
            <c:manualLayout>
              <c:xMode val="edge"/>
              <c:yMode val="edge"/>
              <c:x val="0"/>
              <c:y val="0.44915254237288166"/>
            </c:manualLayout>
          </c:layout>
          <c:spPr>
            <a:noFill/>
            <a:ln w="25400">
              <a:noFill/>
            </a:ln>
          </c:spPr>
        </c:title>
        <c:numFmt formatCode="0.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019328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246122026887293"/>
          <c:y val="0.72937853107344663"/>
          <c:w val="0.25695630341967374"/>
          <c:h val="0.10061337248098239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7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0031023784901758"/>
          <c:y val="3.898305084745763E-2"/>
          <c:w val="0.86970010341261661"/>
          <c:h val="0.79661016949152541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SEYmax!$B$3:$B$30</c:f>
              <c:numCache>
                <c:formatCode>General</c:formatCode>
                <c:ptCount val="2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  <c:pt idx="19">
                  <c:v>90</c:v>
                </c:pt>
                <c:pt idx="20">
                  <c:v>95</c:v>
                </c:pt>
                <c:pt idx="21">
                  <c:v>100</c:v>
                </c:pt>
                <c:pt idx="22">
                  <c:v>105</c:v>
                </c:pt>
                <c:pt idx="23">
                  <c:v>110</c:v>
                </c:pt>
                <c:pt idx="24">
                  <c:v>115</c:v>
                </c:pt>
              </c:numCache>
            </c:numRef>
          </c:xVal>
          <c:yVal>
            <c:numRef>
              <c:f>SEYmax!$C$3:$C$30</c:f>
              <c:numCache>
                <c:formatCode>General</c:formatCode>
                <c:ptCount val="28"/>
                <c:pt idx="0">
                  <c:v>1.32</c:v>
                </c:pt>
                <c:pt idx="1">
                  <c:v>1.34</c:v>
                </c:pt>
                <c:pt idx="2">
                  <c:v>1.35</c:v>
                </c:pt>
                <c:pt idx="3">
                  <c:v>1.35</c:v>
                </c:pt>
                <c:pt idx="4">
                  <c:v>1.36</c:v>
                </c:pt>
                <c:pt idx="5">
                  <c:v>1.32</c:v>
                </c:pt>
                <c:pt idx="6">
                  <c:v>1.36</c:v>
                </c:pt>
                <c:pt idx="7">
                  <c:v>1.3900000000000001</c:v>
                </c:pt>
                <c:pt idx="8">
                  <c:v>1.46</c:v>
                </c:pt>
                <c:pt idx="9">
                  <c:v>1.54</c:v>
                </c:pt>
                <c:pt idx="10">
                  <c:v>1.49</c:v>
                </c:pt>
                <c:pt idx="11">
                  <c:v>1.48</c:v>
                </c:pt>
                <c:pt idx="12">
                  <c:v>1.51</c:v>
                </c:pt>
                <c:pt idx="13">
                  <c:v>1.52</c:v>
                </c:pt>
                <c:pt idx="14">
                  <c:v>1.5</c:v>
                </c:pt>
                <c:pt idx="15">
                  <c:v>1.51</c:v>
                </c:pt>
                <c:pt idx="16">
                  <c:v>1.57</c:v>
                </c:pt>
                <c:pt idx="17">
                  <c:v>1.51</c:v>
                </c:pt>
                <c:pt idx="18">
                  <c:v>1.45</c:v>
                </c:pt>
                <c:pt idx="19">
                  <c:v>1.42</c:v>
                </c:pt>
                <c:pt idx="20">
                  <c:v>1.3800000000000001</c:v>
                </c:pt>
                <c:pt idx="21">
                  <c:v>1.35</c:v>
                </c:pt>
                <c:pt idx="22">
                  <c:v>1.31</c:v>
                </c:pt>
                <c:pt idx="23">
                  <c:v>1.32</c:v>
                </c:pt>
                <c:pt idx="24">
                  <c:v>1.31</c:v>
                </c:pt>
              </c:numCache>
            </c:numRef>
          </c:yVal>
        </c:ser>
        <c:axId val="46025728"/>
        <c:axId val="46491136"/>
      </c:scatterChart>
      <c:valAx>
        <c:axId val="46025728"/>
        <c:scaling>
          <c:orientation val="minMax"/>
          <c:max val="120"/>
        </c:scaling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position</a:t>
                </a:r>
              </a:p>
            </c:rich>
          </c:tx>
          <c:layout>
            <c:manualLayout>
              <c:xMode val="edge"/>
              <c:yMode val="edge"/>
              <c:x val="0.49017580144777695"/>
              <c:y val="0.9220338983050847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491136"/>
        <c:crosses val="autoZero"/>
        <c:crossBetween val="midCat"/>
        <c:majorUnit val="10"/>
      </c:valAx>
      <c:valAx>
        <c:axId val="46491136"/>
        <c:scaling>
          <c:orientation val="minMax"/>
          <c:min val="1"/>
        </c:scaling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SEY</a:t>
                </a:r>
              </a:p>
            </c:rich>
          </c:tx>
          <c:layout>
            <c:manualLayout>
              <c:xMode val="edge"/>
              <c:yMode val="edge"/>
              <c:x val="1.034126163391935E-2"/>
              <c:y val="0.3983050847457631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025728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7.3618477378016023E-2"/>
          <c:y val="3.3116528835749733E-2"/>
          <c:w val="0.90003650896238541"/>
          <c:h val="0.8699997392991099"/>
        </c:manualLayout>
      </c:layout>
      <c:scatterChart>
        <c:scatterStyle val="lineMarker"/>
        <c:ser>
          <c:idx val="0"/>
          <c:order val="0"/>
          <c:tx>
            <c:strRef>
              <c:f>'x vs delta_max'!$B$2</c:f>
              <c:strCache>
                <c:ptCount val="1"/>
                <c:pt idx="0">
                  <c:v>delta_max</c:v>
                </c:pt>
              </c:strCache>
            </c:strRef>
          </c:tx>
          <c:spPr>
            <a:ln w="28575">
              <a:noFill/>
            </a:ln>
          </c:spPr>
          <c:xVal>
            <c:numRef>
              <c:f>'x vs delta_max'!$A$3:$A$26</c:f>
              <c:numCache>
                <c:formatCode>General</c:formatCode>
                <c:ptCount val="24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</c:numCache>
            </c:numRef>
          </c:xVal>
          <c:yVal>
            <c:numRef>
              <c:f>'x vs delta_max'!$B$3:$B$26</c:f>
              <c:numCache>
                <c:formatCode>0.00</c:formatCode>
                <c:ptCount val="24"/>
                <c:pt idx="0">
                  <c:v>1.08</c:v>
                </c:pt>
                <c:pt idx="1">
                  <c:v>1.08</c:v>
                </c:pt>
                <c:pt idx="2">
                  <c:v>1.0900000000000001</c:v>
                </c:pt>
                <c:pt idx="3">
                  <c:v>1.1000000000000001</c:v>
                </c:pt>
                <c:pt idx="4">
                  <c:v>1.07</c:v>
                </c:pt>
                <c:pt idx="5">
                  <c:v>1.06</c:v>
                </c:pt>
                <c:pt idx="6">
                  <c:v>1.03</c:v>
                </c:pt>
                <c:pt idx="7">
                  <c:v>1.02</c:v>
                </c:pt>
                <c:pt idx="8">
                  <c:v>1</c:v>
                </c:pt>
                <c:pt idx="9">
                  <c:v>0.99</c:v>
                </c:pt>
                <c:pt idx="10">
                  <c:v>0.98</c:v>
                </c:pt>
                <c:pt idx="11">
                  <c:v>1.01</c:v>
                </c:pt>
                <c:pt idx="12">
                  <c:v>1.02</c:v>
                </c:pt>
                <c:pt idx="13">
                  <c:v>1.1200000000000001</c:v>
                </c:pt>
                <c:pt idx="14">
                  <c:v>1.1700000000000006</c:v>
                </c:pt>
                <c:pt idx="15">
                  <c:v>1.26</c:v>
                </c:pt>
                <c:pt idx="16">
                  <c:v>1.29</c:v>
                </c:pt>
                <c:pt idx="17">
                  <c:v>1.29</c:v>
                </c:pt>
                <c:pt idx="18">
                  <c:v>1.29</c:v>
                </c:pt>
                <c:pt idx="19">
                  <c:v>1.3</c:v>
                </c:pt>
              </c:numCache>
            </c:numRef>
          </c:yVal>
        </c:ser>
        <c:ser>
          <c:idx val="1"/>
          <c:order val="1"/>
          <c:tx>
            <c:v>delta_max after 1 month</c:v>
          </c:tx>
          <c:spPr>
            <a:ln w="28575">
              <a:noFill/>
            </a:ln>
          </c:spPr>
          <c:xVal>
            <c:numRef>
              <c:f>'x vs delta_max'!$D$3:$D$23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</c:numCache>
            </c:numRef>
          </c:xVal>
          <c:yVal>
            <c:numRef>
              <c:f>'x vs delta_max'!$E$3:$E$23</c:f>
              <c:numCache>
                <c:formatCode>0.00</c:formatCode>
                <c:ptCount val="21"/>
                <c:pt idx="0">
                  <c:v>1.1000000000000001</c:v>
                </c:pt>
                <c:pt idx="1">
                  <c:v>1.06</c:v>
                </c:pt>
                <c:pt idx="2">
                  <c:v>1.04</c:v>
                </c:pt>
                <c:pt idx="3">
                  <c:v>1.06</c:v>
                </c:pt>
                <c:pt idx="4">
                  <c:v>1.05</c:v>
                </c:pt>
                <c:pt idx="5">
                  <c:v>1.03</c:v>
                </c:pt>
                <c:pt idx="6">
                  <c:v>1.02</c:v>
                </c:pt>
                <c:pt idx="7">
                  <c:v>1</c:v>
                </c:pt>
                <c:pt idx="8">
                  <c:v>0.99</c:v>
                </c:pt>
                <c:pt idx="9">
                  <c:v>0.98499999999999999</c:v>
                </c:pt>
                <c:pt idx="10">
                  <c:v>0.99</c:v>
                </c:pt>
                <c:pt idx="11">
                  <c:v>1.03</c:v>
                </c:pt>
                <c:pt idx="12">
                  <c:v>1.0900000000000001</c:v>
                </c:pt>
                <c:pt idx="13">
                  <c:v>1.1599999999999993</c:v>
                </c:pt>
                <c:pt idx="14">
                  <c:v>1.22</c:v>
                </c:pt>
                <c:pt idx="15">
                  <c:v>1.26</c:v>
                </c:pt>
                <c:pt idx="16">
                  <c:v>1.28</c:v>
                </c:pt>
                <c:pt idx="17">
                  <c:v>1.28</c:v>
                </c:pt>
                <c:pt idx="18">
                  <c:v>1.25</c:v>
                </c:pt>
                <c:pt idx="19">
                  <c:v>1.31</c:v>
                </c:pt>
              </c:numCache>
            </c:numRef>
          </c:yVal>
        </c:ser>
        <c:axId val="46529152"/>
        <c:axId val="46137728"/>
      </c:scatterChart>
      <c:valAx>
        <c:axId val="46529152"/>
        <c:scaling>
          <c:orientation val="minMax"/>
          <c:max val="120"/>
        </c:scaling>
        <c:axPos val="b"/>
        <c:numFmt formatCode="General" sourceLinked="1"/>
        <c:tickLblPos val="nextTo"/>
        <c:crossAx val="46137728"/>
        <c:crosses val="autoZero"/>
        <c:crossBetween val="midCat"/>
      </c:valAx>
      <c:valAx>
        <c:axId val="46137728"/>
        <c:scaling>
          <c:orientation val="minMax"/>
          <c:max val="1.35"/>
          <c:min val="0.5"/>
        </c:scaling>
        <c:axPos val="l"/>
        <c:majorGridlines/>
        <c:numFmt formatCode="0.00" sourceLinked="1"/>
        <c:tickLblPos val="nextTo"/>
        <c:crossAx val="46529152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0.40021</cdr:x>
      <cdr:y>0.0322</cdr:y>
    </cdr:from>
    <cdr:to>
      <cdr:x>0.60083</cdr:x>
      <cdr:y>0.07627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86175" y="180975"/>
          <a:ext cx="1847875" cy="247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800" b="1"/>
            <a:t>Distance v.s. Delta</a:t>
          </a:r>
          <a:r>
            <a:rPr lang="en-US" sz="1800" b="1" baseline="0"/>
            <a:t> Max</a:t>
          </a:r>
          <a:r>
            <a:rPr lang="en-US" sz="1800" b="1"/>
            <a:t>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D5186-A36B-42C7-93C5-6CF068D54CB1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D11C1-A174-43C9-A7A7-A4F487C70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D11C1-A174-43C9-A7A7-A4F487C7058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EB5B-14A3-4603-86AE-929A8BBBD117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B917-D206-4D57-BC61-182A2B172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EB5B-14A3-4603-86AE-929A8BBBD117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B917-D206-4D57-BC61-182A2B172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EB5B-14A3-4603-86AE-929A8BBBD117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B917-D206-4D57-BC61-182A2B172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EB5B-14A3-4603-86AE-929A8BBBD117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B917-D206-4D57-BC61-182A2B172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EB5B-14A3-4603-86AE-929A8BBBD117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B917-D206-4D57-BC61-182A2B172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EB5B-14A3-4603-86AE-929A8BBBD117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B917-D206-4D57-BC61-182A2B172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EB5B-14A3-4603-86AE-929A8BBBD117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B917-D206-4D57-BC61-182A2B172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EB5B-14A3-4603-86AE-929A8BBBD117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B917-D206-4D57-BC61-182A2B172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EB5B-14A3-4603-86AE-929A8BBBD117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B917-D206-4D57-BC61-182A2B172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EB5B-14A3-4603-86AE-929A8BBBD117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B917-D206-4D57-BC61-182A2B172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EB5B-14A3-4603-86AE-929A8BBBD117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B917-D206-4D57-BC61-182A2B172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BEB5B-14A3-4603-86AE-929A8BBBD117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BB917-D206-4D57-BC61-182A2B172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 of ageing </a:t>
            </a:r>
            <a:br>
              <a:rPr lang="en-US" dirty="0" smtClean="0"/>
            </a:br>
            <a:r>
              <a:rPr lang="en-US" dirty="0" smtClean="0"/>
              <a:t>(increase of SEY) observations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Christina Yin Vallgren</a:t>
            </a:r>
          </a:p>
          <a:p>
            <a:r>
              <a:rPr lang="en-US" dirty="0" smtClean="0"/>
              <a:t>TE-VSC </a:t>
            </a:r>
          </a:p>
          <a:p>
            <a:r>
              <a:rPr lang="en-US" dirty="0" smtClean="0"/>
              <a:t>SPS-U team</a:t>
            </a:r>
          </a:p>
          <a:p>
            <a:r>
              <a:rPr lang="en-US" dirty="0" smtClean="0"/>
              <a:t>2010-09-23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Results on ageing of mobile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Three mobile samples have been tested in the SPS: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StSt</a:t>
            </a:r>
            <a:r>
              <a:rPr lang="en-US" dirty="0" smtClean="0"/>
              <a:t>, inserted after cleaning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a-C1, exposed to air after coating for </a:t>
            </a:r>
            <a:r>
              <a:rPr lang="en-US" dirty="0" smtClean="0"/>
              <a:t>2 </a:t>
            </a:r>
            <a:r>
              <a:rPr lang="en-US" dirty="0" smtClean="0"/>
              <a:t>months before insertion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a-C2, inserted few days after coating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StSt</a:t>
            </a:r>
            <a:r>
              <a:rPr lang="en-US" dirty="0" smtClean="0"/>
              <a:t> 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024062" y="2209800"/>
          <a:ext cx="7119938" cy="441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Results on ageing of mobile samples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2.a-C1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057400" y="2438400"/>
          <a:ext cx="6738938" cy="380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Results on ageing of mobile samples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3.a-C2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209800" y="2209800"/>
          <a:ext cx="6557294" cy="4257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Results on ageing of mobile samples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u="sng" dirty="0" err="1" smtClean="0"/>
              <a:t>StSt</a:t>
            </a:r>
            <a:r>
              <a:rPr lang="en-US" u="sng" dirty="0" smtClean="0"/>
              <a:t> mobile sample:</a:t>
            </a:r>
            <a:endParaRPr lang="en-US" u="sng" dirty="0"/>
          </a:p>
          <a:p>
            <a:pPr marL="514350" indent="-514350">
              <a:buAutoNum type="arabicPeriod"/>
            </a:pPr>
            <a:r>
              <a:rPr lang="en-US" dirty="0" smtClean="0"/>
              <a:t>E-cloud occurred in the chamber.</a:t>
            </a:r>
          </a:p>
          <a:p>
            <a:pPr marL="514350" indent="-514350">
              <a:buAutoNum type="arabicPeriod"/>
            </a:pPr>
            <a:r>
              <a:rPr lang="en-US" dirty="0" smtClean="0"/>
              <a:t>Conditioning due to the electron cloud bombardment can be seen in the central part of the sample.</a:t>
            </a:r>
          </a:p>
          <a:p>
            <a:pPr marL="514350" indent="-514350">
              <a:buAutoNum type="arabicPeriod"/>
            </a:pPr>
            <a:r>
              <a:rPr lang="en-US" dirty="0" smtClean="0"/>
              <a:t>Lower SEY (1.5) in the middle and higher SEY (&gt;2.0) at the edges. As expected. </a:t>
            </a:r>
          </a:p>
          <a:p>
            <a:pPr marL="514350" indent="-514350">
              <a:buAutoNum type="arabicPeriod"/>
            </a:pPr>
            <a:r>
              <a:rPr lang="en-US" dirty="0" smtClean="0"/>
              <a:t>This experiment was also used to confirm the minimum coating width to suppress e-cloud in the SPS.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Results on ageing of mobile samples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u="sng" dirty="0"/>
              <a:t>a</a:t>
            </a:r>
            <a:r>
              <a:rPr lang="en-US" u="sng" dirty="0" smtClean="0"/>
              <a:t>-C1 mobile sample:</a:t>
            </a:r>
          </a:p>
          <a:p>
            <a:pPr marL="514350" indent="-514350">
              <a:buAutoNum type="arabicPeriod"/>
            </a:pPr>
            <a:r>
              <a:rPr lang="en-US" dirty="0" smtClean="0"/>
              <a:t>Higher SEY (1.5) in the center and lower SEY (1.3) at the edges</a:t>
            </a:r>
          </a:p>
          <a:p>
            <a:pPr marL="514350" indent="-514350">
              <a:buAutoNum type="arabicPeriod"/>
            </a:pPr>
            <a:r>
              <a:rPr lang="en-US" dirty="0" smtClean="0"/>
              <a:t>Possible explanation:  A high SEY is probably due to e-cloud bombardment on an aged a-C + active surface in bad vacuum (1e-4 mbar static vacuum during the transport) =&gt; increase of SEY.</a:t>
            </a:r>
          </a:p>
          <a:p>
            <a:pPr marL="514350" indent="-514350">
              <a:buAutoNum type="arabicPeriod"/>
            </a:pPr>
            <a:r>
              <a:rPr lang="en-US" dirty="0" smtClean="0"/>
              <a:t>This can be confirmed with experiment in the lab:</a:t>
            </a:r>
          </a:p>
          <a:p>
            <a:pPr marL="514350" indent="-514350">
              <a:buNone/>
            </a:pPr>
            <a:r>
              <a:rPr lang="en-US" u="sng" dirty="0" smtClean="0"/>
              <a:t>Procedure in the lab: (Plan)</a:t>
            </a:r>
          </a:p>
          <a:p>
            <a:pPr marL="514350" indent="-514350">
              <a:buAutoNum type="arabicPeriod"/>
            </a:pPr>
            <a:r>
              <a:rPr lang="en-US" dirty="0" smtClean="0"/>
              <a:t>Take an aged a-C sample.</a:t>
            </a:r>
          </a:p>
          <a:p>
            <a:pPr marL="514350" indent="-514350">
              <a:buAutoNum type="arabicPeriod"/>
            </a:pPr>
            <a:r>
              <a:rPr lang="en-US" dirty="0" smtClean="0"/>
              <a:t>Electron-bombard the surface with the same dose, calculated from ECM of </a:t>
            </a:r>
            <a:r>
              <a:rPr lang="en-US" dirty="0" err="1" smtClean="0"/>
              <a:t>StSt</a:t>
            </a:r>
            <a:r>
              <a:rPr lang="en-US" dirty="0" smtClean="0"/>
              <a:t> in the SPS (4e-3C/mm2).</a:t>
            </a:r>
          </a:p>
          <a:p>
            <a:pPr marL="514350" indent="-514350">
              <a:buAutoNum type="arabicPeriod"/>
            </a:pPr>
            <a:r>
              <a:rPr lang="en-US" dirty="0" smtClean="0"/>
              <a:t>Leave the sample in an unbaked-bad-vacuum (choose </a:t>
            </a:r>
            <a:r>
              <a:rPr lang="en-US" dirty="0" err="1" smtClean="0"/>
              <a:t>loadlock</a:t>
            </a:r>
            <a:r>
              <a:rPr lang="en-US" dirty="0" smtClean="0"/>
              <a:t> in the XPS). </a:t>
            </a:r>
          </a:p>
          <a:p>
            <a:pPr marL="514350" indent="-514350">
              <a:buAutoNum type="arabicPeriod"/>
            </a:pPr>
            <a:r>
              <a:rPr lang="en-US" dirty="0" smtClean="0"/>
              <a:t>Recheck the SEY. 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Results on ageing of mobile samples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Ageing of mobile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u="sng" dirty="0" smtClean="0"/>
              <a:t>a-C2 mobile sample:</a:t>
            </a:r>
          </a:p>
          <a:p>
            <a:pPr marL="514350" indent="-514350">
              <a:buAutoNum type="arabicPeriod"/>
            </a:pPr>
            <a:r>
              <a:rPr lang="en-US" dirty="0" smtClean="0"/>
              <a:t>Low SEY (1.0) in the center and higher SEY (1.1-1.3) at the edges.</a:t>
            </a:r>
          </a:p>
          <a:p>
            <a:pPr marL="514350" indent="-514350">
              <a:buAutoNum type="arabicPeriod"/>
            </a:pPr>
            <a:r>
              <a:rPr lang="en-US" dirty="0" smtClean="0"/>
              <a:t>Difference compared to the previous case: e-cloud bombardment on a fresh a-C</a:t>
            </a:r>
          </a:p>
          <a:p>
            <a:pPr marL="514350" indent="-514350">
              <a:buAutoNum type="arabicPeriod"/>
            </a:pPr>
            <a:r>
              <a:rPr lang="en-US" dirty="0" smtClean="0"/>
              <a:t>This can be confirmed with experiment in the lab:</a:t>
            </a:r>
          </a:p>
          <a:p>
            <a:pPr marL="514350" indent="-514350">
              <a:buNone/>
            </a:pPr>
            <a:r>
              <a:rPr lang="en-US" u="sng" dirty="0" smtClean="0"/>
              <a:t>Procedure in the lab: (done)</a:t>
            </a:r>
          </a:p>
          <a:p>
            <a:pPr marL="514350" indent="-514350">
              <a:buAutoNum type="arabicPeriod"/>
            </a:pPr>
            <a:r>
              <a:rPr lang="en-US" dirty="0" smtClean="0"/>
              <a:t>Take a fresh a-C sample.</a:t>
            </a:r>
          </a:p>
          <a:p>
            <a:pPr marL="514350" indent="-514350">
              <a:buAutoNum type="arabicPeriod"/>
            </a:pPr>
            <a:r>
              <a:rPr lang="en-US" dirty="0" smtClean="0"/>
              <a:t>Electron-bombard the surface with the same dose, calculated from ECM of </a:t>
            </a:r>
            <a:r>
              <a:rPr lang="en-US" dirty="0" err="1" smtClean="0"/>
              <a:t>StSt</a:t>
            </a:r>
            <a:r>
              <a:rPr lang="en-US" dirty="0" smtClean="0"/>
              <a:t> in the SPS (4e-3C/mm2).</a:t>
            </a:r>
          </a:p>
          <a:p>
            <a:pPr marL="514350" indent="-514350">
              <a:buAutoNum type="arabicPeriod"/>
            </a:pPr>
            <a:r>
              <a:rPr lang="en-US" dirty="0" smtClean="0"/>
              <a:t>Leave the sample in an unbaked-bad-vacuum (choose </a:t>
            </a:r>
            <a:r>
              <a:rPr lang="en-US" dirty="0" err="1" smtClean="0"/>
              <a:t>loadlock</a:t>
            </a:r>
            <a:r>
              <a:rPr lang="en-US" dirty="0" smtClean="0"/>
              <a:t> in the XPS). </a:t>
            </a:r>
          </a:p>
          <a:p>
            <a:pPr marL="514350" indent="-514350">
              <a:buAutoNum type="arabicPeriod"/>
            </a:pPr>
            <a:r>
              <a:rPr lang="en-US" dirty="0" smtClean="0"/>
              <a:t>Recheck the SEY. </a:t>
            </a:r>
          </a:p>
          <a:p>
            <a:pPr marL="514350" indent="-514350">
              <a:buAutoNum type="arabicPeriod"/>
            </a:pPr>
            <a:r>
              <a:rPr lang="en-US" dirty="0" smtClean="0"/>
              <a:t>Results: </a:t>
            </a:r>
            <a:r>
              <a:rPr lang="en-US" u="sng" dirty="0" smtClean="0"/>
              <a:t>No change in SEY.</a:t>
            </a:r>
          </a:p>
          <a:p>
            <a:pPr marL="514350" indent="-514350"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914400" y="609600"/>
            <a:ext cx="74869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Proposal for aging studies of a-C </a:t>
            </a:r>
            <a:r>
              <a:rPr lang="en-US" dirty="0" smtClean="0">
                <a:latin typeface="Verdana" pitchFamily="34" charset="0"/>
              </a:rPr>
              <a:t>SEY: From Mauro and Pedro </a:t>
            </a:r>
            <a:r>
              <a:rPr lang="en-US" dirty="0">
                <a:latin typeface="Verdana" pitchFamily="34" charset="0"/>
              </a:rPr>
              <a:t>I</a:t>
            </a:r>
          </a:p>
        </p:txBody>
      </p:sp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468313" y="1196975"/>
            <a:ext cx="80645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Verdana" pitchFamily="34" charset="0"/>
              </a:rPr>
              <a:t>Which aging environment:</a:t>
            </a:r>
          </a:p>
          <a:p>
            <a:r>
              <a:rPr lang="en-US" dirty="0" smtClean="0">
                <a:latin typeface="Verdana" pitchFamily="34" charset="0"/>
              </a:rPr>
              <a:t>1</a:t>
            </a:r>
            <a:r>
              <a:rPr lang="en-US" dirty="0">
                <a:latin typeface="Verdana" pitchFamily="34" charset="0"/>
              </a:rPr>
              <a:t>. air with Al-foil as protection (case of dipole with vented 		chamber in the tunnel)</a:t>
            </a:r>
          </a:p>
          <a:p>
            <a:r>
              <a:rPr lang="en-US" dirty="0" smtClean="0">
                <a:latin typeface="Verdana" pitchFamily="34" charset="0"/>
              </a:rPr>
              <a:t>2. </a:t>
            </a:r>
            <a:r>
              <a:rPr lang="en-US" dirty="0">
                <a:latin typeface="Verdana" pitchFamily="34" charset="0"/>
              </a:rPr>
              <a:t>filling with N2 </a:t>
            </a:r>
            <a:r>
              <a:rPr lang="en-US" dirty="0" smtClean="0">
                <a:latin typeface="Verdana" pitchFamily="34" charset="0"/>
              </a:rPr>
              <a:t>(storage of chambers prepared in advance) </a:t>
            </a:r>
          </a:p>
          <a:p>
            <a:r>
              <a:rPr lang="en-US" dirty="0" smtClean="0">
                <a:latin typeface="Verdana" pitchFamily="34" charset="0"/>
              </a:rPr>
              <a:t>3. SPS vacuum: how to address the problem? </a:t>
            </a:r>
          </a:p>
          <a:p>
            <a:r>
              <a:rPr lang="en-US" dirty="0" smtClean="0">
                <a:latin typeface="Verdana" pitchFamily="34" charset="0"/>
              </a:rPr>
              <a:t>	If we store in a pumping port it will not see the 		beam: it is not the real situation. </a:t>
            </a:r>
          </a:p>
          <a:p>
            <a:r>
              <a:rPr lang="en-US" dirty="0" smtClean="0">
                <a:latin typeface="Verdana" pitchFamily="34" charset="0"/>
              </a:rPr>
              <a:t>	The best is to have again liners ad see how they 		evolve or to put one or more coated sheets in a 		dipole (if it is accepted for aperture and so on)</a:t>
            </a:r>
          </a:p>
          <a:p>
            <a:endParaRPr lang="en-US" dirty="0" smtClean="0">
              <a:latin typeface="Verdana" pitchFamily="34" charset="0"/>
            </a:endParaRPr>
          </a:p>
          <a:p>
            <a:endParaRPr lang="en-US" dirty="0">
              <a:latin typeface="Verdana" pitchFamily="34" charset="0"/>
            </a:endParaRPr>
          </a:p>
          <a:p>
            <a:r>
              <a:rPr lang="en-US" dirty="0" smtClean="0">
                <a:latin typeface="Verdana" pitchFamily="34" charset="0"/>
              </a:rPr>
              <a:t>We will have </a:t>
            </a:r>
            <a:r>
              <a:rPr lang="en-US" dirty="0">
                <a:latin typeface="Verdana" pitchFamily="34" charset="0"/>
              </a:rPr>
              <a:t>statistics on reproducibility of production and aging altogether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611188" y="1052513"/>
            <a:ext cx="3756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For each coating run x 10 runs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990600" y="381000"/>
            <a:ext cx="76377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Proposal for aging studies of a-C SEY </a:t>
            </a:r>
            <a:r>
              <a:rPr lang="en-US" dirty="0" smtClean="0">
                <a:latin typeface="Verdana" pitchFamily="34" charset="0"/>
              </a:rPr>
              <a:t>from Mauro and Pedro </a:t>
            </a:r>
            <a:r>
              <a:rPr lang="en-US" dirty="0">
                <a:latin typeface="Verdana" pitchFamily="34" charset="0"/>
              </a:rPr>
              <a:t>: II</a:t>
            </a:r>
          </a:p>
        </p:txBody>
      </p:sp>
      <p:cxnSp>
        <p:nvCxnSpPr>
          <p:cNvPr id="7" name="Straight Connector 6"/>
          <p:cNvCxnSpPr>
            <a:stCxn id="17" idx="3"/>
          </p:cNvCxnSpPr>
          <p:nvPr/>
        </p:nvCxnSpPr>
        <p:spPr>
          <a:xfrm flipV="1">
            <a:off x="1403350" y="1654175"/>
            <a:ext cx="4176713" cy="11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5580063" y="1484313"/>
            <a:ext cx="12080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Verdana" pitchFamily="34" charset="0"/>
              </a:rPr>
              <a:t>SEY meas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16013" y="1557338"/>
            <a:ext cx="287337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27" name="Rectangle 26"/>
          <p:cNvSpPr/>
          <p:nvPr/>
        </p:nvSpPr>
        <p:spPr>
          <a:xfrm>
            <a:off x="827088" y="1557338"/>
            <a:ext cx="28892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28" name="Rectangle 27"/>
          <p:cNvSpPr/>
          <p:nvPr/>
        </p:nvSpPr>
        <p:spPr>
          <a:xfrm>
            <a:off x="539750" y="1557338"/>
            <a:ext cx="287338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3081" name="TextBox 36"/>
          <p:cNvSpPr txBox="1">
            <a:spLocks noChangeArrowheads="1"/>
          </p:cNvSpPr>
          <p:nvPr/>
        </p:nvSpPr>
        <p:spPr bwMode="auto">
          <a:xfrm>
            <a:off x="1547813" y="1844675"/>
            <a:ext cx="20685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Verdana" pitchFamily="34" charset="0"/>
              </a:rPr>
              <a:t>Store in air </a:t>
            </a:r>
          </a:p>
          <a:p>
            <a:r>
              <a:rPr lang="en-US" sz="1600">
                <a:latin typeface="Verdana" pitchFamily="34" charset="0"/>
              </a:rPr>
              <a:t>in Al foil 3 months</a:t>
            </a:r>
          </a:p>
        </p:txBody>
      </p:sp>
      <p:cxnSp>
        <p:nvCxnSpPr>
          <p:cNvPr id="40" name="Straight Connector 39"/>
          <p:cNvCxnSpPr>
            <a:stCxn id="27" idx="2"/>
            <a:endCxn id="3081" idx="1"/>
          </p:cNvCxnSpPr>
          <p:nvPr/>
        </p:nvCxnSpPr>
        <p:spPr>
          <a:xfrm rot="16200000" flipH="1">
            <a:off x="1077913" y="1666875"/>
            <a:ext cx="363537" cy="576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3" name="TextBox 40"/>
          <p:cNvSpPr txBox="1">
            <a:spLocks noChangeArrowheads="1"/>
          </p:cNvSpPr>
          <p:nvPr/>
        </p:nvSpPr>
        <p:spPr bwMode="auto">
          <a:xfrm>
            <a:off x="5651500" y="1989138"/>
            <a:ext cx="1208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Verdana" pitchFamily="34" charset="0"/>
              </a:rPr>
              <a:t>SEY meas</a:t>
            </a:r>
          </a:p>
        </p:txBody>
      </p:sp>
      <p:sp>
        <p:nvSpPr>
          <p:cNvPr id="3084" name="TextBox 41"/>
          <p:cNvSpPr txBox="1">
            <a:spLocks noChangeArrowheads="1"/>
          </p:cNvSpPr>
          <p:nvPr/>
        </p:nvSpPr>
        <p:spPr bwMode="auto">
          <a:xfrm>
            <a:off x="2195513" y="2636838"/>
            <a:ext cx="20685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Verdana" pitchFamily="34" charset="0"/>
              </a:rPr>
              <a:t>Store in air </a:t>
            </a:r>
          </a:p>
          <a:p>
            <a:r>
              <a:rPr lang="en-US" sz="1600">
                <a:latin typeface="Verdana" pitchFamily="34" charset="0"/>
              </a:rPr>
              <a:t>in Al foil 6 months</a:t>
            </a:r>
          </a:p>
        </p:txBody>
      </p:sp>
      <p:cxnSp>
        <p:nvCxnSpPr>
          <p:cNvPr id="44" name="Straight Connector 43"/>
          <p:cNvCxnSpPr>
            <a:stCxn id="28" idx="2"/>
            <a:endCxn id="3084" idx="1"/>
          </p:cNvCxnSpPr>
          <p:nvPr/>
        </p:nvCxnSpPr>
        <p:spPr>
          <a:xfrm rot="16200000" flipH="1">
            <a:off x="862013" y="1595438"/>
            <a:ext cx="1155700" cy="1511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081" idx="3"/>
          </p:cNvCxnSpPr>
          <p:nvPr/>
        </p:nvCxnSpPr>
        <p:spPr>
          <a:xfrm>
            <a:off x="3616325" y="2136775"/>
            <a:ext cx="2035175" cy="20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7" name="TextBox 48"/>
          <p:cNvSpPr txBox="1">
            <a:spLocks noChangeArrowheads="1"/>
          </p:cNvSpPr>
          <p:nvPr/>
        </p:nvSpPr>
        <p:spPr bwMode="auto">
          <a:xfrm>
            <a:off x="5580063" y="2781300"/>
            <a:ext cx="12080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Verdana" pitchFamily="34" charset="0"/>
              </a:rPr>
              <a:t>SEY meas</a:t>
            </a:r>
          </a:p>
        </p:txBody>
      </p:sp>
      <p:cxnSp>
        <p:nvCxnSpPr>
          <p:cNvPr id="51" name="Straight Connector 50"/>
          <p:cNvCxnSpPr>
            <a:stCxn id="3084" idx="3"/>
          </p:cNvCxnSpPr>
          <p:nvPr/>
        </p:nvCxnSpPr>
        <p:spPr>
          <a:xfrm>
            <a:off x="4264025" y="2928938"/>
            <a:ext cx="1316038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827386" y="3644900"/>
            <a:ext cx="287337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98" name="Rectangle 97"/>
          <p:cNvSpPr/>
          <p:nvPr/>
        </p:nvSpPr>
        <p:spPr>
          <a:xfrm>
            <a:off x="538461" y="3643313"/>
            <a:ext cx="28892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3101" name="TextBox 98"/>
          <p:cNvSpPr txBox="1">
            <a:spLocks noChangeArrowheads="1"/>
          </p:cNvSpPr>
          <p:nvPr/>
        </p:nvSpPr>
        <p:spPr bwMode="auto">
          <a:xfrm>
            <a:off x="1403648" y="3429000"/>
            <a:ext cx="1425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Verdana" pitchFamily="34" charset="0"/>
              </a:rPr>
              <a:t>Store in N2 </a:t>
            </a:r>
          </a:p>
          <a:p>
            <a:r>
              <a:rPr lang="en-US" sz="1600">
                <a:latin typeface="Verdana" pitchFamily="34" charset="0"/>
              </a:rPr>
              <a:t>3 months</a:t>
            </a:r>
          </a:p>
        </p:txBody>
      </p:sp>
      <p:cxnSp>
        <p:nvCxnSpPr>
          <p:cNvPr id="100" name="Straight Connector 99"/>
          <p:cNvCxnSpPr>
            <a:stCxn id="97" idx="3"/>
            <a:endCxn id="3101" idx="1"/>
          </p:cNvCxnSpPr>
          <p:nvPr/>
        </p:nvCxnSpPr>
        <p:spPr>
          <a:xfrm flipV="1">
            <a:off x="1114723" y="3721100"/>
            <a:ext cx="288925" cy="3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3" name="TextBox 100"/>
          <p:cNvSpPr txBox="1">
            <a:spLocks noChangeArrowheads="1"/>
          </p:cNvSpPr>
          <p:nvPr/>
        </p:nvSpPr>
        <p:spPr bwMode="auto">
          <a:xfrm>
            <a:off x="5291436" y="3573463"/>
            <a:ext cx="12080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Verdana" pitchFamily="34" charset="0"/>
              </a:rPr>
              <a:t>SEY meas</a:t>
            </a:r>
          </a:p>
        </p:txBody>
      </p:sp>
      <p:sp>
        <p:nvSpPr>
          <p:cNvPr id="3104" name="TextBox 101"/>
          <p:cNvSpPr txBox="1">
            <a:spLocks noChangeArrowheads="1"/>
          </p:cNvSpPr>
          <p:nvPr/>
        </p:nvSpPr>
        <p:spPr bwMode="auto">
          <a:xfrm>
            <a:off x="1998961" y="4148138"/>
            <a:ext cx="13541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Verdana" pitchFamily="34" charset="0"/>
              </a:rPr>
              <a:t>Store in N2</a:t>
            </a:r>
          </a:p>
          <a:p>
            <a:r>
              <a:rPr lang="en-US" sz="1600">
                <a:latin typeface="Verdana" pitchFamily="34" charset="0"/>
              </a:rPr>
              <a:t>6 months</a:t>
            </a:r>
          </a:p>
        </p:txBody>
      </p:sp>
      <p:cxnSp>
        <p:nvCxnSpPr>
          <p:cNvPr id="103" name="Straight Connector 102"/>
          <p:cNvCxnSpPr>
            <a:stCxn id="98" idx="2"/>
            <a:endCxn id="3104" idx="1"/>
          </p:cNvCxnSpPr>
          <p:nvPr/>
        </p:nvCxnSpPr>
        <p:spPr>
          <a:xfrm rot="16200000" flipH="1">
            <a:off x="1049636" y="3492500"/>
            <a:ext cx="582612" cy="1316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3101" idx="3"/>
          </p:cNvCxnSpPr>
          <p:nvPr/>
        </p:nvCxnSpPr>
        <p:spPr>
          <a:xfrm flipV="1">
            <a:off x="2829223" y="3716338"/>
            <a:ext cx="2462213" cy="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7" name="TextBox 104"/>
          <p:cNvSpPr txBox="1">
            <a:spLocks noChangeArrowheads="1"/>
          </p:cNvSpPr>
          <p:nvPr/>
        </p:nvSpPr>
        <p:spPr bwMode="auto">
          <a:xfrm>
            <a:off x="5291436" y="4292600"/>
            <a:ext cx="12080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Verdana" pitchFamily="34" charset="0"/>
              </a:rPr>
              <a:t>SEY meas</a:t>
            </a:r>
          </a:p>
        </p:txBody>
      </p:sp>
      <p:cxnSp>
        <p:nvCxnSpPr>
          <p:cNvPr id="106" name="Straight Connector 105"/>
          <p:cNvCxnSpPr/>
          <p:nvPr/>
        </p:nvCxnSpPr>
        <p:spPr>
          <a:xfrm>
            <a:off x="3419773" y="4437063"/>
            <a:ext cx="1655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9" name="TextBox 117"/>
          <p:cNvSpPr txBox="1">
            <a:spLocks noChangeArrowheads="1"/>
          </p:cNvSpPr>
          <p:nvPr/>
        </p:nvSpPr>
        <p:spPr bwMode="auto">
          <a:xfrm>
            <a:off x="6732240" y="4149080"/>
            <a:ext cx="21602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Verdana" pitchFamily="34" charset="0"/>
              </a:rPr>
              <a:t>50 samples and </a:t>
            </a:r>
            <a:endParaRPr lang="en-US" sz="1600" b="1" dirty="0">
              <a:latin typeface="Verdana" pitchFamily="34" charset="0"/>
            </a:endParaRPr>
          </a:p>
          <a:p>
            <a:r>
              <a:rPr lang="en-US" sz="1600" b="1" dirty="0" smtClean="0">
                <a:latin typeface="Verdana" pitchFamily="34" charset="0"/>
              </a:rPr>
              <a:t>10 </a:t>
            </a:r>
            <a:r>
              <a:rPr lang="en-US" sz="1600" b="1" dirty="0">
                <a:latin typeface="Verdana" pitchFamily="34" charset="0"/>
              </a:rPr>
              <a:t>containers </a:t>
            </a:r>
            <a:endParaRPr lang="en-US" sz="1600" b="1" dirty="0" smtClean="0">
              <a:latin typeface="Verdana" pitchFamily="34" charset="0"/>
            </a:endParaRPr>
          </a:p>
          <a:p>
            <a:r>
              <a:rPr lang="en-US" sz="1600" b="1" dirty="0" smtClean="0">
                <a:latin typeface="Verdana" pitchFamily="34" charset="0"/>
              </a:rPr>
              <a:t>if we </a:t>
            </a:r>
            <a:r>
              <a:rPr lang="en-US" sz="1600" b="1" dirty="0">
                <a:latin typeface="Verdana" pitchFamily="34" charset="0"/>
              </a:rPr>
              <a:t>put 3/6 months together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1560" y="5517232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SPS case to be decided?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the coating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u="sng" dirty="0" smtClean="0"/>
              <a:t>Tube configuration</a:t>
            </a:r>
            <a:r>
              <a:rPr lang="en-US" dirty="0" smtClean="0"/>
              <a:t>. (lab samples for SEY investigation and vacuum characterization)</a:t>
            </a:r>
          </a:p>
          <a:p>
            <a:pPr marL="514350" indent="-514350">
              <a:buAutoNum type="arabicPeriod"/>
            </a:pPr>
            <a:r>
              <a:rPr lang="en-US" u="sng" dirty="0" smtClean="0"/>
              <a:t>Liner configuration</a:t>
            </a:r>
            <a:r>
              <a:rPr lang="en-US" dirty="0" smtClean="0"/>
              <a:t>. (lab samples, SPS mobile sample)</a:t>
            </a:r>
          </a:p>
          <a:p>
            <a:pPr marL="514350" indent="-514350">
              <a:buAutoNum type="arabicPeriod"/>
            </a:pPr>
            <a:r>
              <a:rPr lang="en-US" u="sng" dirty="0" smtClean="0"/>
              <a:t>MBB in-situ</a:t>
            </a:r>
            <a:r>
              <a:rPr lang="en-US" dirty="0" smtClean="0"/>
              <a:t>. (first MBB magnet coating in 2009)</a:t>
            </a:r>
          </a:p>
          <a:p>
            <a:pPr marL="514350" indent="-514350">
              <a:buAutoNum type="arabicPeriod"/>
            </a:pPr>
            <a:r>
              <a:rPr lang="en-US" u="sng" dirty="0" smtClean="0"/>
              <a:t>MBB in liner configuration</a:t>
            </a:r>
            <a:r>
              <a:rPr lang="en-US" dirty="0" smtClean="0"/>
              <a:t>.  (new MBB magnet coating 2010)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Location of the coatings for aging: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dirty="0" smtClean="0"/>
              <a:t>There are four main cases at the moment:</a:t>
            </a:r>
          </a:p>
          <a:p>
            <a:pPr marL="514350" indent="-514350"/>
            <a:r>
              <a:rPr lang="en-US" dirty="0" smtClean="0"/>
              <a:t>Lab situation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Ageing of samples in various controlled atmospheres.</a:t>
            </a:r>
          </a:p>
          <a:p>
            <a:pPr marL="514350" indent="-514350">
              <a:buNone/>
            </a:pPr>
            <a:r>
              <a:rPr lang="en-US" dirty="0" smtClean="0"/>
              <a:t> </a:t>
            </a:r>
          </a:p>
          <a:p>
            <a:pPr marL="514350" indent="-514350"/>
            <a:r>
              <a:rPr lang="en-US" dirty="0" smtClean="0"/>
              <a:t>SPS situation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Ageing of the </a:t>
            </a:r>
            <a:r>
              <a:rPr lang="en-US" u="sng" dirty="0" smtClean="0"/>
              <a:t>liner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smtClean="0"/>
              <a:t>Ageing of the </a:t>
            </a:r>
            <a:r>
              <a:rPr lang="en-US" u="sng" dirty="0" smtClean="0"/>
              <a:t>MBB coating</a:t>
            </a:r>
            <a:r>
              <a:rPr lang="en-US" dirty="0" smtClean="0"/>
              <a:t>.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/>
              <a:t>Ageing of  </a:t>
            </a:r>
            <a:r>
              <a:rPr lang="en-US" u="sng" dirty="0" smtClean="0"/>
              <a:t>mobile samples</a:t>
            </a:r>
            <a:r>
              <a:rPr lang="en-US" dirty="0" smtClean="0"/>
              <a:t>.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Ageing in a controlled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Experimental procedures: storage in various atmosphere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Stored directly in polymer box: direct air contact. (not interesting for SPS, only for understanding what happens)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Wrapped with Al foil.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Stored in desiccators: dry air. (not interesting for SPS, only for understanding what happens)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Stored in static vacuum. (skip to save time/money:  N2 is believed to be </a:t>
            </a:r>
            <a:r>
              <a:rPr lang="en-US" dirty="0" err="1" smtClean="0"/>
              <a:t>nmore</a:t>
            </a:r>
            <a:r>
              <a:rPr lang="en-US" dirty="0" smtClean="0"/>
              <a:t> relevant from experience of NEG storage)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Stored in N2.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Water vapor. . (not interesting for SPS, only for understanding what happens)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None/>
            </a:pPr>
            <a:r>
              <a:rPr lang="en-US" dirty="0" smtClean="0"/>
              <a:t>Some tests have already been done and we already have preliminary results, we need more tests to get more statistics.  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r>
              <a:rPr lang="en-US" dirty="0" smtClean="0"/>
              <a:t>Ageing between the coating done in liner configuration and in tube configuration seems to be different. =&gt; more investigation is ongoing.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Results 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ageing of the liner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Currently, we have the results from:</a:t>
            </a:r>
          </a:p>
          <a:p>
            <a:pPr marL="514350" indent="-514350">
              <a:buAutoNum type="arabicPeriod"/>
            </a:pPr>
            <a:r>
              <a:rPr lang="en-US" dirty="0" smtClean="0"/>
              <a:t>ECM: CNe13 liner has been tested under operation in the SPS since Aug, 2008. No ageing is observed. </a:t>
            </a:r>
            <a:r>
              <a:rPr lang="en-US" u="sng" dirty="0" smtClean="0"/>
              <a:t>Still in SPS</a:t>
            </a:r>
          </a:p>
          <a:p>
            <a:pPr marL="514350" indent="-514350">
              <a:buAutoNum type="arabicPeriod"/>
            </a:pPr>
            <a:r>
              <a:rPr lang="en-US" dirty="0" smtClean="0"/>
              <a:t>C-strip (has been tested during 5 MD runs): no ageing effect could been seen in ECM and in the samples cut and measured in the lab. Initial: 0.92, after 1 year in the SPS: 0.96 (after the extraction from SPS, transferred through air to the lab)</a:t>
            </a:r>
          </a:p>
          <a:p>
            <a:pPr marL="514350" indent="-514350">
              <a:buAutoNum type="arabicPeriod"/>
            </a:pPr>
            <a:r>
              <a:rPr lang="en-US" dirty="0" smtClean="0"/>
              <a:t>3 new a-C liners (used in the SPS in 2010) have now been cut. SEY will be done soon.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r>
              <a:rPr lang="en-US" b="1" u="sng" dirty="0" smtClean="0"/>
              <a:t>Conclusion about the liner: no sign of aging 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Results on ageing of the first MBB coating (done in the dipole)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The measurements, which have been done so far: </a:t>
            </a:r>
          </a:p>
          <a:p>
            <a:r>
              <a:rPr lang="en-US" dirty="0" smtClean="0"/>
              <a:t>Dynamic pressure rise measurements. </a:t>
            </a:r>
          </a:p>
          <a:p>
            <a:pPr>
              <a:buNone/>
            </a:pPr>
            <a:r>
              <a:rPr lang="en-US" dirty="0" smtClean="0"/>
              <a:t>The dynamic pressure rise between the </a:t>
            </a:r>
            <a:r>
              <a:rPr lang="en-US" dirty="0" err="1" smtClean="0"/>
              <a:t>StSt</a:t>
            </a:r>
            <a:r>
              <a:rPr lang="en-US" dirty="0" smtClean="0"/>
              <a:t> MBBs and the coated MBBs shows no significant difference (static pressure is generally higher in coated)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RF transmission measurements </a:t>
            </a:r>
          </a:p>
          <a:p>
            <a:pPr>
              <a:buNone/>
            </a:pPr>
            <a:r>
              <a:rPr lang="en-US" dirty="0" smtClean="0"/>
              <a:t>They show lower signal related to e-cloud in coated MBB than uncoated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No direct ECM measurements can be done.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Results for ageing of the first MBB coating (in the dipole)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MB040 has been cut open and inspected.</a:t>
            </a:r>
          </a:p>
          <a:p>
            <a:pPr>
              <a:buNone/>
            </a:pPr>
            <a:r>
              <a:rPr lang="en-US" dirty="0" smtClean="0"/>
              <a:t>Initial SEY: 1.00</a:t>
            </a:r>
          </a:p>
          <a:p>
            <a:pPr>
              <a:buNone/>
            </a:pPr>
            <a:r>
              <a:rPr lang="en-US" dirty="0" smtClean="0"/>
              <a:t>After 1 year operation and long term air exposure after the extraction from the SPS: 1.33.</a:t>
            </a:r>
          </a:p>
          <a:p>
            <a:pPr>
              <a:buNone/>
            </a:pPr>
            <a:r>
              <a:rPr lang="en-US" dirty="0" smtClean="0"/>
              <a:t>The three witness samples which were stored in the pumping port (see the vacuum but not the beam) showed 1.30 after few months.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Clearly worse than the liners. </a:t>
            </a:r>
            <a:endParaRPr lang="en-US" u="sng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different ageing between the liner and the MBB coating in-situ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90800"/>
            <a:ext cx="88392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1600200"/>
            <a:ext cx="75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High temperature during the deposition makes a-C more graphitic, rougher.. (more discussion can be found in the plan-to-published paper about a-C coatings.)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133600" y="54864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Different coatings =&gt; different ageing.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different ageing between the strip liner and the MBB coating in-situ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4224272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447800"/>
            <a:ext cx="294545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8516" y="1828800"/>
            <a:ext cx="2615484" cy="212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MBBSE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3749040"/>
            <a:ext cx="4325510" cy="3108960"/>
          </a:xfrm>
          <a:prstGeom prst="rect">
            <a:avLst/>
          </a:prstGeom>
        </p:spPr>
      </p:pic>
      <p:pic>
        <p:nvPicPr>
          <p:cNvPr id="14" name="Picture 13" descr="LinerSE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3749040"/>
            <a:ext cx="4325510" cy="31089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1066800"/>
            <a:ext cx="201125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MBB coating in-situ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870253" y="1066800"/>
            <a:ext cx="1273747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C-strip liner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1095</Words>
  <Application>Microsoft Office PowerPoint</Application>
  <PresentationFormat>On-screen Show (4:3)</PresentationFormat>
  <Paragraphs>135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Summary of ageing  (increase of SEY) observations</vt:lpstr>
      <vt:lpstr>Summary of the coating configurations</vt:lpstr>
      <vt:lpstr>Location of the coatings for aging:</vt:lpstr>
      <vt:lpstr>1. Ageing in a controlled atmosphere</vt:lpstr>
      <vt:lpstr>2. Results on ageing of the liner</vt:lpstr>
      <vt:lpstr>3. Results on ageing of the first MBB coating (done in the dipole)</vt:lpstr>
      <vt:lpstr>3. Results for ageing of the first MBB coating (in the dipole)</vt:lpstr>
      <vt:lpstr>The different ageing between the liner and the MBB coating in-situ</vt:lpstr>
      <vt:lpstr>The different ageing between the strip liner and the MBB coating in-situ</vt:lpstr>
      <vt:lpstr>4. Results on ageing of mobile samples</vt:lpstr>
      <vt:lpstr>Slide 11</vt:lpstr>
      <vt:lpstr>4. Results on ageing of mobile samples</vt:lpstr>
      <vt:lpstr>4. Results on ageing of mobile samples</vt:lpstr>
      <vt:lpstr>4. Results on ageing of mobile samples</vt:lpstr>
      <vt:lpstr>4. Results on ageing of mobile samples</vt:lpstr>
      <vt:lpstr>4. Ageing of mobile samples</vt:lpstr>
      <vt:lpstr>Slide 17</vt:lpstr>
      <vt:lpstr>Slide 18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ageing (increase of SEY) observation</dc:title>
  <dc:creator>cyinvall</dc:creator>
  <cp:lastModifiedBy>cyinvall</cp:lastModifiedBy>
  <cp:revision>67</cp:revision>
  <dcterms:created xsi:type="dcterms:W3CDTF">2010-08-27T07:44:31Z</dcterms:created>
  <dcterms:modified xsi:type="dcterms:W3CDTF">2010-09-20T13:48:08Z</dcterms:modified>
</cp:coreProperties>
</file>