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439" r:id="rId2"/>
    <p:sldId id="413" r:id="rId3"/>
    <p:sldId id="419" r:id="rId4"/>
    <p:sldId id="423" r:id="rId5"/>
    <p:sldId id="424" r:id="rId6"/>
    <p:sldId id="446" r:id="rId7"/>
    <p:sldId id="425" r:id="rId8"/>
    <p:sldId id="428" r:id="rId9"/>
    <p:sldId id="451" r:id="rId10"/>
    <p:sldId id="440" r:id="rId11"/>
    <p:sldId id="431" r:id="rId12"/>
    <p:sldId id="430" r:id="rId13"/>
    <p:sldId id="429" r:id="rId14"/>
    <p:sldId id="432" r:id="rId15"/>
    <p:sldId id="449" r:id="rId16"/>
    <p:sldId id="450" r:id="rId17"/>
    <p:sldId id="382" r:id="rId18"/>
    <p:sldId id="447" r:id="rId19"/>
    <p:sldId id="448" r:id="rId20"/>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ED00"/>
    <a:srgbClr val="FF3399"/>
    <a:srgbClr val="000099"/>
    <a:srgbClr val="0000FF"/>
    <a:srgbClr val="659A2A"/>
    <a:srgbClr val="76B531"/>
    <a:srgbClr val="FF0066"/>
    <a:srgbClr val="6E6E6E"/>
    <a:srgbClr val="00823B"/>
    <a:srgbClr val="FFC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38" autoAdjust="0"/>
    <p:restoredTop sz="94675" autoAdjust="0"/>
  </p:normalViewPr>
  <p:slideViewPr>
    <p:cSldViewPr snapToObjects="1">
      <p:cViewPr>
        <p:scale>
          <a:sx n="120" d="100"/>
          <a:sy n="120" d="100"/>
        </p:scale>
        <p:origin x="-684"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45874" cy="495772"/>
          </a:xfrm>
          <a:prstGeom prst="rect">
            <a:avLst/>
          </a:prstGeom>
        </p:spPr>
        <p:txBody>
          <a:bodyPr vert="horz" lIns="92255" tIns="46128" rIns="92255" bIns="46128" rtlCol="0"/>
          <a:lstStyle>
            <a:lvl1pPr algn="l">
              <a:defRPr sz="1300"/>
            </a:lvl1pPr>
          </a:lstStyle>
          <a:p>
            <a:endParaRPr lang="en-US" dirty="0"/>
          </a:p>
        </p:txBody>
      </p:sp>
      <p:sp>
        <p:nvSpPr>
          <p:cNvPr id="3" name="Date Placeholder 2"/>
          <p:cNvSpPr>
            <a:spLocks noGrp="1"/>
          </p:cNvSpPr>
          <p:nvPr>
            <p:ph type="dt" sz="quarter" idx="1"/>
          </p:nvPr>
        </p:nvSpPr>
        <p:spPr>
          <a:xfrm>
            <a:off x="3850197" y="3"/>
            <a:ext cx="2945874" cy="495772"/>
          </a:xfrm>
          <a:prstGeom prst="rect">
            <a:avLst/>
          </a:prstGeom>
        </p:spPr>
        <p:txBody>
          <a:bodyPr vert="horz" lIns="92255" tIns="46128" rIns="92255" bIns="46128" rtlCol="0"/>
          <a:lstStyle>
            <a:lvl1pPr algn="r">
              <a:defRPr sz="1300"/>
            </a:lvl1pPr>
          </a:lstStyle>
          <a:p>
            <a:fld id="{AC2D11DF-6AEA-4E64-BD7D-D40ADE8CCF66}" type="datetimeFigureOut">
              <a:rPr lang="en-US" smtClean="0"/>
              <a:pPr/>
              <a:t>9/23/2010</a:t>
            </a:fld>
            <a:endParaRPr lang="en-US" dirty="0"/>
          </a:p>
        </p:txBody>
      </p:sp>
      <p:sp>
        <p:nvSpPr>
          <p:cNvPr id="4" name="Footer Placeholder 3"/>
          <p:cNvSpPr>
            <a:spLocks noGrp="1"/>
          </p:cNvSpPr>
          <p:nvPr>
            <p:ph type="ftr" sz="quarter" idx="2"/>
          </p:nvPr>
        </p:nvSpPr>
        <p:spPr>
          <a:xfrm>
            <a:off x="1" y="9430857"/>
            <a:ext cx="2945874" cy="495772"/>
          </a:xfrm>
          <a:prstGeom prst="rect">
            <a:avLst/>
          </a:prstGeom>
        </p:spPr>
        <p:txBody>
          <a:bodyPr vert="horz" lIns="92255" tIns="46128" rIns="92255" bIns="46128" rtlCol="0" anchor="b"/>
          <a:lstStyle>
            <a:lvl1pPr algn="l">
              <a:defRPr sz="1300"/>
            </a:lvl1pPr>
          </a:lstStyle>
          <a:p>
            <a:endParaRPr lang="en-US" dirty="0"/>
          </a:p>
        </p:txBody>
      </p:sp>
      <p:sp>
        <p:nvSpPr>
          <p:cNvPr id="5" name="Slide Number Placeholder 4"/>
          <p:cNvSpPr>
            <a:spLocks noGrp="1"/>
          </p:cNvSpPr>
          <p:nvPr>
            <p:ph type="sldNum" sz="quarter" idx="3"/>
          </p:nvPr>
        </p:nvSpPr>
        <p:spPr>
          <a:xfrm>
            <a:off x="3850197" y="9430857"/>
            <a:ext cx="2945874" cy="495772"/>
          </a:xfrm>
          <a:prstGeom prst="rect">
            <a:avLst/>
          </a:prstGeom>
        </p:spPr>
        <p:txBody>
          <a:bodyPr vert="horz" lIns="92255" tIns="46128" rIns="92255" bIns="46128" rtlCol="0" anchor="b"/>
          <a:lstStyle>
            <a:lvl1pPr algn="r">
              <a:defRPr sz="1300"/>
            </a:lvl1pPr>
          </a:lstStyle>
          <a:p>
            <a:fld id="{671828EA-E72B-4751-A999-0E7902D9AF54}"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6411"/>
          </a:xfrm>
          <a:prstGeom prst="rect">
            <a:avLst/>
          </a:prstGeom>
        </p:spPr>
        <p:txBody>
          <a:bodyPr vert="horz" lIns="92242" tIns="46121" rIns="92242" bIns="46121" rtlCol="0"/>
          <a:lstStyle>
            <a:lvl1pPr algn="l">
              <a:defRPr sz="1300"/>
            </a:lvl1pPr>
          </a:lstStyle>
          <a:p>
            <a:endParaRPr lang="en-US" dirty="0"/>
          </a:p>
        </p:txBody>
      </p:sp>
      <p:sp>
        <p:nvSpPr>
          <p:cNvPr id="3" name="Date Placeholder 2"/>
          <p:cNvSpPr>
            <a:spLocks noGrp="1"/>
          </p:cNvSpPr>
          <p:nvPr>
            <p:ph type="dt" idx="1"/>
          </p:nvPr>
        </p:nvSpPr>
        <p:spPr>
          <a:xfrm>
            <a:off x="3850446" y="0"/>
            <a:ext cx="2945659" cy="496411"/>
          </a:xfrm>
          <a:prstGeom prst="rect">
            <a:avLst/>
          </a:prstGeom>
        </p:spPr>
        <p:txBody>
          <a:bodyPr vert="horz" lIns="92242" tIns="46121" rIns="92242" bIns="46121" rtlCol="0"/>
          <a:lstStyle>
            <a:lvl1pPr algn="r">
              <a:defRPr sz="1300"/>
            </a:lvl1pPr>
          </a:lstStyle>
          <a:p>
            <a:fld id="{B0394F0A-C9F1-E546-AF0F-16998B1FD925}" type="datetimeFigureOut">
              <a:rPr lang="en-US" smtClean="0"/>
              <a:pPr/>
              <a:t>9/23/2010</a:t>
            </a:fld>
            <a:endParaRPr lang="en-US" dirty="0"/>
          </a:p>
        </p:txBody>
      </p:sp>
      <p:sp>
        <p:nvSpPr>
          <p:cNvPr id="4" name="Slide Image Placeholder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2242" tIns="46121" rIns="92242" bIns="46121" rtlCol="0" anchor="ctr"/>
          <a:lstStyle/>
          <a:p>
            <a:endParaRPr lang="en-US" dirty="0"/>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2242" tIns="46121" rIns="92242" bIns="4612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9430093"/>
            <a:ext cx="2945659" cy="496411"/>
          </a:xfrm>
          <a:prstGeom prst="rect">
            <a:avLst/>
          </a:prstGeom>
        </p:spPr>
        <p:txBody>
          <a:bodyPr vert="horz" lIns="92242" tIns="46121" rIns="92242" bIns="46121"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50446" y="9430093"/>
            <a:ext cx="2945659" cy="496411"/>
          </a:xfrm>
          <a:prstGeom prst="rect">
            <a:avLst/>
          </a:prstGeom>
        </p:spPr>
        <p:txBody>
          <a:bodyPr vert="horz" lIns="92242" tIns="46121" rIns="92242" bIns="46121" rtlCol="0" anchor="b"/>
          <a:lstStyle>
            <a:lvl1pPr algn="r">
              <a:defRPr sz="1300"/>
            </a:lvl1pPr>
          </a:lstStyle>
          <a:p>
            <a:fld id="{B252E9CF-E9A8-4E48-A356-2EF8152EB74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SPSU, 23.09.2010</a:t>
            </a:r>
            <a:endParaRPr lang="en-US" dirty="0"/>
          </a:p>
        </p:txBody>
      </p:sp>
      <p:sp>
        <p:nvSpPr>
          <p:cNvPr id="5" name="Footer Placeholder 4"/>
          <p:cNvSpPr>
            <a:spLocks noGrp="1"/>
          </p:cNvSpPr>
          <p:nvPr>
            <p:ph type="ftr" sz="quarter" idx="11"/>
          </p:nvPr>
        </p:nvSpPr>
        <p:spPr/>
        <p:txBody>
          <a:bodyPr/>
          <a:lstStyle/>
          <a:p>
            <a:r>
              <a:rPr lang="en-US" dirty="0" smtClean="0"/>
              <a:t>Edgar Mahner</a:t>
            </a:r>
            <a:endParaRPr lang="en-US" dirty="0"/>
          </a:p>
        </p:txBody>
      </p:sp>
      <p:sp>
        <p:nvSpPr>
          <p:cNvPr id="6" name="Slide Number Placeholder 5"/>
          <p:cNvSpPr>
            <a:spLocks noGrp="1"/>
          </p:cNvSpPr>
          <p:nvPr>
            <p:ph type="sldNum" sz="quarter" idx="12"/>
          </p:nvPr>
        </p:nvSpPr>
        <p:spPr/>
        <p:txBody>
          <a:bodyPr/>
          <a:lstStyle/>
          <a:p>
            <a:fld id="{D01AEB67-EE51-5346-A8E6-75A93327C7A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SPSU, 23.09.2010</a:t>
            </a:r>
            <a:endParaRPr lang="en-US" dirty="0"/>
          </a:p>
        </p:txBody>
      </p:sp>
      <p:sp>
        <p:nvSpPr>
          <p:cNvPr id="5" name="Footer Placeholder 4"/>
          <p:cNvSpPr>
            <a:spLocks noGrp="1"/>
          </p:cNvSpPr>
          <p:nvPr>
            <p:ph type="ftr" sz="quarter" idx="11"/>
          </p:nvPr>
        </p:nvSpPr>
        <p:spPr/>
        <p:txBody>
          <a:bodyPr/>
          <a:lstStyle/>
          <a:p>
            <a:r>
              <a:rPr lang="en-US" dirty="0" smtClean="0"/>
              <a:t>Edgar Mahner</a:t>
            </a:r>
            <a:endParaRPr lang="en-US" dirty="0"/>
          </a:p>
        </p:txBody>
      </p:sp>
      <p:sp>
        <p:nvSpPr>
          <p:cNvPr id="6" name="Slide Number Placeholder 5"/>
          <p:cNvSpPr>
            <a:spLocks noGrp="1"/>
          </p:cNvSpPr>
          <p:nvPr>
            <p:ph type="sldNum" sz="quarter" idx="12"/>
          </p:nvPr>
        </p:nvSpPr>
        <p:spPr/>
        <p:txBody>
          <a:bodyPr/>
          <a:lstStyle/>
          <a:p>
            <a:fld id="{D01AEB67-EE51-5346-A8E6-75A93327C7A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SPSU, 23.09.2010</a:t>
            </a:r>
            <a:endParaRPr lang="en-US" dirty="0"/>
          </a:p>
        </p:txBody>
      </p:sp>
      <p:sp>
        <p:nvSpPr>
          <p:cNvPr id="5" name="Footer Placeholder 4"/>
          <p:cNvSpPr>
            <a:spLocks noGrp="1"/>
          </p:cNvSpPr>
          <p:nvPr>
            <p:ph type="ftr" sz="quarter" idx="11"/>
          </p:nvPr>
        </p:nvSpPr>
        <p:spPr/>
        <p:txBody>
          <a:bodyPr/>
          <a:lstStyle/>
          <a:p>
            <a:r>
              <a:rPr lang="en-US" dirty="0" smtClean="0"/>
              <a:t>Edgar Mahner</a:t>
            </a:r>
            <a:endParaRPr lang="en-US" dirty="0"/>
          </a:p>
        </p:txBody>
      </p:sp>
      <p:sp>
        <p:nvSpPr>
          <p:cNvPr id="6" name="Slide Number Placeholder 5"/>
          <p:cNvSpPr>
            <a:spLocks noGrp="1"/>
          </p:cNvSpPr>
          <p:nvPr>
            <p:ph type="sldNum" sz="quarter" idx="12"/>
          </p:nvPr>
        </p:nvSpPr>
        <p:spPr/>
        <p:txBody>
          <a:bodyPr/>
          <a:lstStyle/>
          <a:p>
            <a:fld id="{D01AEB67-EE51-5346-A8E6-75A93327C7A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q"/>
              <a:defRPr sz="2400" b="0">
                <a:latin typeface="+mn-lt"/>
              </a:defRPr>
            </a:lvl1pPr>
            <a:lvl2pPr>
              <a:buFont typeface="Courier New" pitchFamily="49" charset="0"/>
              <a:buChar char="o"/>
              <a:defRPr sz="1700">
                <a:latin typeface="+mn-lt"/>
              </a:defRPr>
            </a:lvl2pPr>
            <a:lvl3pPr>
              <a:buFont typeface="Courier New" pitchFamily="49" charset="0"/>
              <a:buChar char="o"/>
              <a:defRPr sz="1700">
                <a:latin typeface="+mn-lt"/>
              </a:defRPr>
            </a:lvl3pPr>
            <a:lvl4pPr>
              <a:defRPr sz="1600">
                <a:latin typeface="Goudy Old Style" pitchFamily="18" charset="0"/>
              </a:defRPr>
            </a:lvl4pPr>
            <a:lvl5pPr>
              <a:defRPr sz="1600">
                <a:latin typeface="Goudy Old Style"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r>
              <a:rPr lang="en-US" smtClean="0"/>
              <a:t>SPSU, 23.09.2010</a:t>
            </a:r>
            <a:endParaRPr lang="en-US" dirty="0"/>
          </a:p>
        </p:txBody>
      </p:sp>
      <p:sp>
        <p:nvSpPr>
          <p:cNvPr id="5" name="Footer Placeholder 4"/>
          <p:cNvSpPr>
            <a:spLocks noGrp="1"/>
          </p:cNvSpPr>
          <p:nvPr>
            <p:ph type="ftr" sz="quarter" idx="11"/>
          </p:nvPr>
        </p:nvSpPr>
        <p:spPr/>
        <p:txBody>
          <a:bodyPr/>
          <a:lstStyle/>
          <a:p>
            <a:r>
              <a:rPr lang="en-US" dirty="0" smtClean="0"/>
              <a:t>Edgar Mahner</a:t>
            </a:r>
            <a:endParaRPr lang="en-US" dirty="0"/>
          </a:p>
        </p:txBody>
      </p:sp>
      <p:sp>
        <p:nvSpPr>
          <p:cNvPr id="6" name="Slide Number Placeholder 5"/>
          <p:cNvSpPr>
            <a:spLocks noGrp="1"/>
          </p:cNvSpPr>
          <p:nvPr>
            <p:ph type="sldNum" sz="quarter" idx="12"/>
          </p:nvPr>
        </p:nvSpPr>
        <p:spPr/>
        <p:txBody>
          <a:bodyPr/>
          <a:lstStyle/>
          <a:p>
            <a:fld id="{D01AEB67-EE51-5346-A8E6-75A93327C7A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SPSU, 23.09.2010</a:t>
            </a:r>
            <a:endParaRPr lang="en-US" dirty="0"/>
          </a:p>
        </p:txBody>
      </p:sp>
      <p:sp>
        <p:nvSpPr>
          <p:cNvPr id="5" name="Footer Placeholder 4"/>
          <p:cNvSpPr>
            <a:spLocks noGrp="1"/>
          </p:cNvSpPr>
          <p:nvPr>
            <p:ph type="ftr" sz="quarter" idx="11"/>
          </p:nvPr>
        </p:nvSpPr>
        <p:spPr/>
        <p:txBody>
          <a:bodyPr/>
          <a:lstStyle/>
          <a:p>
            <a:r>
              <a:rPr lang="en-US" dirty="0" smtClean="0"/>
              <a:t>Edgar Mahner</a:t>
            </a:r>
            <a:endParaRPr lang="en-US" dirty="0"/>
          </a:p>
        </p:txBody>
      </p:sp>
      <p:sp>
        <p:nvSpPr>
          <p:cNvPr id="6" name="Slide Number Placeholder 5"/>
          <p:cNvSpPr>
            <a:spLocks noGrp="1"/>
          </p:cNvSpPr>
          <p:nvPr>
            <p:ph type="sldNum" sz="quarter" idx="12"/>
          </p:nvPr>
        </p:nvSpPr>
        <p:spPr/>
        <p:txBody>
          <a:bodyPr/>
          <a:lstStyle/>
          <a:p>
            <a:fld id="{D01AEB67-EE51-5346-A8E6-75A93327C7A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SPSU, 23.09.2010</a:t>
            </a:r>
            <a:endParaRPr lang="en-US" dirty="0"/>
          </a:p>
        </p:txBody>
      </p:sp>
      <p:sp>
        <p:nvSpPr>
          <p:cNvPr id="6" name="Footer Placeholder 5"/>
          <p:cNvSpPr>
            <a:spLocks noGrp="1"/>
          </p:cNvSpPr>
          <p:nvPr>
            <p:ph type="ftr" sz="quarter" idx="11"/>
          </p:nvPr>
        </p:nvSpPr>
        <p:spPr/>
        <p:txBody>
          <a:bodyPr/>
          <a:lstStyle/>
          <a:p>
            <a:r>
              <a:rPr lang="en-US" dirty="0" smtClean="0"/>
              <a:t>Edgar Mahner</a:t>
            </a:r>
            <a:endParaRPr lang="en-US" dirty="0"/>
          </a:p>
        </p:txBody>
      </p:sp>
      <p:sp>
        <p:nvSpPr>
          <p:cNvPr id="7" name="Slide Number Placeholder 6"/>
          <p:cNvSpPr>
            <a:spLocks noGrp="1"/>
          </p:cNvSpPr>
          <p:nvPr>
            <p:ph type="sldNum" sz="quarter" idx="12"/>
          </p:nvPr>
        </p:nvSpPr>
        <p:spPr/>
        <p:txBody>
          <a:bodyPr/>
          <a:lstStyle/>
          <a:p>
            <a:fld id="{D01AEB67-EE51-5346-A8E6-75A93327C7A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SPSU, 23.09.2010</a:t>
            </a:r>
            <a:endParaRPr lang="en-US" dirty="0"/>
          </a:p>
        </p:txBody>
      </p:sp>
      <p:sp>
        <p:nvSpPr>
          <p:cNvPr id="8" name="Footer Placeholder 7"/>
          <p:cNvSpPr>
            <a:spLocks noGrp="1"/>
          </p:cNvSpPr>
          <p:nvPr>
            <p:ph type="ftr" sz="quarter" idx="11"/>
          </p:nvPr>
        </p:nvSpPr>
        <p:spPr/>
        <p:txBody>
          <a:bodyPr/>
          <a:lstStyle/>
          <a:p>
            <a:r>
              <a:rPr lang="en-US" dirty="0" smtClean="0"/>
              <a:t>Edgar Mahner</a:t>
            </a:r>
            <a:endParaRPr lang="en-US" dirty="0"/>
          </a:p>
        </p:txBody>
      </p:sp>
      <p:sp>
        <p:nvSpPr>
          <p:cNvPr id="9" name="Slide Number Placeholder 8"/>
          <p:cNvSpPr>
            <a:spLocks noGrp="1"/>
          </p:cNvSpPr>
          <p:nvPr>
            <p:ph type="sldNum" sz="quarter" idx="12"/>
          </p:nvPr>
        </p:nvSpPr>
        <p:spPr/>
        <p:txBody>
          <a:bodyPr/>
          <a:lstStyle/>
          <a:p>
            <a:fld id="{D01AEB67-EE51-5346-A8E6-75A93327C7A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SPSU, 23.09.2010</a:t>
            </a:r>
            <a:endParaRPr lang="en-US" dirty="0"/>
          </a:p>
        </p:txBody>
      </p:sp>
      <p:sp>
        <p:nvSpPr>
          <p:cNvPr id="4" name="Footer Placeholder 3"/>
          <p:cNvSpPr>
            <a:spLocks noGrp="1"/>
          </p:cNvSpPr>
          <p:nvPr>
            <p:ph type="ftr" sz="quarter" idx="11"/>
          </p:nvPr>
        </p:nvSpPr>
        <p:spPr/>
        <p:txBody>
          <a:bodyPr/>
          <a:lstStyle/>
          <a:p>
            <a:r>
              <a:rPr lang="en-US" dirty="0" smtClean="0"/>
              <a:t>Edgar Mahner</a:t>
            </a:r>
            <a:endParaRPr lang="en-US" dirty="0"/>
          </a:p>
        </p:txBody>
      </p:sp>
      <p:sp>
        <p:nvSpPr>
          <p:cNvPr id="5" name="Slide Number Placeholder 4"/>
          <p:cNvSpPr>
            <a:spLocks noGrp="1"/>
          </p:cNvSpPr>
          <p:nvPr>
            <p:ph type="sldNum" sz="quarter" idx="12"/>
          </p:nvPr>
        </p:nvSpPr>
        <p:spPr/>
        <p:txBody>
          <a:bodyPr/>
          <a:lstStyle/>
          <a:p>
            <a:fld id="{D01AEB67-EE51-5346-A8E6-75A93327C7A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SPSU, 23.09.2010</a:t>
            </a:r>
            <a:endParaRPr lang="en-US" dirty="0"/>
          </a:p>
        </p:txBody>
      </p:sp>
      <p:sp>
        <p:nvSpPr>
          <p:cNvPr id="3" name="Footer Placeholder 2"/>
          <p:cNvSpPr>
            <a:spLocks noGrp="1"/>
          </p:cNvSpPr>
          <p:nvPr>
            <p:ph type="ftr" sz="quarter" idx="11"/>
          </p:nvPr>
        </p:nvSpPr>
        <p:spPr/>
        <p:txBody>
          <a:bodyPr/>
          <a:lstStyle/>
          <a:p>
            <a:r>
              <a:rPr lang="en-US" dirty="0" smtClean="0"/>
              <a:t>Edgar Mahner</a:t>
            </a:r>
            <a:endParaRPr lang="en-US" dirty="0"/>
          </a:p>
        </p:txBody>
      </p:sp>
      <p:sp>
        <p:nvSpPr>
          <p:cNvPr id="4" name="Slide Number Placeholder 3"/>
          <p:cNvSpPr>
            <a:spLocks noGrp="1"/>
          </p:cNvSpPr>
          <p:nvPr>
            <p:ph type="sldNum" sz="quarter" idx="12"/>
          </p:nvPr>
        </p:nvSpPr>
        <p:spPr/>
        <p:txBody>
          <a:bodyPr/>
          <a:lstStyle/>
          <a:p>
            <a:fld id="{D01AEB67-EE51-5346-A8E6-75A93327C7A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SPSU, 23.09.2010</a:t>
            </a:r>
            <a:endParaRPr lang="en-US" dirty="0"/>
          </a:p>
        </p:txBody>
      </p:sp>
      <p:sp>
        <p:nvSpPr>
          <p:cNvPr id="6" name="Footer Placeholder 5"/>
          <p:cNvSpPr>
            <a:spLocks noGrp="1"/>
          </p:cNvSpPr>
          <p:nvPr>
            <p:ph type="ftr" sz="quarter" idx="11"/>
          </p:nvPr>
        </p:nvSpPr>
        <p:spPr/>
        <p:txBody>
          <a:bodyPr/>
          <a:lstStyle/>
          <a:p>
            <a:r>
              <a:rPr lang="en-US" dirty="0" smtClean="0"/>
              <a:t>Edgar Mahner</a:t>
            </a:r>
            <a:endParaRPr lang="en-US" dirty="0"/>
          </a:p>
        </p:txBody>
      </p:sp>
      <p:sp>
        <p:nvSpPr>
          <p:cNvPr id="7" name="Slide Number Placeholder 6"/>
          <p:cNvSpPr>
            <a:spLocks noGrp="1"/>
          </p:cNvSpPr>
          <p:nvPr>
            <p:ph type="sldNum" sz="quarter" idx="12"/>
          </p:nvPr>
        </p:nvSpPr>
        <p:spPr/>
        <p:txBody>
          <a:bodyPr/>
          <a:lstStyle/>
          <a:p>
            <a:fld id="{D01AEB67-EE51-5346-A8E6-75A93327C7A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SPSU, 23.09.2010</a:t>
            </a:r>
            <a:endParaRPr lang="en-US" dirty="0"/>
          </a:p>
        </p:txBody>
      </p:sp>
      <p:sp>
        <p:nvSpPr>
          <p:cNvPr id="6" name="Footer Placeholder 5"/>
          <p:cNvSpPr>
            <a:spLocks noGrp="1"/>
          </p:cNvSpPr>
          <p:nvPr>
            <p:ph type="ftr" sz="quarter" idx="11"/>
          </p:nvPr>
        </p:nvSpPr>
        <p:spPr/>
        <p:txBody>
          <a:bodyPr/>
          <a:lstStyle/>
          <a:p>
            <a:r>
              <a:rPr lang="en-US" dirty="0" smtClean="0"/>
              <a:t>Edgar Mahner</a:t>
            </a:r>
            <a:endParaRPr lang="en-US" dirty="0"/>
          </a:p>
        </p:txBody>
      </p:sp>
      <p:sp>
        <p:nvSpPr>
          <p:cNvPr id="7" name="Slide Number Placeholder 6"/>
          <p:cNvSpPr>
            <a:spLocks noGrp="1"/>
          </p:cNvSpPr>
          <p:nvPr>
            <p:ph type="sldNum" sz="quarter" idx="12"/>
          </p:nvPr>
        </p:nvSpPr>
        <p:spPr/>
        <p:txBody>
          <a:bodyPr/>
          <a:lstStyle/>
          <a:p>
            <a:fld id="{D01AEB67-EE51-5346-A8E6-75A93327C7A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30432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SPSU, 23.09.2010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Edgar Mahner</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AEB67-EE51-5346-A8E6-75A93327C7A9}" type="slidenum">
              <a:rPr lang="en-US" smtClean="0"/>
              <a:pPr/>
              <a:t>‹#›</a:t>
            </a:fld>
            <a:endParaRPr lang="en-US" dirty="0"/>
          </a:p>
        </p:txBody>
      </p:sp>
      <p:pic>
        <p:nvPicPr>
          <p:cNvPr id="7" name="Picture 6" descr="cern_logo_blue.gif"/>
          <p:cNvPicPr>
            <a:picLocks noChangeAspect="1"/>
          </p:cNvPicPr>
          <p:nvPr userDrawn="1"/>
        </p:nvPicPr>
        <p:blipFill>
          <a:blip r:embed="rId13" cstate="print"/>
          <a:stretch>
            <a:fillRect/>
          </a:stretch>
        </p:blipFill>
        <p:spPr>
          <a:xfrm>
            <a:off x="174279" y="166504"/>
            <a:ext cx="754384" cy="75326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2800" b="0" kern="1200">
          <a:solidFill>
            <a:schemeClr val="tx1"/>
          </a:solidFill>
          <a:latin typeface="+mn-lt"/>
          <a:ea typeface="+mj-ea"/>
          <a:cs typeface="+mj-cs"/>
        </a:defRPr>
      </a:lvl1pPr>
    </p:titleStyle>
    <p:bodyStyle>
      <a:lvl1pPr marL="342900" indent="-342900" algn="l" defTabSz="457200" rtl="0" eaLnBrk="1" latinLnBrk="0" hangingPunct="1">
        <a:spcBef>
          <a:spcPct val="20000"/>
        </a:spcBef>
        <a:buFont typeface="Wingdings" pitchFamily="2" charset="2"/>
        <a:buChar char="q"/>
        <a:defRPr sz="1000" b="0" kern="1200">
          <a:solidFill>
            <a:schemeClr val="tx1"/>
          </a:solidFill>
          <a:latin typeface="+mn-lt"/>
          <a:ea typeface="+mn-ea"/>
          <a:cs typeface="+mn-cs"/>
        </a:defRPr>
      </a:lvl1pPr>
      <a:lvl2pPr marL="742950" indent="-285750" algn="l" defTabSz="457200" rtl="0" eaLnBrk="1" latinLnBrk="0" hangingPunct="1">
        <a:spcBef>
          <a:spcPct val="20000"/>
        </a:spcBef>
        <a:buFont typeface="Courier New" pitchFamily="49" charset="0"/>
        <a:buChar char="o"/>
        <a:defRPr sz="1700" b="0" kern="1200">
          <a:solidFill>
            <a:schemeClr val="tx1"/>
          </a:solidFill>
          <a:latin typeface="+mn-lt"/>
          <a:ea typeface="+mn-ea"/>
          <a:cs typeface="+mn-cs"/>
        </a:defRPr>
      </a:lvl2pPr>
      <a:lvl3pPr marL="1143000" indent="-228600" algn="l" defTabSz="457200" rtl="0" eaLnBrk="1" latinLnBrk="0" hangingPunct="1">
        <a:spcBef>
          <a:spcPct val="20000"/>
        </a:spcBef>
        <a:buFont typeface="Courier New" pitchFamily="49" charset="0"/>
        <a:buChar char="o"/>
        <a:defRPr sz="1700" b="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Goudy Old Style" pitchFamily="18" charset="0"/>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Goudy Old Style" pitchFamily="18"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image" Target="../media/image9.tiff"/></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wmf"/><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Globe.jpg"/>
          <p:cNvPicPr>
            <a:picLocks noChangeAspect="1"/>
          </p:cNvPicPr>
          <p:nvPr/>
        </p:nvPicPr>
        <p:blipFill>
          <a:blip r:embed="rId2" cstate="print"/>
          <a:srcRect/>
          <a:stretch>
            <a:fillRect/>
          </a:stretch>
        </p:blipFill>
        <p:spPr bwMode="auto">
          <a:xfrm>
            <a:off x="0" y="-14288"/>
            <a:ext cx="9144000" cy="1857376"/>
          </a:xfrm>
          <a:prstGeom prst="rect">
            <a:avLst/>
          </a:prstGeom>
          <a:noFill/>
          <a:ln w="9525">
            <a:noFill/>
            <a:miter lim="800000"/>
            <a:headEnd/>
            <a:tailEnd/>
          </a:ln>
        </p:spPr>
      </p:pic>
      <p:sp>
        <p:nvSpPr>
          <p:cNvPr id="8" name="Rectangle 7"/>
          <p:cNvSpPr>
            <a:spLocks noChangeArrowheads="1"/>
          </p:cNvSpPr>
          <p:nvPr/>
        </p:nvSpPr>
        <p:spPr bwMode="auto">
          <a:xfrm>
            <a:off x="-3368" y="1843430"/>
            <a:ext cx="9146595" cy="5039730"/>
          </a:xfrm>
          <a:prstGeom prst="rect">
            <a:avLst/>
          </a:prstGeom>
          <a:solidFill>
            <a:srgbClr val="580000"/>
          </a:solidFill>
          <a:ln w="9525" algn="ctr">
            <a:noFill/>
            <a:round/>
            <a:headEnd/>
            <a:tailEnd/>
          </a:ln>
        </p:spPr>
        <p:txBody>
          <a:bodyPr/>
          <a:lstStyle/>
          <a:p>
            <a:endParaRPr lang="en-US"/>
          </a:p>
        </p:txBody>
      </p:sp>
      <p:sp>
        <p:nvSpPr>
          <p:cNvPr id="4" name="Date Placeholder 3"/>
          <p:cNvSpPr>
            <a:spLocks noGrp="1"/>
          </p:cNvSpPr>
          <p:nvPr>
            <p:ph type="dt" sz="half" idx="10"/>
          </p:nvPr>
        </p:nvSpPr>
        <p:spPr/>
        <p:txBody>
          <a:bodyPr/>
          <a:lstStyle/>
          <a:p>
            <a:r>
              <a:rPr lang="en-US" smtClean="0">
                <a:solidFill>
                  <a:schemeClr val="bg1"/>
                </a:solidFill>
              </a:rPr>
              <a:t>SPSU, 23.09.2010</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D01AEB67-EE51-5346-A8E6-75A93327C7A9}" type="slidenum">
              <a:rPr lang="en-US" smtClean="0">
                <a:solidFill>
                  <a:schemeClr val="bg1"/>
                </a:solidFill>
              </a:rPr>
              <a:pPr/>
              <a:t>1</a:t>
            </a:fld>
            <a:endParaRPr lang="en-US" dirty="0">
              <a:solidFill>
                <a:schemeClr val="bg1"/>
              </a:solidFill>
            </a:endParaRPr>
          </a:p>
        </p:txBody>
      </p:sp>
      <p:sp>
        <p:nvSpPr>
          <p:cNvPr id="6" name="Footer Placeholder 5"/>
          <p:cNvSpPr>
            <a:spLocks noGrp="1"/>
          </p:cNvSpPr>
          <p:nvPr>
            <p:ph type="ftr" sz="quarter" idx="11"/>
          </p:nvPr>
        </p:nvSpPr>
        <p:spPr/>
        <p:txBody>
          <a:bodyPr/>
          <a:lstStyle/>
          <a:p>
            <a:r>
              <a:rPr lang="en-US" dirty="0" smtClean="0">
                <a:solidFill>
                  <a:schemeClr val="bg1"/>
                </a:solidFill>
              </a:rPr>
              <a:t>Edgar Mahner</a:t>
            </a:r>
            <a:endParaRPr lang="en-US" dirty="0">
              <a:solidFill>
                <a:schemeClr val="bg1"/>
              </a:solidFill>
            </a:endParaRPr>
          </a:p>
        </p:txBody>
      </p:sp>
      <p:sp>
        <p:nvSpPr>
          <p:cNvPr id="7" name="Title 1"/>
          <p:cNvSpPr txBox="1">
            <a:spLocks/>
          </p:cNvSpPr>
          <p:nvPr/>
        </p:nvSpPr>
        <p:spPr>
          <a:xfrm>
            <a:off x="2411760" y="0"/>
            <a:ext cx="6732240" cy="1133856"/>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mn-lt"/>
                <a:ea typeface="+mj-ea"/>
                <a:cs typeface="+mj-cs"/>
              </a:rPr>
              <a:t>Heavy-ion desorption yields of amorphous carbon films</a:t>
            </a:r>
            <a:r>
              <a:rPr kumimoji="0" lang="en-US" sz="2400" b="0" i="0" u="none" strike="noStrike" kern="1200" cap="none" spc="0" normalizeH="0" noProof="0" dirty="0" smtClean="0">
                <a:ln>
                  <a:noFill/>
                </a:ln>
                <a:solidFill>
                  <a:schemeClr val="bg1"/>
                </a:solidFill>
                <a:effectLst/>
                <a:uLnTx/>
                <a:uFillTx/>
                <a:latin typeface="+mn-lt"/>
                <a:ea typeface="+mj-ea"/>
                <a:cs typeface="+mj-cs"/>
              </a:rPr>
              <a:t> </a:t>
            </a:r>
            <a:r>
              <a:rPr lang="en-US" sz="2400" dirty="0" smtClean="0">
                <a:solidFill>
                  <a:schemeClr val="bg1"/>
                </a:solidFill>
                <a:ea typeface="+mj-ea"/>
                <a:cs typeface="+mj-cs"/>
              </a:rPr>
              <a:t>bombarded with 4.2 </a:t>
            </a:r>
            <a:r>
              <a:rPr lang="en-US" sz="2400" dirty="0" err="1" smtClean="0">
                <a:solidFill>
                  <a:schemeClr val="bg1"/>
                </a:solidFill>
                <a:ea typeface="+mj-ea"/>
                <a:cs typeface="+mj-cs"/>
              </a:rPr>
              <a:t>MeV</a:t>
            </a:r>
            <a:r>
              <a:rPr lang="en-US" sz="2400" dirty="0" smtClean="0">
                <a:solidFill>
                  <a:schemeClr val="bg1"/>
                </a:solidFill>
                <a:ea typeface="+mj-ea"/>
                <a:cs typeface="+mj-cs"/>
              </a:rPr>
              <a:t>/u lead ions at LINAC3</a:t>
            </a:r>
          </a:p>
        </p:txBody>
      </p:sp>
      <p:sp>
        <p:nvSpPr>
          <p:cNvPr id="9" name="Content Placeholder 8"/>
          <p:cNvSpPr>
            <a:spLocks noGrp="1"/>
          </p:cNvSpPr>
          <p:nvPr>
            <p:ph idx="1"/>
          </p:nvPr>
        </p:nvSpPr>
        <p:spPr>
          <a:xfrm>
            <a:off x="1475656" y="2420888"/>
            <a:ext cx="6742041" cy="3177653"/>
          </a:xfrm>
          <a:noFill/>
        </p:spPr>
        <p:txBody>
          <a:bodyPr>
            <a:normAutofit/>
          </a:bodyPr>
          <a:lstStyle/>
          <a:p>
            <a:r>
              <a:rPr lang="en-US" dirty="0" smtClean="0">
                <a:solidFill>
                  <a:schemeClr val="bg1"/>
                </a:solidFill>
              </a:rPr>
              <a:t>Introduction</a:t>
            </a:r>
          </a:p>
          <a:p>
            <a:pPr lvl="1"/>
            <a:r>
              <a:rPr lang="en-US" dirty="0" smtClean="0">
                <a:solidFill>
                  <a:schemeClr val="bg1"/>
                </a:solidFill>
              </a:rPr>
              <a:t>Electron cloud, mitigation, SPS requirements</a:t>
            </a:r>
          </a:p>
          <a:p>
            <a:r>
              <a:rPr lang="en-US" dirty="0" smtClean="0">
                <a:solidFill>
                  <a:schemeClr val="bg1"/>
                </a:solidFill>
              </a:rPr>
              <a:t>Thin film coating of amorphous carbon</a:t>
            </a:r>
          </a:p>
          <a:p>
            <a:pPr lvl="1"/>
            <a:r>
              <a:rPr lang="en-US" dirty="0" smtClean="0">
                <a:solidFill>
                  <a:schemeClr val="bg1"/>
                </a:solidFill>
              </a:rPr>
              <a:t>Surface morphology, secondary electron yield, </a:t>
            </a:r>
            <a:r>
              <a:rPr lang="en-US" dirty="0" err="1" smtClean="0">
                <a:solidFill>
                  <a:schemeClr val="bg1"/>
                </a:solidFill>
              </a:rPr>
              <a:t>outgassing</a:t>
            </a:r>
            <a:r>
              <a:rPr lang="en-US" dirty="0" smtClean="0">
                <a:solidFill>
                  <a:schemeClr val="bg1"/>
                </a:solidFill>
              </a:rPr>
              <a:t> rate</a:t>
            </a:r>
          </a:p>
          <a:p>
            <a:r>
              <a:rPr lang="en-US" dirty="0" smtClean="0">
                <a:solidFill>
                  <a:schemeClr val="bg1"/>
                </a:solidFill>
              </a:rPr>
              <a:t>LINAC3 ion desorption results</a:t>
            </a:r>
          </a:p>
          <a:p>
            <a:pPr lvl="1"/>
            <a:r>
              <a:rPr lang="en-US" dirty="0" smtClean="0">
                <a:solidFill>
                  <a:schemeClr val="bg1"/>
                </a:solidFill>
              </a:rPr>
              <a:t>Experimental setup, yield measurements, overview of results</a:t>
            </a:r>
          </a:p>
          <a:p>
            <a:r>
              <a:rPr lang="en-US" dirty="0" smtClean="0">
                <a:solidFill>
                  <a:schemeClr val="bg1"/>
                </a:solidFill>
              </a:rPr>
              <a:t>Conclusions</a:t>
            </a:r>
          </a:p>
          <a:p>
            <a:pPr lvl="1"/>
            <a:endParaRPr lang="en-US" dirty="0"/>
          </a:p>
        </p:txBody>
      </p:sp>
      <p:sp>
        <p:nvSpPr>
          <p:cNvPr id="10" name="Title 1"/>
          <p:cNvSpPr txBox="1">
            <a:spLocks/>
          </p:cNvSpPr>
          <p:nvPr/>
        </p:nvSpPr>
        <p:spPr>
          <a:xfrm>
            <a:off x="2555776" y="980728"/>
            <a:ext cx="6573076" cy="1296144"/>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chemeClr val="bg1"/>
                </a:solidFill>
                <a:effectLst/>
                <a:uLnTx/>
                <a:uFillTx/>
                <a:latin typeface="+mn-lt"/>
                <a:ea typeface="+mj-ea"/>
                <a:cs typeface="+mj-cs"/>
              </a:rPr>
              <a:t>Edgar Mahner, Donat Holzer, CERN</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smtClean="0">
                <a:ln>
                  <a:noFill/>
                </a:ln>
                <a:solidFill>
                  <a:schemeClr val="bg1"/>
                </a:solidFill>
                <a:effectLst/>
                <a:uLnTx/>
                <a:uFillTx/>
                <a:latin typeface="+mn-lt"/>
                <a:ea typeface="+mj-ea"/>
                <a:cs typeface="+mj-cs"/>
              </a:rPr>
              <a:t>Technology Department, Vacuum, Surfaces and Coatings Group</a:t>
            </a:r>
          </a:p>
          <a:p>
            <a:pPr marL="0" marR="0" lvl="0" indent="0" algn="ctr" defTabSz="457200" rtl="0" eaLnBrk="1" fontAlgn="auto" latinLnBrk="0" hangingPunct="1">
              <a:lnSpc>
                <a:spcPct val="100000"/>
              </a:lnSpc>
              <a:spcBef>
                <a:spcPct val="0"/>
              </a:spcBef>
              <a:spcAft>
                <a:spcPts val="0"/>
              </a:spcAft>
              <a:buClrTx/>
              <a:buSzTx/>
              <a:buFontTx/>
              <a:buNone/>
              <a:tabLst/>
              <a:defRPr/>
            </a:pPr>
            <a:endParaRPr lang="en-US" sz="1600" dirty="0" smtClean="0">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lang="en-US" sz="1600" dirty="0" smtClean="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SPSU, 23.09.2010</a:t>
            </a:r>
            <a:endParaRPr lang="en-US" dirty="0"/>
          </a:p>
        </p:txBody>
      </p:sp>
      <p:sp>
        <p:nvSpPr>
          <p:cNvPr id="5" name="Slide Number Placeholder 4"/>
          <p:cNvSpPr>
            <a:spLocks noGrp="1"/>
          </p:cNvSpPr>
          <p:nvPr>
            <p:ph type="sldNum" sz="quarter" idx="12"/>
          </p:nvPr>
        </p:nvSpPr>
        <p:spPr/>
        <p:txBody>
          <a:bodyPr/>
          <a:lstStyle/>
          <a:p>
            <a:fld id="{D01AEB67-EE51-5346-A8E6-75A93327C7A9}" type="slidenum">
              <a:rPr lang="en-US" smtClean="0"/>
              <a:pPr/>
              <a:t>10</a:t>
            </a:fld>
            <a:endParaRPr lang="en-US" dirty="0"/>
          </a:p>
        </p:txBody>
      </p:sp>
      <p:sp>
        <p:nvSpPr>
          <p:cNvPr id="6" name="Footer Placeholder 5"/>
          <p:cNvSpPr>
            <a:spLocks noGrp="1"/>
          </p:cNvSpPr>
          <p:nvPr>
            <p:ph type="ftr" sz="quarter" idx="11"/>
          </p:nvPr>
        </p:nvSpPr>
        <p:spPr/>
        <p:txBody>
          <a:bodyPr/>
          <a:lstStyle/>
          <a:p>
            <a:r>
              <a:rPr lang="en-US" dirty="0" smtClean="0"/>
              <a:t>Edgar Mahner</a:t>
            </a:r>
            <a:endParaRPr lang="en-US" dirty="0"/>
          </a:p>
        </p:txBody>
      </p:sp>
      <p:pic>
        <p:nvPicPr>
          <p:cNvPr id="8" name="Picture 7" descr="RGA 300C.wmf"/>
          <p:cNvPicPr>
            <a:picLocks noChangeAspect="1"/>
          </p:cNvPicPr>
          <p:nvPr/>
        </p:nvPicPr>
        <p:blipFill>
          <a:blip r:embed="rId2" cstate="print"/>
          <a:stretch>
            <a:fillRect/>
          </a:stretch>
        </p:blipFill>
        <p:spPr>
          <a:xfrm>
            <a:off x="43394" y="1083744"/>
            <a:ext cx="7100048" cy="5486400"/>
          </a:xfrm>
          <a:prstGeom prst="rect">
            <a:avLst/>
          </a:prstGeom>
        </p:spPr>
      </p:pic>
      <p:sp>
        <p:nvSpPr>
          <p:cNvPr id="9" name="Title 1"/>
          <p:cNvSpPr>
            <a:spLocks noGrp="1"/>
          </p:cNvSpPr>
          <p:nvPr>
            <p:ph type="title"/>
          </p:nvPr>
        </p:nvSpPr>
        <p:spPr>
          <a:xfrm>
            <a:off x="0" y="0"/>
            <a:ext cx="9144000" cy="1133856"/>
          </a:xfrm>
        </p:spPr>
        <p:txBody>
          <a:bodyPr>
            <a:normAutofit/>
          </a:bodyPr>
          <a:lstStyle/>
          <a:p>
            <a:r>
              <a:rPr lang="en-US" dirty="0" smtClean="0"/>
              <a:t>Desorption Yield of a-C</a:t>
            </a:r>
            <a:br>
              <a:rPr lang="en-US" dirty="0" smtClean="0"/>
            </a:br>
            <a:r>
              <a:rPr lang="en-US" dirty="0" smtClean="0"/>
              <a:t>after </a:t>
            </a:r>
            <a:r>
              <a:rPr lang="en-US" dirty="0" err="1" smtClean="0"/>
              <a:t>bakeout</a:t>
            </a:r>
            <a:r>
              <a:rPr lang="en-US" dirty="0" smtClean="0"/>
              <a:t> at 300</a:t>
            </a:r>
            <a:r>
              <a:rPr lang="en-US" baseline="30000" dirty="0" smtClean="0"/>
              <a:t>o</a:t>
            </a:r>
            <a:r>
              <a:rPr lang="en-US" dirty="0" smtClean="0"/>
              <a:t>C (24 h)</a:t>
            </a:r>
            <a:endParaRPr lang="en-US" sz="1600" b="0" dirty="0"/>
          </a:p>
        </p:txBody>
      </p:sp>
      <p:sp>
        <p:nvSpPr>
          <p:cNvPr id="10" name="Content Placeholder 2"/>
          <p:cNvSpPr txBox="1">
            <a:spLocks/>
          </p:cNvSpPr>
          <p:nvPr/>
        </p:nvSpPr>
        <p:spPr>
          <a:xfrm>
            <a:off x="6300192" y="2277374"/>
            <a:ext cx="2532775" cy="935602"/>
          </a:xfrm>
          <a:prstGeom prst="rect">
            <a:avLst/>
          </a:prstGeom>
        </p:spPr>
        <p:txBody>
          <a:bodyPr vert="horz" lIns="91440" tIns="45720" rIns="91440" bIns="45720" rtlCol="0">
            <a:normAutofit/>
          </a:bodyPr>
          <a:lstStyle/>
          <a:p>
            <a:pPr marL="285750" indent="-285750">
              <a:spcBef>
                <a:spcPct val="20000"/>
              </a:spcBef>
              <a:buSzPct val="80000"/>
              <a:defRPr/>
            </a:pPr>
            <a:r>
              <a:rPr kumimoji="0" lang="en-US" sz="1500" b="0" i="0" u="none" strike="noStrike" kern="1200" cap="none" spc="0" normalizeH="0" baseline="0" noProof="0" dirty="0" smtClean="0">
                <a:ln>
                  <a:noFill/>
                </a:ln>
                <a:solidFill>
                  <a:srgbClr val="000099"/>
                </a:solidFill>
                <a:effectLst/>
                <a:uLnTx/>
                <a:uFillTx/>
                <a:latin typeface="+mn-lt"/>
                <a:ea typeface="+mn-ea"/>
                <a:cs typeface="+mn-cs"/>
              </a:rPr>
              <a:t>Pb</a:t>
            </a:r>
            <a:r>
              <a:rPr kumimoji="0" lang="en-US" sz="1500" b="0" i="0" u="none" strike="noStrike" kern="1200" cap="none" spc="0" normalizeH="0" baseline="30000" noProof="0" dirty="0" smtClean="0">
                <a:ln>
                  <a:noFill/>
                </a:ln>
                <a:solidFill>
                  <a:srgbClr val="000099"/>
                </a:solidFill>
                <a:effectLst/>
                <a:uLnTx/>
                <a:uFillTx/>
                <a:latin typeface="+mn-lt"/>
                <a:ea typeface="+mn-ea"/>
                <a:cs typeface="+mn-cs"/>
              </a:rPr>
              <a:t>54+</a:t>
            </a:r>
            <a:r>
              <a:rPr kumimoji="0" lang="en-US" sz="1500" b="0" i="0" u="none" strike="noStrike" kern="1200" cap="none" spc="0" normalizeH="0" noProof="0" dirty="0" smtClean="0">
                <a:ln>
                  <a:noFill/>
                </a:ln>
                <a:solidFill>
                  <a:srgbClr val="000099"/>
                </a:solidFill>
                <a:effectLst/>
                <a:uLnTx/>
                <a:uFillTx/>
                <a:latin typeface="+mn-lt"/>
                <a:ea typeface="+mn-ea"/>
                <a:cs typeface="+mn-cs"/>
              </a:rPr>
              <a:t> @ 4.2 </a:t>
            </a:r>
            <a:r>
              <a:rPr kumimoji="0" lang="en-US" sz="1500" b="0" i="0" u="none" strike="noStrike" kern="1200" cap="none" spc="0" normalizeH="0" noProof="0" dirty="0" err="1" smtClean="0">
                <a:ln>
                  <a:noFill/>
                </a:ln>
                <a:solidFill>
                  <a:srgbClr val="000099"/>
                </a:solidFill>
                <a:effectLst/>
                <a:uLnTx/>
                <a:uFillTx/>
                <a:latin typeface="+mn-lt"/>
                <a:ea typeface="+mn-ea"/>
                <a:cs typeface="+mn-cs"/>
              </a:rPr>
              <a:t>MeV</a:t>
            </a:r>
            <a:r>
              <a:rPr kumimoji="0" lang="en-US" sz="1500" b="0" i="0" u="none" strike="noStrike" kern="1200" cap="none" spc="0" normalizeH="0" noProof="0" dirty="0" smtClean="0">
                <a:ln>
                  <a:noFill/>
                </a:ln>
                <a:solidFill>
                  <a:srgbClr val="000099"/>
                </a:solidFill>
                <a:effectLst/>
                <a:uLnTx/>
                <a:uFillTx/>
                <a:latin typeface="+mn-lt"/>
                <a:ea typeface="+mn-ea"/>
                <a:cs typeface="+mn-cs"/>
              </a:rPr>
              <a:t>/u, </a:t>
            </a:r>
            <a:r>
              <a:rPr lang="el-GR" sz="1500" baseline="0" dirty="0" smtClean="0">
                <a:solidFill>
                  <a:srgbClr val="000099"/>
                </a:solidFill>
              </a:rPr>
              <a:t>θ</a:t>
            </a:r>
            <a:r>
              <a:rPr lang="en-US" sz="1500" dirty="0" smtClean="0">
                <a:solidFill>
                  <a:srgbClr val="000099"/>
                </a:solidFill>
              </a:rPr>
              <a:t> = 89.2</a:t>
            </a:r>
            <a:r>
              <a:rPr lang="en-US" sz="1500" dirty="0" smtClean="0">
                <a:solidFill>
                  <a:srgbClr val="000099"/>
                </a:solidFill>
                <a:sym typeface="Symbol"/>
              </a:rPr>
              <a:t></a:t>
            </a:r>
            <a:endParaRPr lang="en-US" sz="1500" dirty="0" smtClean="0">
              <a:solidFill>
                <a:srgbClr val="000099"/>
              </a:solidFill>
            </a:endParaRPr>
          </a:p>
          <a:p>
            <a:pPr marL="285750" indent="-285750">
              <a:spcBef>
                <a:spcPct val="20000"/>
              </a:spcBef>
              <a:buSzPct val="80000"/>
              <a:defRPr/>
            </a:pPr>
            <a:r>
              <a:rPr lang="en-US" sz="1500" noProof="0" dirty="0" smtClean="0">
                <a:solidFill>
                  <a:srgbClr val="000099"/>
                </a:solidFill>
              </a:rPr>
              <a:t>CNe63/st.st., 300</a:t>
            </a:r>
            <a:r>
              <a:rPr lang="en-US" sz="1500" noProof="0" dirty="0" smtClean="0">
                <a:solidFill>
                  <a:srgbClr val="000099"/>
                </a:solidFill>
                <a:sym typeface="Symbol"/>
              </a:rPr>
              <a:t></a:t>
            </a:r>
            <a:r>
              <a:rPr lang="en-US" sz="1500" noProof="0" dirty="0" smtClean="0">
                <a:solidFill>
                  <a:srgbClr val="000099"/>
                </a:solidFill>
              </a:rPr>
              <a:t>C (24 h)</a:t>
            </a:r>
          </a:p>
          <a:p>
            <a:pPr marL="285750" indent="-285750">
              <a:spcBef>
                <a:spcPct val="20000"/>
              </a:spcBef>
              <a:buSzPct val="80000"/>
              <a:defRPr/>
            </a:pPr>
            <a:r>
              <a:rPr kumimoji="0" lang="en-US" sz="1500" b="0" i="0" u="none" strike="noStrike" kern="1200" cap="none" spc="0" normalizeH="0" baseline="0" dirty="0" smtClean="0">
                <a:ln>
                  <a:noFill/>
                </a:ln>
                <a:solidFill>
                  <a:srgbClr val="FF0000"/>
                </a:solidFill>
                <a:effectLst/>
                <a:uLnTx/>
                <a:uFillTx/>
                <a:latin typeface="+mn-lt"/>
                <a:ea typeface="+mn-ea"/>
                <a:cs typeface="+mn-cs"/>
                <a:sym typeface="Symbol"/>
              </a:rPr>
              <a:t></a:t>
            </a:r>
            <a:r>
              <a:rPr kumimoji="0" lang="en-US" sz="1500" b="0" i="0" u="none" strike="noStrike" kern="1200" cap="none" spc="0" normalizeH="0" baseline="0" dirty="0" smtClean="0">
                <a:ln>
                  <a:noFill/>
                </a:ln>
                <a:solidFill>
                  <a:srgbClr val="FF0000"/>
                </a:solidFill>
                <a:effectLst/>
                <a:uLnTx/>
                <a:uFillTx/>
                <a:latin typeface="+mn-lt"/>
                <a:ea typeface="+mn-ea"/>
                <a:cs typeface="+mn-cs"/>
              </a:rPr>
              <a:t> = 6.9 x</a:t>
            </a:r>
            <a:r>
              <a:rPr kumimoji="0" lang="en-US" sz="1500" b="0" i="0" u="none" strike="noStrike" kern="1200" cap="none" spc="0" normalizeH="0" dirty="0" smtClean="0">
                <a:ln>
                  <a:noFill/>
                </a:ln>
                <a:solidFill>
                  <a:srgbClr val="FF0000"/>
                </a:solidFill>
                <a:effectLst/>
                <a:uLnTx/>
                <a:uFillTx/>
                <a:latin typeface="+mn-lt"/>
                <a:ea typeface="+mn-ea"/>
                <a:cs typeface="+mn-cs"/>
              </a:rPr>
              <a:t> 10</a:t>
            </a:r>
            <a:r>
              <a:rPr kumimoji="0" lang="en-US" sz="1500" b="0" i="0" u="none" strike="noStrike" kern="1200" cap="none" spc="0" normalizeH="0" baseline="30000" dirty="0" smtClean="0">
                <a:ln>
                  <a:noFill/>
                </a:ln>
                <a:solidFill>
                  <a:srgbClr val="FF0000"/>
                </a:solidFill>
                <a:effectLst/>
                <a:uLnTx/>
                <a:uFillTx/>
                <a:latin typeface="+mn-lt"/>
                <a:ea typeface="+mn-ea"/>
                <a:cs typeface="+mn-cs"/>
              </a:rPr>
              <a:t>5</a:t>
            </a:r>
            <a:r>
              <a:rPr kumimoji="0" lang="en-US" sz="1500" b="0" i="0" u="none" strike="noStrike" kern="1200" cap="none" spc="0" normalizeH="0" baseline="0" dirty="0" smtClean="0">
                <a:ln>
                  <a:noFill/>
                </a:ln>
                <a:solidFill>
                  <a:srgbClr val="FF0000"/>
                </a:solidFill>
                <a:effectLst/>
                <a:uLnTx/>
                <a:uFillTx/>
                <a:latin typeface="+mn-lt"/>
                <a:ea typeface="+mn-ea"/>
                <a:cs typeface="+mn-cs"/>
              </a:rPr>
              <a:t> molecules/ion</a:t>
            </a:r>
            <a:endParaRPr kumimoji="0" lang="en-US" sz="20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smtClean="0">
              <a:ln>
                <a:noFill/>
              </a:ln>
              <a:solidFill>
                <a:schemeClr val="tx1"/>
              </a:solidFill>
              <a:effectLst/>
              <a:uLnTx/>
              <a:uFillTx/>
              <a:latin typeface="Goudy Old Style" pitchFamily="18" charset="0"/>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SPSU, 23.09.2010</a:t>
            </a:r>
            <a:endParaRPr lang="en-US" dirty="0"/>
          </a:p>
        </p:txBody>
      </p:sp>
      <p:sp>
        <p:nvSpPr>
          <p:cNvPr id="5" name="Slide Number Placeholder 4"/>
          <p:cNvSpPr>
            <a:spLocks noGrp="1"/>
          </p:cNvSpPr>
          <p:nvPr>
            <p:ph type="sldNum" sz="quarter" idx="12"/>
          </p:nvPr>
        </p:nvSpPr>
        <p:spPr/>
        <p:txBody>
          <a:bodyPr/>
          <a:lstStyle/>
          <a:p>
            <a:fld id="{D01AEB67-EE51-5346-A8E6-75A93327C7A9}" type="slidenum">
              <a:rPr lang="en-US" smtClean="0"/>
              <a:pPr/>
              <a:t>11</a:t>
            </a:fld>
            <a:endParaRPr lang="en-US" dirty="0"/>
          </a:p>
        </p:txBody>
      </p:sp>
      <p:sp>
        <p:nvSpPr>
          <p:cNvPr id="6" name="Footer Placeholder 5"/>
          <p:cNvSpPr>
            <a:spLocks noGrp="1"/>
          </p:cNvSpPr>
          <p:nvPr>
            <p:ph type="ftr" sz="quarter" idx="11"/>
          </p:nvPr>
        </p:nvSpPr>
        <p:spPr/>
        <p:txBody>
          <a:bodyPr/>
          <a:lstStyle/>
          <a:p>
            <a:r>
              <a:rPr lang="en-US" dirty="0" smtClean="0"/>
              <a:t>Edgar Mahner</a:t>
            </a:r>
            <a:endParaRPr lang="en-US" dirty="0"/>
          </a:p>
        </p:txBody>
      </p:sp>
      <p:pic>
        <p:nvPicPr>
          <p:cNvPr id="8" name="Picture 7" descr="RGA unbaked.wmf"/>
          <p:cNvPicPr>
            <a:picLocks noChangeAspect="1"/>
          </p:cNvPicPr>
          <p:nvPr/>
        </p:nvPicPr>
        <p:blipFill>
          <a:blip r:embed="rId2" cstate="print"/>
          <a:stretch>
            <a:fillRect/>
          </a:stretch>
        </p:blipFill>
        <p:spPr>
          <a:xfrm>
            <a:off x="43759" y="1086862"/>
            <a:ext cx="7100047" cy="5486400"/>
          </a:xfrm>
          <a:prstGeom prst="rect">
            <a:avLst/>
          </a:prstGeom>
        </p:spPr>
      </p:pic>
      <p:sp>
        <p:nvSpPr>
          <p:cNvPr id="11" name="Title 1"/>
          <p:cNvSpPr>
            <a:spLocks noGrp="1"/>
          </p:cNvSpPr>
          <p:nvPr>
            <p:ph type="title"/>
          </p:nvPr>
        </p:nvSpPr>
        <p:spPr>
          <a:xfrm>
            <a:off x="0" y="0"/>
            <a:ext cx="9144000" cy="1133856"/>
          </a:xfrm>
        </p:spPr>
        <p:txBody>
          <a:bodyPr>
            <a:normAutofit/>
          </a:bodyPr>
          <a:lstStyle/>
          <a:p>
            <a:r>
              <a:rPr lang="en-US" dirty="0" smtClean="0"/>
              <a:t>Desorption Yield of a-C</a:t>
            </a:r>
            <a:br>
              <a:rPr lang="en-US" dirty="0" smtClean="0"/>
            </a:br>
            <a:r>
              <a:rPr lang="en-US" u="sng" dirty="0" smtClean="0"/>
              <a:t>not</a:t>
            </a:r>
            <a:r>
              <a:rPr lang="en-US" dirty="0" smtClean="0"/>
              <a:t> baked</a:t>
            </a:r>
            <a:endParaRPr lang="en-US" sz="1600" b="0" dirty="0"/>
          </a:p>
        </p:txBody>
      </p:sp>
      <p:sp>
        <p:nvSpPr>
          <p:cNvPr id="17" name="Content Placeholder 2"/>
          <p:cNvSpPr txBox="1">
            <a:spLocks/>
          </p:cNvSpPr>
          <p:nvPr/>
        </p:nvSpPr>
        <p:spPr>
          <a:xfrm>
            <a:off x="6300192" y="2277374"/>
            <a:ext cx="2532775" cy="935602"/>
          </a:xfrm>
          <a:prstGeom prst="rect">
            <a:avLst/>
          </a:prstGeom>
        </p:spPr>
        <p:txBody>
          <a:bodyPr vert="horz" lIns="91440" tIns="45720" rIns="91440" bIns="45720" rtlCol="0">
            <a:normAutofit/>
          </a:bodyPr>
          <a:lstStyle/>
          <a:p>
            <a:pPr marL="285750" indent="-285750">
              <a:spcBef>
                <a:spcPct val="20000"/>
              </a:spcBef>
              <a:buSzPct val="80000"/>
              <a:defRPr/>
            </a:pPr>
            <a:r>
              <a:rPr kumimoji="0" lang="en-US" sz="1500" b="0" i="0" u="none" strike="noStrike" kern="1200" cap="none" spc="0" normalizeH="0" baseline="0" noProof="0" dirty="0" smtClean="0">
                <a:ln>
                  <a:noFill/>
                </a:ln>
                <a:solidFill>
                  <a:srgbClr val="000099"/>
                </a:solidFill>
                <a:effectLst/>
                <a:uLnTx/>
                <a:uFillTx/>
                <a:latin typeface="+mn-lt"/>
                <a:ea typeface="+mn-ea"/>
                <a:cs typeface="+mn-cs"/>
              </a:rPr>
              <a:t>Pb</a:t>
            </a:r>
            <a:r>
              <a:rPr kumimoji="0" lang="en-US" sz="1500" b="0" i="0" u="none" strike="noStrike" kern="1200" cap="none" spc="0" normalizeH="0" baseline="30000" noProof="0" dirty="0" smtClean="0">
                <a:ln>
                  <a:noFill/>
                </a:ln>
                <a:solidFill>
                  <a:srgbClr val="000099"/>
                </a:solidFill>
                <a:effectLst/>
                <a:uLnTx/>
                <a:uFillTx/>
                <a:latin typeface="+mn-lt"/>
                <a:ea typeface="+mn-ea"/>
                <a:cs typeface="+mn-cs"/>
              </a:rPr>
              <a:t>54+</a:t>
            </a:r>
            <a:r>
              <a:rPr kumimoji="0" lang="en-US" sz="1500" b="0" i="0" u="none" strike="noStrike" kern="1200" cap="none" spc="0" normalizeH="0" noProof="0" dirty="0" smtClean="0">
                <a:ln>
                  <a:noFill/>
                </a:ln>
                <a:solidFill>
                  <a:srgbClr val="000099"/>
                </a:solidFill>
                <a:effectLst/>
                <a:uLnTx/>
                <a:uFillTx/>
                <a:latin typeface="+mn-lt"/>
                <a:ea typeface="+mn-ea"/>
                <a:cs typeface="+mn-cs"/>
              </a:rPr>
              <a:t> @ 4.2 </a:t>
            </a:r>
            <a:r>
              <a:rPr kumimoji="0" lang="en-US" sz="1500" b="0" i="0" u="none" strike="noStrike" kern="1200" cap="none" spc="0" normalizeH="0" noProof="0" dirty="0" err="1" smtClean="0">
                <a:ln>
                  <a:noFill/>
                </a:ln>
                <a:solidFill>
                  <a:srgbClr val="000099"/>
                </a:solidFill>
                <a:effectLst/>
                <a:uLnTx/>
                <a:uFillTx/>
                <a:latin typeface="+mn-lt"/>
                <a:ea typeface="+mn-ea"/>
                <a:cs typeface="+mn-cs"/>
              </a:rPr>
              <a:t>MeV</a:t>
            </a:r>
            <a:r>
              <a:rPr kumimoji="0" lang="en-US" sz="1500" b="0" i="0" u="none" strike="noStrike" kern="1200" cap="none" spc="0" normalizeH="0" noProof="0" dirty="0" smtClean="0">
                <a:ln>
                  <a:noFill/>
                </a:ln>
                <a:solidFill>
                  <a:srgbClr val="000099"/>
                </a:solidFill>
                <a:effectLst/>
                <a:uLnTx/>
                <a:uFillTx/>
                <a:latin typeface="+mn-lt"/>
                <a:ea typeface="+mn-ea"/>
                <a:cs typeface="+mn-cs"/>
              </a:rPr>
              <a:t>/u, </a:t>
            </a:r>
            <a:r>
              <a:rPr lang="el-GR" sz="1500" baseline="0" dirty="0" smtClean="0">
                <a:solidFill>
                  <a:srgbClr val="000099"/>
                </a:solidFill>
              </a:rPr>
              <a:t>θ</a:t>
            </a:r>
            <a:r>
              <a:rPr lang="en-US" sz="1500" dirty="0" smtClean="0">
                <a:solidFill>
                  <a:srgbClr val="000099"/>
                </a:solidFill>
              </a:rPr>
              <a:t> = 89.2</a:t>
            </a:r>
            <a:r>
              <a:rPr lang="en-US" sz="1500" dirty="0" smtClean="0">
                <a:solidFill>
                  <a:srgbClr val="000099"/>
                </a:solidFill>
                <a:sym typeface="Symbol"/>
              </a:rPr>
              <a:t></a:t>
            </a:r>
            <a:endParaRPr lang="en-US" sz="1500" dirty="0" smtClean="0">
              <a:solidFill>
                <a:srgbClr val="000099"/>
              </a:solidFill>
            </a:endParaRPr>
          </a:p>
          <a:p>
            <a:pPr marL="285750" indent="-285750">
              <a:spcBef>
                <a:spcPct val="20000"/>
              </a:spcBef>
              <a:buSzPct val="80000"/>
              <a:defRPr/>
            </a:pPr>
            <a:r>
              <a:rPr lang="en-US" sz="1500" noProof="0" dirty="0" smtClean="0">
                <a:solidFill>
                  <a:srgbClr val="000099"/>
                </a:solidFill>
              </a:rPr>
              <a:t>CNe63/st.st., not baked</a:t>
            </a:r>
          </a:p>
          <a:p>
            <a:pPr marL="285750" indent="-285750">
              <a:spcBef>
                <a:spcPct val="20000"/>
              </a:spcBef>
              <a:buSzPct val="80000"/>
              <a:defRPr/>
            </a:pPr>
            <a:r>
              <a:rPr kumimoji="0" lang="en-US" sz="1500" b="0" i="0" u="none" strike="noStrike" kern="1200" cap="none" spc="0" normalizeH="0" baseline="0" dirty="0" smtClean="0">
                <a:ln>
                  <a:noFill/>
                </a:ln>
                <a:solidFill>
                  <a:srgbClr val="FF0000"/>
                </a:solidFill>
                <a:effectLst/>
                <a:uLnTx/>
                <a:uFillTx/>
                <a:latin typeface="+mn-lt"/>
                <a:ea typeface="+mn-ea"/>
                <a:cs typeface="+mn-cs"/>
                <a:sym typeface="Symbol"/>
              </a:rPr>
              <a:t></a:t>
            </a:r>
            <a:r>
              <a:rPr kumimoji="0" lang="en-US" sz="1500" b="0" i="0" u="none" strike="noStrike" kern="1200" cap="none" spc="0" normalizeH="0" dirty="0" smtClean="0">
                <a:ln>
                  <a:noFill/>
                </a:ln>
                <a:solidFill>
                  <a:srgbClr val="FF0000"/>
                </a:solidFill>
                <a:effectLst/>
                <a:uLnTx/>
                <a:uFillTx/>
                <a:latin typeface="+mn-lt"/>
                <a:ea typeface="+mn-ea"/>
                <a:cs typeface="+mn-cs"/>
              </a:rPr>
              <a:t> </a:t>
            </a:r>
            <a:r>
              <a:rPr kumimoji="0" lang="en-US" sz="1500" b="0" i="0" u="none" strike="noStrike" kern="1200" cap="none" spc="0" normalizeH="0" baseline="0" dirty="0" smtClean="0">
                <a:ln>
                  <a:noFill/>
                </a:ln>
                <a:solidFill>
                  <a:srgbClr val="FF0000"/>
                </a:solidFill>
                <a:effectLst/>
                <a:uLnTx/>
                <a:uFillTx/>
                <a:latin typeface="+mn-lt"/>
                <a:ea typeface="+mn-ea"/>
                <a:cs typeface="+mn-cs"/>
              </a:rPr>
              <a:t>= 4.6 x 10</a:t>
            </a:r>
            <a:r>
              <a:rPr kumimoji="0" lang="en-US" sz="1500" b="0" i="0" u="none" strike="noStrike" kern="1200" cap="none" spc="0" normalizeH="0" baseline="30000" dirty="0" smtClean="0">
                <a:ln>
                  <a:noFill/>
                </a:ln>
                <a:solidFill>
                  <a:srgbClr val="FF0000"/>
                </a:solidFill>
                <a:effectLst/>
                <a:uLnTx/>
                <a:uFillTx/>
                <a:latin typeface="+mn-lt"/>
                <a:ea typeface="+mn-ea"/>
                <a:cs typeface="+mn-cs"/>
              </a:rPr>
              <a:t>6</a:t>
            </a:r>
            <a:r>
              <a:rPr kumimoji="0" lang="en-US" sz="1500" b="0" i="0" u="none" strike="noStrike" kern="1200" cap="none" spc="0" normalizeH="0" baseline="0" dirty="0" smtClean="0">
                <a:ln>
                  <a:noFill/>
                </a:ln>
                <a:solidFill>
                  <a:srgbClr val="FF0000"/>
                </a:solidFill>
                <a:effectLst/>
                <a:uLnTx/>
                <a:uFillTx/>
                <a:latin typeface="+mn-lt"/>
                <a:ea typeface="+mn-ea"/>
                <a:cs typeface="+mn-cs"/>
              </a:rPr>
              <a:t> molecules/ion</a:t>
            </a:r>
            <a:endParaRPr kumimoji="0" lang="en-US" sz="20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smtClean="0">
              <a:ln>
                <a:noFill/>
              </a:ln>
              <a:solidFill>
                <a:schemeClr val="tx1"/>
              </a:solidFill>
              <a:effectLst/>
              <a:uLnTx/>
              <a:uFillTx/>
              <a:latin typeface="Goudy Old Style" pitchFamily="18" charset="0"/>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SPSU, 23.09.2010</a:t>
            </a:r>
            <a:endParaRPr lang="en-US" dirty="0"/>
          </a:p>
        </p:txBody>
      </p:sp>
      <p:sp>
        <p:nvSpPr>
          <p:cNvPr id="5" name="Slide Number Placeholder 4"/>
          <p:cNvSpPr>
            <a:spLocks noGrp="1"/>
          </p:cNvSpPr>
          <p:nvPr>
            <p:ph type="sldNum" sz="quarter" idx="12"/>
          </p:nvPr>
        </p:nvSpPr>
        <p:spPr/>
        <p:txBody>
          <a:bodyPr/>
          <a:lstStyle/>
          <a:p>
            <a:fld id="{D01AEB67-EE51-5346-A8E6-75A93327C7A9}" type="slidenum">
              <a:rPr lang="en-US" smtClean="0"/>
              <a:pPr/>
              <a:t>12</a:t>
            </a:fld>
            <a:endParaRPr lang="en-US" dirty="0"/>
          </a:p>
        </p:txBody>
      </p:sp>
      <p:sp>
        <p:nvSpPr>
          <p:cNvPr id="6" name="Footer Placeholder 5"/>
          <p:cNvSpPr>
            <a:spLocks noGrp="1"/>
          </p:cNvSpPr>
          <p:nvPr>
            <p:ph type="ftr" sz="quarter" idx="11"/>
          </p:nvPr>
        </p:nvSpPr>
        <p:spPr/>
        <p:txBody>
          <a:bodyPr/>
          <a:lstStyle/>
          <a:p>
            <a:r>
              <a:rPr lang="en-US" dirty="0" smtClean="0"/>
              <a:t>Edgar Mahner</a:t>
            </a:r>
            <a:endParaRPr lang="en-US" dirty="0"/>
          </a:p>
        </p:txBody>
      </p:sp>
      <p:pic>
        <p:nvPicPr>
          <p:cNvPr id="8" name="Picture 7" descr="RGA 150C.wmf"/>
          <p:cNvPicPr>
            <a:picLocks noChangeAspect="1"/>
          </p:cNvPicPr>
          <p:nvPr/>
        </p:nvPicPr>
        <p:blipFill>
          <a:blip r:embed="rId2" cstate="print"/>
          <a:stretch>
            <a:fillRect/>
          </a:stretch>
        </p:blipFill>
        <p:spPr>
          <a:xfrm>
            <a:off x="43187" y="1088818"/>
            <a:ext cx="7100047" cy="5486400"/>
          </a:xfrm>
          <a:prstGeom prst="rect">
            <a:avLst/>
          </a:prstGeom>
        </p:spPr>
      </p:pic>
      <p:sp>
        <p:nvSpPr>
          <p:cNvPr id="12" name="Title 1"/>
          <p:cNvSpPr>
            <a:spLocks noGrp="1"/>
          </p:cNvSpPr>
          <p:nvPr>
            <p:ph type="title"/>
          </p:nvPr>
        </p:nvSpPr>
        <p:spPr>
          <a:xfrm>
            <a:off x="0" y="0"/>
            <a:ext cx="9144000" cy="1133856"/>
          </a:xfrm>
        </p:spPr>
        <p:txBody>
          <a:bodyPr>
            <a:normAutofit/>
          </a:bodyPr>
          <a:lstStyle/>
          <a:p>
            <a:r>
              <a:rPr lang="en-US" dirty="0" smtClean="0"/>
              <a:t>Desorption Yield of a-C</a:t>
            </a:r>
            <a:br>
              <a:rPr lang="en-US" dirty="0" smtClean="0"/>
            </a:br>
            <a:r>
              <a:rPr lang="en-US" dirty="0" smtClean="0"/>
              <a:t>after </a:t>
            </a:r>
            <a:r>
              <a:rPr lang="en-US" dirty="0" err="1" smtClean="0"/>
              <a:t>bakeout</a:t>
            </a:r>
            <a:r>
              <a:rPr lang="en-US" dirty="0" smtClean="0"/>
              <a:t> at 150</a:t>
            </a:r>
            <a:r>
              <a:rPr lang="en-US" baseline="30000" dirty="0" smtClean="0"/>
              <a:t>o</a:t>
            </a:r>
            <a:r>
              <a:rPr lang="en-US" dirty="0" smtClean="0"/>
              <a:t>C (24 h)</a:t>
            </a:r>
            <a:endParaRPr lang="en-US" sz="1600" b="0" dirty="0"/>
          </a:p>
        </p:txBody>
      </p:sp>
      <p:sp>
        <p:nvSpPr>
          <p:cNvPr id="18" name="Content Placeholder 2"/>
          <p:cNvSpPr txBox="1">
            <a:spLocks/>
          </p:cNvSpPr>
          <p:nvPr/>
        </p:nvSpPr>
        <p:spPr>
          <a:xfrm>
            <a:off x="6300192" y="2277374"/>
            <a:ext cx="2532775" cy="1223634"/>
          </a:xfrm>
          <a:prstGeom prst="rect">
            <a:avLst/>
          </a:prstGeom>
        </p:spPr>
        <p:txBody>
          <a:bodyPr vert="horz" lIns="91440" tIns="45720" rIns="91440" bIns="45720" rtlCol="0">
            <a:normAutofit/>
          </a:bodyPr>
          <a:lstStyle/>
          <a:p>
            <a:pPr marL="285750" indent="-285750">
              <a:spcBef>
                <a:spcPct val="20000"/>
              </a:spcBef>
              <a:buSzPct val="80000"/>
              <a:defRPr/>
            </a:pPr>
            <a:r>
              <a:rPr kumimoji="0" lang="en-US" sz="1500" b="0" i="0" u="none" strike="noStrike" kern="1200" cap="none" spc="0" normalizeH="0" baseline="0" noProof="0" dirty="0" smtClean="0">
                <a:ln>
                  <a:noFill/>
                </a:ln>
                <a:solidFill>
                  <a:srgbClr val="000099"/>
                </a:solidFill>
                <a:effectLst/>
                <a:uLnTx/>
                <a:uFillTx/>
                <a:latin typeface="+mn-lt"/>
                <a:ea typeface="+mn-ea"/>
                <a:cs typeface="+mn-cs"/>
              </a:rPr>
              <a:t>Pb</a:t>
            </a:r>
            <a:r>
              <a:rPr kumimoji="0" lang="en-US" sz="1500" b="0" i="0" u="none" strike="noStrike" kern="1200" cap="none" spc="0" normalizeH="0" baseline="30000" noProof="0" dirty="0" smtClean="0">
                <a:ln>
                  <a:noFill/>
                </a:ln>
                <a:solidFill>
                  <a:srgbClr val="000099"/>
                </a:solidFill>
                <a:effectLst/>
                <a:uLnTx/>
                <a:uFillTx/>
                <a:latin typeface="+mn-lt"/>
                <a:ea typeface="+mn-ea"/>
                <a:cs typeface="+mn-cs"/>
              </a:rPr>
              <a:t>54+</a:t>
            </a:r>
            <a:r>
              <a:rPr kumimoji="0" lang="en-US" sz="1500" b="0" i="0" u="none" strike="noStrike" kern="1200" cap="none" spc="0" normalizeH="0" noProof="0" dirty="0" smtClean="0">
                <a:ln>
                  <a:noFill/>
                </a:ln>
                <a:solidFill>
                  <a:srgbClr val="000099"/>
                </a:solidFill>
                <a:effectLst/>
                <a:uLnTx/>
                <a:uFillTx/>
                <a:latin typeface="+mn-lt"/>
                <a:ea typeface="+mn-ea"/>
                <a:cs typeface="+mn-cs"/>
              </a:rPr>
              <a:t> @ 4.2 </a:t>
            </a:r>
            <a:r>
              <a:rPr kumimoji="0" lang="en-US" sz="1500" b="0" i="0" u="none" strike="noStrike" kern="1200" cap="none" spc="0" normalizeH="0" noProof="0" dirty="0" err="1" smtClean="0">
                <a:ln>
                  <a:noFill/>
                </a:ln>
                <a:solidFill>
                  <a:srgbClr val="000099"/>
                </a:solidFill>
                <a:effectLst/>
                <a:uLnTx/>
                <a:uFillTx/>
                <a:latin typeface="+mn-lt"/>
                <a:ea typeface="+mn-ea"/>
                <a:cs typeface="+mn-cs"/>
              </a:rPr>
              <a:t>MeV</a:t>
            </a:r>
            <a:r>
              <a:rPr kumimoji="0" lang="en-US" sz="1500" b="0" i="0" u="none" strike="noStrike" kern="1200" cap="none" spc="0" normalizeH="0" noProof="0" dirty="0" smtClean="0">
                <a:ln>
                  <a:noFill/>
                </a:ln>
                <a:solidFill>
                  <a:srgbClr val="000099"/>
                </a:solidFill>
                <a:effectLst/>
                <a:uLnTx/>
                <a:uFillTx/>
                <a:latin typeface="+mn-lt"/>
                <a:ea typeface="+mn-ea"/>
                <a:cs typeface="+mn-cs"/>
              </a:rPr>
              <a:t>/u, </a:t>
            </a:r>
            <a:r>
              <a:rPr lang="el-GR" sz="1500" baseline="0" dirty="0" smtClean="0">
                <a:solidFill>
                  <a:srgbClr val="000099"/>
                </a:solidFill>
              </a:rPr>
              <a:t>θ</a:t>
            </a:r>
            <a:r>
              <a:rPr lang="en-US" sz="1500" dirty="0" smtClean="0">
                <a:solidFill>
                  <a:srgbClr val="000099"/>
                </a:solidFill>
              </a:rPr>
              <a:t> = 89.2</a:t>
            </a:r>
            <a:r>
              <a:rPr lang="en-US" sz="1500" dirty="0" smtClean="0">
                <a:solidFill>
                  <a:srgbClr val="000099"/>
                </a:solidFill>
                <a:sym typeface="Symbol"/>
              </a:rPr>
              <a:t></a:t>
            </a:r>
            <a:endParaRPr lang="en-US" sz="1500" dirty="0" smtClean="0">
              <a:solidFill>
                <a:srgbClr val="000099"/>
              </a:solidFill>
            </a:endParaRPr>
          </a:p>
          <a:p>
            <a:pPr marL="285750" indent="-285750">
              <a:spcBef>
                <a:spcPct val="20000"/>
              </a:spcBef>
              <a:buSzPct val="80000"/>
              <a:defRPr/>
            </a:pPr>
            <a:r>
              <a:rPr lang="en-US" sz="1500" noProof="0" dirty="0" smtClean="0">
                <a:solidFill>
                  <a:srgbClr val="000099"/>
                </a:solidFill>
              </a:rPr>
              <a:t>CNe63/st.st., 150</a:t>
            </a:r>
            <a:r>
              <a:rPr lang="en-US" sz="1500" noProof="0" dirty="0" smtClean="0">
                <a:solidFill>
                  <a:srgbClr val="000099"/>
                </a:solidFill>
                <a:sym typeface="Symbol"/>
              </a:rPr>
              <a:t></a:t>
            </a:r>
            <a:r>
              <a:rPr lang="en-US" sz="1500" noProof="0" dirty="0" smtClean="0">
                <a:solidFill>
                  <a:srgbClr val="000099"/>
                </a:solidFill>
              </a:rPr>
              <a:t>C (24 h)</a:t>
            </a:r>
          </a:p>
          <a:p>
            <a:pPr marL="285750" indent="-285750">
              <a:spcBef>
                <a:spcPct val="20000"/>
              </a:spcBef>
              <a:buSzPct val="80000"/>
              <a:defRPr/>
            </a:pPr>
            <a:r>
              <a:rPr kumimoji="0" lang="en-US" sz="1500" b="0" i="0" u="none" strike="noStrike" kern="1200" cap="none" spc="0" normalizeH="0" baseline="0" dirty="0" smtClean="0">
                <a:ln>
                  <a:noFill/>
                </a:ln>
                <a:solidFill>
                  <a:srgbClr val="FF0000"/>
                </a:solidFill>
                <a:effectLst/>
                <a:uLnTx/>
                <a:uFillTx/>
                <a:latin typeface="+mn-lt"/>
                <a:ea typeface="+mn-ea"/>
                <a:cs typeface="+mn-cs"/>
                <a:sym typeface="Symbol"/>
              </a:rPr>
              <a:t></a:t>
            </a:r>
            <a:r>
              <a:rPr kumimoji="0" lang="en-US" sz="1500" b="0" i="0" u="none" strike="noStrike" kern="1200" cap="none" spc="0" normalizeH="0" baseline="0" dirty="0" smtClean="0">
                <a:ln>
                  <a:noFill/>
                </a:ln>
                <a:solidFill>
                  <a:srgbClr val="FF0000"/>
                </a:solidFill>
                <a:effectLst/>
                <a:uLnTx/>
                <a:uFillTx/>
                <a:latin typeface="+mn-lt"/>
                <a:ea typeface="+mn-ea"/>
                <a:cs typeface="+mn-cs"/>
              </a:rPr>
              <a:t> = 2.2 x 10</a:t>
            </a:r>
            <a:r>
              <a:rPr kumimoji="0" lang="en-US" sz="1500" b="0" i="0" u="none" strike="noStrike" kern="1200" cap="none" spc="0" normalizeH="0" baseline="30000" dirty="0" smtClean="0">
                <a:ln>
                  <a:noFill/>
                </a:ln>
                <a:solidFill>
                  <a:srgbClr val="FF0000"/>
                </a:solidFill>
                <a:effectLst/>
                <a:uLnTx/>
                <a:uFillTx/>
                <a:latin typeface="+mn-lt"/>
                <a:ea typeface="+mn-ea"/>
                <a:cs typeface="+mn-cs"/>
              </a:rPr>
              <a:t>6</a:t>
            </a:r>
            <a:r>
              <a:rPr kumimoji="0" lang="en-US" sz="1500" b="0" i="0" u="none" strike="noStrike" kern="1200" cap="none" spc="0" normalizeH="0" baseline="0" dirty="0" smtClean="0">
                <a:ln>
                  <a:noFill/>
                </a:ln>
                <a:solidFill>
                  <a:srgbClr val="FF0000"/>
                </a:solidFill>
                <a:effectLst/>
                <a:uLnTx/>
                <a:uFillTx/>
                <a:latin typeface="+mn-lt"/>
                <a:ea typeface="+mn-ea"/>
                <a:cs typeface="+mn-cs"/>
              </a:rPr>
              <a:t> molecules/ion</a:t>
            </a:r>
          </a:p>
          <a:p>
            <a:pPr marL="285750" indent="-285750">
              <a:spcBef>
                <a:spcPct val="20000"/>
              </a:spcBef>
              <a:buSzPct val="80000"/>
              <a:buFont typeface="Symbol" pitchFamily="18" charset="2"/>
              <a:buChar char="h"/>
              <a:defRPr/>
            </a:pPr>
            <a:endParaRPr kumimoji="0" lang="en-US" sz="20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smtClean="0">
              <a:ln>
                <a:noFill/>
              </a:ln>
              <a:solidFill>
                <a:schemeClr val="tx1"/>
              </a:solidFill>
              <a:effectLst/>
              <a:uLnTx/>
              <a:uFillTx/>
              <a:latin typeface="Goudy Old Style" pitchFamily="18" charset="0"/>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SPSU, 23.09.2010</a:t>
            </a:r>
            <a:endParaRPr lang="en-US" dirty="0"/>
          </a:p>
        </p:txBody>
      </p:sp>
      <p:sp>
        <p:nvSpPr>
          <p:cNvPr id="5" name="Slide Number Placeholder 4"/>
          <p:cNvSpPr>
            <a:spLocks noGrp="1"/>
          </p:cNvSpPr>
          <p:nvPr>
            <p:ph type="sldNum" sz="quarter" idx="12"/>
          </p:nvPr>
        </p:nvSpPr>
        <p:spPr/>
        <p:txBody>
          <a:bodyPr/>
          <a:lstStyle/>
          <a:p>
            <a:fld id="{D01AEB67-EE51-5346-A8E6-75A93327C7A9}" type="slidenum">
              <a:rPr lang="en-US" smtClean="0"/>
              <a:pPr/>
              <a:t>13</a:t>
            </a:fld>
            <a:endParaRPr lang="en-US" dirty="0"/>
          </a:p>
        </p:txBody>
      </p:sp>
      <p:sp>
        <p:nvSpPr>
          <p:cNvPr id="6" name="Footer Placeholder 5"/>
          <p:cNvSpPr>
            <a:spLocks noGrp="1"/>
          </p:cNvSpPr>
          <p:nvPr>
            <p:ph type="ftr" sz="quarter" idx="11"/>
          </p:nvPr>
        </p:nvSpPr>
        <p:spPr/>
        <p:txBody>
          <a:bodyPr/>
          <a:lstStyle/>
          <a:p>
            <a:r>
              <a:rPr lang="en-US" dirty="0" smtClean="0"/>
              <a:t>Edgar Mahner</a:t>
            </a:r>
            <a:endParaRPr lang="en-US" dirty="0"/>
          </a:p>
        </p:txBody>
      </p:sp>
      <p:pic>
        <p:nvPicPr>
          <p:cNvPr id="7" name="Picture 6" descr="Green_RGA_2010-05-18 CORRECTED-scrubbing plot-v3 COMPARISON v2 all a-C with stst for IVC18.wmf"/>
          <p:cNvPicPr>
            <a:picLocks noChangeAspect="1"/>
          </p:cNvPicPr>
          <p:nvPr/>
        </p:nvPicPr>
        <p:blipFill>
          <a:blip r:embed="rId2" cstate="print"/>
          <a:stretch>
            <a:fillRect/>
          </a:stretch>
        </p:blipFill>
        <p:spPr>
          <a:xfrm>
            <a:off x="422230" y="515698"/>
            <a:ext cx="8046720" cy="6217920"/>
          </a:xfrm>
          <a:prstGeom prst="rect">
            <a:avLst/>
          </a:prstGeom>
        </p:spPr>
      </p:pic>
      <p:sp>
        <p:nvSpPr>
          <p:cNvPr id="8" name="Title 1"/>
          <p:cNvSpPr>
            <a:spLocks noGrp="1"/>
          </p:cNvSpPr>
          <p:nvPr>
            <p:ph type="title"/>
          </p:nvPr>
        </p:nvSpPr>
        <p:spPr>
          <a:xfrm>
            <a:off x="0" y="0"/>
            <a:ext cx="9144000" cy="1133856"/>
          </a:xfrm>
        </p:spPr>
        <p:txBody>
          <a:bodyPr>
            <a:normAutofit/>
          </a:bodyPr>
          <a:lstStyle/>
          <a:p>
            <a:r>
              <a:rPr lang="en-US" dirty="0" smtClean="0"/>
              <a:t>Comparison carbon coated – bare stainless steel</a:t>
            </a:r>
            <a:endParaRPr lang="en-US" sz="1600" b="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SPSU, 23.09.2010</a:t>
            </a:r>
            <a:endParaRPr lang="en-US" dirty="0"/>
          </a:p>
        </p:txBody>
      </p:sp>
      <p:sp>
        <p:nvSpPr>
          <p:cNvPr id="5" name="Slide Number Placeholder 4"/>
          <p:cNvSpPr>
            <a:spLocks noGrp="1"/>
          </p:cNvSpPr>
          <p:nvPr>
            <p:ph type="sldNum" sz="quarter" idx="12"/>
          </p:nvPr>
        </p:nvSpPr>
        <p:spPr/>
        <p:txBody>
          <a:bodyPr/>
          <a:lstStyle/>
          <a:p>
            <a:fld id="{D01AEB67-EE51-5346-A8E6-75A93327C7A9}" type="slidenum">
              <a:rPr lang="en-US" smtClean="0"/>
              <a:pPr/>
              <a:t>14</a:t>
            </a:fld>
            <a:endParaRPr lang="en-US" dirty="0"/>
          </a:p>
        </p:txBody>
      </p:sp>
      <p:sp>
        <p:nvSpPr>
          <p:cNvPr id="6" name="Footer Placeholder 5"/>
          <p:cNvSpPr>
            <a:spLocks noGrp="1"/>
          </p:cNvSpPr>
          <p:nvPr>
            <p:ph type="ftr" sz="quarter" idx="11"/>
          </p:nvPr>
        </p:nvSpPr>
        <p:spPr/>
        <p:txBody>
          <a:bodyPr/>
          <a:lstStyle/>
          <a:p>
            <a:r>
              <a:rPr lang="en-US" dirty="0" smtClean="0"/>
              <a:t>Edgar Mahner</a:t>
            </a:r>
            <a:endParaRPr lang="en-US" dirty="0"/>
          </a:p>
        </p:txBody>
      </p:sp>
      <p:pic>
        <p:nvPicPr>
          <p:cNvPr id="7" name="Picture 6" descr="FIG 5 update with a-C for IVC18.wmf"/>
          <p:cNvPicPr>
            <a:picLocks noChangeAspect="1"/>
          </p:cNvPicPr>
          <p:nvPr/>
        </p:nvPicPr>
        <p:blipFill>
          <a:blip r:embed="rId2" cstate="print"/>
          <a:stretch>
            <a:fillRect/>
          </a:stretch>
        </p:blipFill>
        <p:spPr>
          <a:xfrm>
            <a:off x="0" y="239136"/>
            <a:ext cx="9144000" cy="6379728"/>
          </a:xfrm>
          <a:prstGeom prst="rect">
            <a:avLst/>
          </a:prstGeom>
        </p:spPr>
      </p:pic>
      <p:sp>
        <p:nvSpPr>
          <p:cNvPr id="8" name="Title 1"/>
          <p:cNvSpPr>
            <a:spLocks noGrp="1"/>
          </p:cNvSpPr>
          <p:nvPr>
            <p:ph type="title"/>
          </p:nvPr>
        </p:nvSpPr>
        <p:spPr>
          <a:xfrm>
            <a:off x="0" y="0"/>
            <a:ext cx="9144000" cy="1133856"/>
          </a:xfrm>
        </p:spPr>
        <p:txBody>
          <a:bodyPr>
            <a:normAutofit/>
          </a:bodyPr>
          <a:lstStyle/>
          <a:p>
            <a:r>
              <a:rPr lang="en-US" b="0" dirty="0" smtClean="0">
                <a:latin typeface="+mn-lt"/>
              </a:rPr>
              <a:t>Review of heavy-ion induced desorption data</a:t>
            </a:r>
            <a:endParaRPr lang="en-US" sz="1600" b="0" dirty="0"/>
          </a:p>
        </p:txBody>
      </p:sp>
      <p:sp>
        <p:nvSpPr>
          <p:cNvPr id="11" name="Rectangle 10"/>
          <p:cNvSpPr>
            <a:spLocks noChangeArrowheads="1"/>
          </p:cNvSpPr>
          <p:nvPr/>
        </p:nvSpPr>
        <p:spPr bwMode="auto">
          <a:xfrm>
            <a:off x="6094948" y="6029864"/>
            <a:ext cx="2768130" cy="258532"/>
          </a:xfrm>
          <a:prstGeom prst="rect">
            <a:avLst/>
          </a:prstGeom>
          <a:noFill/>
          <a:ln w="9525">
            <a:noFill/>
            <a:miter lim="800000"/>
            <a:headEnd/>
            <a:tailEnd/>
          </a:ln>
        </p:spPr>
        <p:txBody>
          <a:bodyPr wrap="none">
            <a:spAutoFit/>
          </a:bodyPr>
          <a:lstStyle/>
          <a:p>
            <a:pPr marL="342900" indent="-342900">
              <a:lnSpc>
                <a:spcPct val="90000"/>
              </a:lnSpc>
              <a:spcBef>
                <a:spcPct val="20000"/>
              </a:spcBef>
            </a:pPr>
            <a:r>
              <a:rPr lang="en-AU" sz="1200" dirty="0" smtClean="0">
                <a:solidFill>
                  <a:srgbClr val="000099"/>
                </a:solidFill>
                <a:cs typeface="Times New Roman" pitchFamily="18" charset="0"/>
              </a:rPr>
              <a:t>E. M., Phys. Rev. ST-AB 11, 104801 </a:t>
            </a:r>
            <a:r>
              <a:rPr lang="en-AU" sz="1200" dirty="0">
                <a:solidFill>
                  <a:srgbClr val="000099"/>
                </a:solidFill>
                <a:cs typeface="Times New Roman" pitchFamily="18" charset="0"/>
              </a:rPr>
              <a:t>(</a:t>
            </a:r>
            <a:r>
              <a:rPr lang="en-AU" sz="1200" dirty="0" smtClean="0">
                <a:solidFill>
                  <a:srgbClr val="000099"/>
                </a:solidFill>
                <a:cs typeface="Times New Roman" pitchFamily="18" charset="0"/>
              </a:rPr>
              <a:t>2008)</a:t>
            </a:r>
            <a:endParaRPr lang="en-GB" sz="1200" dirty="0">
              <a:solidFill>
                <a:srgbClr val="000099"/>
              </a:solidFill>
              <a:cs typeface="Arial" charset="0"/>
            </a:endParaRPr>
          </a:p>
        </p:txBody>
      </p:sp>
      <p:sp>
        <p:nvSpPr>
          <p:cNvPr id="9" name="Oval 8"/>
          <p:cNvSpPr/>
          <p:nvPr/>
        </p:nvSpPr>
        <p:spPr>
          <a:xfrm>
            <a:off x="3532114" y="1664898"/>
            <a:ext cx="495506" cy="793630"/>
          </a:xfrm>
          <a:prstGeom prst="ellipse">
            <a:avLst/>
          </a:prstGeom>
          <a:solidFill>
            <a:schemeClr val="bg1">
              <a:lumMod val="50000"/>
              <a:alpha val="20000"/>
            </a:schemeClr>
          </a:solidFill>
          <a:ln w="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a:spLocks noChangeArrowheads="1"/>
          </p:cNvSpPr>
          <p:nvPr/>
        </p:nvSpPr>
        <p:spPr bwMode="auto">
          <a:xfrm>
            <a:off x="3390270" y="1245972"/>
            <a:ext cx="762516" cy="461665"/>
          </a:xfrm>
          <a:prstGeom prst="rect">
            <a:avLst/>
          </a:prstGeom>
          <a:noFill/>
          <a:ln w="9525">
            <a:noFill/>
            <a:miter lim="800000"/>
            <a:headEnd/>
            <a:tailEnd/>
          </a:ln>
        </p:spPr>
        <p:txBody>
          <a:bodyPr wrap="none">
            <a:spAutoFit/>
          </a:bodyPr>
          <a:lstStyle/>
          <a:p>
            <a:pPr marL="342900" indent="-342900" algn="ctr">
              <a:lnSpc>
                <a:spcPct val="90000"/>
              </a:lnSpc>
              <a:spcBef>
                <a:spcPct val="20000"/>
              </a:spcBef>
            </a:pPr>
            <a:r>
              <a:rPr lang="en-AU" sz="1200" dirty="0" smtClean="0">
                <a:solidFill>
                  <a:srgbClr val="000099"/>
                </a:solidFill>
                <a:cs typeface="Times New Roman" pitchFamily="18" charset="0"/>
              </a:rPr>
              <a:t>new data</a:t>
            </a:r>
          </a:p>
          <a:p>
            <a:pPr marL="342900" indent="-342900" algn="ctr">
              <a:lnSpc>
                <a:spcPct val="90000"/>
              </a:lnSpc>
              <a:spcBef>
                <a:spcPct val="20000"/>
              </a:spcBef>
            </a:pPr>
            <a:r>
              <a:rPr lang="en-AU" sz="1200" dirty="0" smtClean="0">
                <a:solidFill>
                  <a:srgbClr val="000099"/>
                </a:solidFill>
                <a:cs typeface="Times New Roman" pitchFamily="18" charset="0"/>
              </a:rPr>
              <a:t>a-C</a:t>
            </a:r>
            <a:endParaRPr lang="en-GB" sz="1200" dirty="0">
              <a:solidFill>
                <a:srgbClr val="000099"/>
              </a:solidFill>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SPSU, 23.09.2010</a:t>
            </a:r>
            <a:endParaRPr lang="en-US" dirty="0"/>
          </a:p>
        </p:txBody>
      </p:sp>
      <p:sp>
        <p:nvSpPr>
          <p:cNvPr id="5" name="Footer Placeholder 4"/>
          <p:cNvSpPr>
            <a:spLocks noGrp="1"/>
          </p:cNvSpPr>
          <p:nvPr>
            <p:ph type="ftr" sz="quarter" idx="11"/>
          </p:nvPr>
        </p:nvSpPr>
        <p:spPr/>
        <p:txBody>
          <a:bodyPr/>
          <a:lstStyle/>
          <a:p>
            <a:r>
              <a:rPr lang="en-US" smtClean="0"/>
              <a:t>Edgar Mahner</a:t>
            </a:r>
            <a:endParaRPr lang="en-US" dirty="0"/>
          </a:p>
        </p:txBody>
      </p:sp>
      <p:sp>
        <p:nvSpPr>
          <p:cNvPr id="6" name="Slide Number Placeholder 5"/>
          <p:cNvSpPr>
            <a:spLocks noGrp="1"/>
          </p:cNvSpPr>
          <p:nvPr>
            <p:ph type="sldNum" sz="quarter" idx="12"/>
          </p:nvPr>
        </p:nvSpPr>
        <p:spPr/>
        <p:txBody>
          <a:bodyPr/>
          <a:lstStyle/>
          <a:p>
            <a:fld id="{D01AEB67-EE51-5346-A8E6-75A93327C7A9}" type="slidenum">
              <a:rPr lang="en-US" smtClean="0"/>
              <a:pPr/>
              <a:t>15</a:t>
            </a:fld>
            <a:endParaRPr lang="en-US" dirty="0"/>
          </a:p>
        </p:txBody>
      </p:sp>
      <p:sp>
        <p:nvSpPr>
          <p:cNvPr id="11" name="Title 1"/>
          <p:cNvSpPr>
            <a:spLocks noGrp="1"/>
          </p:cNvSpPr>
          <p:nvPr>
            <p:ph type="title"/>
          </p:nvPr>
        </p:nvSpPr>
        <p:spPr>
          <a:xfrm>
            <a:off x="0" y="0"/>
            <a:ext cx="9144000" cy="1133856"/>
          </a:xfrm>
        </p:spPr>
        <p:txBody>
          <a:bodyPr>
            <a:normAutofit/>
          </a:bodyPr>
          <a:lstStyle/>
          <a:p>
            <a:r>
              <a:rPr lang="en-US" b="0" dirty="0" smtClean="0">
                <a:latin typeface="+mn-lt"/>
              </a:rPr>
              <a:t>Energy scaling of the desorption yield </a:t>
            </a:r>
            <a:br>
              <a:rPr lang="en-US" b="0" dirty="0" smtClean="0">
                <a:latin typeface="+mn-lt"/>
              </a:rPr>
            </a:br>
            <a:r>
              <a:rPr lang="en-US" b="0" dirty="0" smtClean="0">
                <a:latin typeface="+mn-lt"/>
              </a:rPr>
              <a:t>     …is</a:t>
            </a:r>
            <a:r>
              <a:rPr lang="en-US" dirty="0" smtClean="0"/>
              <a:t> difficult since we have no theory and no data…</a:t>
            </a:r>
            <a:endParaRPr lang="en-US" sz="1600" b="0" dirty="0"/>
          </a:p>
        </p:txBody>
      </p:sp>
      <p:pic>
        <p:nvPicPr>
          <p:cNvPr id="7" name="Picture 6" descr="some dEdx tries v3.wmf"/>
          <p:cNvPicPr>
            <a:picLocks noChangeAspect="1"/>
          </p:cNvPicPr>
          <p:nvPr/>
        </p:nvPicPr>
        <p:blipFill>
          <a:blip r:embed="rId2"/>
          <a:srcRect l="4576" t="8764" r="20267" b="9477"/>
          <a:stretch>
            <a:fillRect/>
          </a:stretch>
        </p:blipFill>
        <p:spPr>
          <a:xfrm>
            <a:off x="222018" y="1189755"/>
            <a:ext cx="6047674" cy="5083710"/>
          </a:xfrm>
          <a:prstGeom prst="rect">
            <a:avLst/>
          </a:prstGeom>
        </p:spPr>
      </p:pic>
      <p:sp>
        <p:nvSpPr>
          <p:cNvPr id="13" name="Content Placeholder 2"/>
          <p:cNvSpPr txBox="1">
            <a:spLocks/>
          </p:cNvSpPr>
          <p:nvPr/>
        </p:nvSpPr>
        <p:spPr>
          <a:xfrm>
            <a:off x="6356777" y="4023360"/>
            <a:ext cx="2667000" cy="1748216"/>
          </a:xfrm>
          <a:prstGeom prst="rect">
            <a:avLst/>
          </a:prstGeom>
        </p:spPr>
        <p:txBody>
          <a:bodyPr vert="horz" lIns="91440" tIns="45720" rIns="91440" bIns="45720" rtlCol="0">
            <a:normAutofit fontScale="77500" lnSpcReduction="20000"/>
          </a:bodyPr>
          <a:lstStyle/>
          <a:p>
            <a:pPr marL="285750" indent="-285750">
              <a:spcBef>
                <a:spcPct val="20000"/>
              </a:spcBef>
              <a:buSzPct val="80000"/>
              <a:buFont typeface="Wingdings" pitchFamily="2" charset="2"/>
              <a:buChar char="q"/>
              <a:defRPr/>
            </a:pPr>
            <a:r>
              <a:rPr kumimoji="0" lang="en-US" sz="1500" b="0" i="0" u="none" strike="noStrike" kern="1200" cap="none" spc="0" normalizeH="0" baseline="0" noProof="0" dirty="0" smtClean="0">
                <a:ln>
                  <a:noFill/>
                </a:ln>
                <a:solidFill>
                  <a:schemeClr val="tx1"/>
                </a:solidFill>
                <a:effectLst/>
                <a:uLnTx/>
                <a:uFillTx/>
                <a:latin typeface="+mn-lt"/>
                <a:ea typeface="+mn-ea"/>
                <a:cs typeface="+mn-cs"/>
              </a:rPr>
              <a:t>Very preliminary analysis</a:t>
            </a:r>
          </a:p>
          <a:p>
            <a:pPr marL="285750" indent="-285750">
              <a:spcBef>
                <a:spcPct val="20000"/>
              </a:spcBef>
              <a:buSzPct val="80000"/>
              <a:buFont typeface="Wingdings" pitchFamily="2" charset="2"/>
              <a:buChar char="q"/>
              <a:defRPr/>
            </a:pPr>
            <a:r>
              <a:rPr lang="en-US" sz="1500" dirty="0" smtClean="0"/>
              <a:t>FLUKA simulation made by Helmut Vincke (SC/RP)</a:t>
            </a:r>
            <a:endParaRPr kumimoji="0" lang="en-US" sz="1500" b="0" i="0" u="none" strike="noStrike" kern="1200" cap="none" spc="0" normalizeH="0" baseline="0" noProof="0" dirty="0" smtClean="0">
              <a:ln>
                <a:noFill/>
              </a:ln>
              <a:solidFill>
                <a:schemeClr val="tx1"/>
              </a:solidFill>
              <a:effectLst/>
              <a:uLnTx/>
              <a:uFillTx/>
              <a:latin typeface="+mn-lt"/>
              <a:ea typeface="+mn-ea"/>
              <a:cs typeface="+mn-cs"/>
            </a:endParaRPr>
          </a:p>
          <a:p>
            <a:pPr marL="285750" indent="-285750">
              <a:spcBef>
                <a:spcPct val="20000"/>
              </a:spcBef>
              <a:buSzPct val="80000"/>
              <a:buFont typeface="Wingdings" pitchFamily="2" charset="2"/>
              <a:buChar char="q"/>
              <a:defRPr/>
            </a:pPr>
            <a:r>
              <a:rPr lang="en-US" sz="1500" dirty="0" smtClean="0"/>
              <a:t>U</a:t>
            </a: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nclear</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if </a:t>
            </a:r>
            <a:r>
              <a:rPr kumimoji="0" lang="en-US" sz="1500" b="0" i="0" u="none" strike="noStrike" kern="1200" cap="none" spc="0" normalizeH="0" baseline="0" noProof="0" dirty="0" smtClean="0">
                <a:ln>
                  <a:noFill/>
                </a:ln>
                <a:solidFill>
                  <a:schemeClr val="tx1"/>
                </a:solidFill>
                <a:effectLst/>
                <a:uLnTx/>
                <a:uFillTx/>
                <a:latin typeface="+mn-lt"/>
                <a:ea typeface="+mn-ea"/>
                <a:cs typeface="+mn-cs"/>
                <a:sym typeface="Symbol"/>
              </a:rPr>
              <a:t></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scales at SPS energies with </a:t>
            </a: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dE</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dx</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or not</a:t>
            </a:r>
            <a:endParaRPr lang="en-US" sz="1500" dirty="0" smtClean="0"/>
          </a:p>
          <a:p>
            <a:pPr marL="285750" indent="-285750">
              <a:spcBef>
                <a:spcPct val="20000"/>
              </a:spcBef>
              <a:buSzPct val="80000"/>
              <a:buFont typeface="Wingdings" pitchFamily="2" charset="2"/>
              <a:buChar char="q"/>
              <a:defRPr/>
            </a:pPr>
            <a:r>
              <a:rPr kumimoji="0" lang="en-US" sz="1500" b="0" i="0" u="none" strike="noStrike" kern="1200" cap="none" spc="0" normalizeH="0" baseline="0" noProof="0" dirty="0" smtClean="0">
                <a:ln>
                  <a:noFill/>
                </a:ln>
                <a:solidFill>
                  <a:schemeClr val="tx1"/>
                </a:solidFill>
                <a:effectLst/>
                <a:uLnTx/>
                <a:uFillTx/>
                <a:latin typeface="+mn-lt"/>
                <a:ea typeface="+mn-ea"/>
                <a:cs typeface="+mn-cs"/>
              </a:rPr>
              <a:t>Needs</a:t>
            </a:r>
            <a:r>
              <a:rPr kumimoji="0" lang="en-US" sz="1500" b="0" i="0" u="none" strike="noStrike" kern="1200" cap="none" spc="0" normalizeH="0" noProof="0" dirty="0" smtClean="0">
                <a:ln>
                  <a:noFill/>
                </a:ln>
                <a:solidFill>
                  <a:schemeClr val="tx1"/>
                </a:solidFill>
                <a:effectLst/>
                <a:uLnTx/>
                <a:uFillTx/>
                <a:latin typeface="+mn-lt"/>
                <a:ea typeface="+mn-ea"/>
                <a:cs typeface="+mn-cs"/>
              </a:rPr>
              <a:t> more simulations and experimental verification</a:t>
            </a:r>
            <a:endParaRPr lang="en-US" sz="1500" dirty="0" smtClean="0"/>
          </a:p>
          <a:p>
            <a:pPr marL="285750" indent="-285750">
              <a:spcBef>
                <a:spcPct val="20000"/>
              </a:spcBef>
              <a:buSzPct val="80000"/>
              <a:buFont typeface="Wingdings" pitchFamily="2" charset="2"/>
              <a:buChar char="q"/>
              <a:defRPr/>
            </a:pPr>
            <a:r>
              <a:rPr kumimoji="0" lang="en-US" sz="1500" b="0" i="0" u="none" strike="noStrike" kern="1200" cap="none" spc="0" normalizeH="0" baseline="0" noProof="0" dirty="0" smtClean="0">
                <a:ln>
                  <a:noFill/>
                </a:ln>
                <a:solidFill>
                  <a:schemeClr val="tx1"/>
                </a:solidFill>
                <a:effectLst/>
                <a:uLnTx/>
                <a:uFillTx/>
                <a:latin typeface="+mn-lt"/>
                <a:ea typeface="+mn-ea"/>
                <a:cs typeface="+mn-cs"/>
              </a:rPr>
              <a:t>Beam</a:t>
            </a:r>
            <a:r>
              <a:rPr kumimoji="0" lang="en-US" sz="1500" b="0" i="0" u="none" strike="noStrike" kern="1200" cap="none" spc="0" normalizeH="0" noProof="0" dirty="0" smtClean="0">
                <a:ln>
                  <a:noFill/>
                </a:ln>
                <a:solidFill>
                  <a:schemeClr val="tx1"/>
                </a:solidFill>
                <a:effectLst/>
                <a:uLnTx/>
                <a:uFillTx/>
                <a:latin typeface="+mn-lt"/>
                <a:ea typeface="+mn-ea"/>
                <a:cs typeface="+mn-cs"/>
              </a:rPr>
              <a:t> </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time proposal made to study a-C coatings with ions and protons</a:t>
            </a:r>
            <a:r>
              <a:rPr kumimoji="0" lang="en-US" sz="1500" b="0" i="0" u="none" strike="noStrike" kern="1200" cap="none" spc="0" normalizeH="0" noProof="0" dirty="0" smtClean="0">
                <a:ln>
                  <a:noFill/>
                </a:ln>
                <a:solidFill>
                  <a:schemeClr val="tx1"/>
                </a:solidFill>
                <a:effectLst/>
                <a:uLnTx/>
                <a:uFillTx/>
                <a:latin typeface="+mn-lt"/>
                <a:ea typeface="+mn-ea"/>
                <a:cs typeface="+mn-cs"/>
              </a:rPr>
              <a:t> at</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HiRadMat</a:t>
            </a:r>
            <a:endParaRPr kumimoji="0" lang="en-US" sz="15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Pct val="80000"/>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smtClean="0">
              <a:ln>
                <a:noFill/>
              </a:ln>
              <a:solidFill>
                <a:schemeClr val="tx1"/>
              </a:solidFill>
              <a:effectLst/>
              <a:uLnTx/>
              <a:uFillTx/>
              <a:latin typeface="Goudy Old Style" pitchFamily="18" charset="0"/>
              <a:ea typeface="+mn-ea"/>
              <a:cs typeface="+mn-cs"/>
            </a:endParaRPr>
          </a:p>
        </p:txBody>
      </p:sp>
      <p:sp>
        <p:nvSpPr>
          <p:cNvPr id="15" name="Rectangle 14"/>
          <p:cNvSpPr/>
          <p:nvPr/>
        </p:nvSpPr>
        <p:spPr>
          <a:xfrm>
            <a:off x="6315001" y="3961890"/>
            <a:ext cx="2673344" cy="1748216"/>
          </a:xfrm>
          <a:prstGeom prst="rect">
            <a:avLst/>
          </a:prstGeom>
          <a:solidFill>
            <a:srgbClr val="FF0066">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SPSU, 23.09.2010</a:t>
            </a:r>
            <a:endParaRPr lang="en-US" dirty="0"/>
          </a:p>
        </p:txBody>
      </p:sp>
      <p:sp>
        <p:nvSpPr>
          <p:cNvPr id="5" name="Slide Number Placeholder 4"/>
          <p:cNvSpPr>
            <a:spLocks noGrp="1"/>
          </p:cNvSpPr>
          <p:nvPr>
            <p:ph type="sldNum" sz="quarter" idx="12"/>
          </p:nvPr>
        </p:nvSpPr>
        <p:spPr/>
        <p:txBody>
          <a:bodyPr/>
          <a:lstStyle/>
          <a:p>
            <a:fld id="{D01AEB67-EE51-5346-A8E6-75A93327C7A9}" type="slidenum">
              <a:rPr lang="en-US" smtClean="0"/>
              <a:pPr/>
              <a:t>16</a:t>
            </a:fld>
            <a:endParaRPr lang="en-US" dirty="0"/>
          </a:p>
        </p:txBody>
      </p:sp>
      <p:sp>
        <p:nvSpPr>
          <p:cNvPr id="6" name="Footer Placeholder 5"/>
          <p:cNvSpPr>
            <a:spLocks noGrp="1"/>
          </p:cNvSpPr>
          <p:nvPr>
            <p:ph type="ftr" sz="quarter" idx="11"/>
          </p:nvPr>
        </p:nvSpPr>
        <p:spPr/>
        <p:txBody>
          <a:bodyPr/>
          <a:lstStyle/>
          <a:p>
            <a:r>
              <a:rPr lang="en-US" dirty="0" smtClean="0"/>
              <a:t>Edgar Mahner</a:t>
            </a:r>
            <a:endParaRPr lang="en-US" dirty="0"/>
          </a:p>
        </p:txBody>
      </p:sp>
      <p:sp>
        <p:nvSpPr>
          <p:cNvPr id="7" name="Title 1"/>
          <p:cNvSpPr>
            <a:spLocks noGrp="1"/>
          </p:cNvSpPr>
          <p:nvPr>
            <p:ph type="title"/>
          </p:nvPr>
        </p:nvSpPr>
        <p:spPr>
          <a:xfrm>
            <a:off x="0" y="0"/>
            <a:ext cx="9144000" cy="1133856"/>
          </a:xfrm>
        </p:spPr>
        <p:txBody>
          <a:bodyPr>
            <a:normAutofit/>
          </a:bodyPr>
          <a:lstStyle/>
          <a:p>
            <a:r>
              <a:rPr lang="en-US" b="0" dirty="0" smtClean="0">
                <a:latin typeface="+mn-lt"/>
              </a:rPr>
              <a:t>Conclusions</a:t>
            </a:r>
            <a:endParaRPr lang="en-US" sz="1600" b="0" dirty="0"/>
          </a:p>
        </p:txBody>
      </p:sp>
      <p:sp>
        <p:nvSpPr>
          <p:cNvPr id="8" name="Content Placeholder 2"/>
          <p:cNvSpPr>
            <a:spLocks noGrp="1"/>
          </p:cNvSpPr>
          <p:nvPr>
            <p:ph idx="1"/>
          </p:nvPr>
        </p:nvSpPr>
        <p:spPr>
          <a:xfrm>
            <a:off x="533400" y="1219200"/>
            <a:ext cx="8287072" cy="5378152"/>
          </a:xfrm>
        </p:spPr>
        <p:txBody>
          <a:bodyPr>
            <a:normAutofit/>
          </a:bodyPr>
          <a:lstStyle/>
          <a:p>
            <a:r>
              <a:rPr lang="en-US" dirty="0" smtClean="0"/>
              <a:t>Heavy-ion desorption yields of amorphous carbon</a:t>
            </a:r>
          </a:p>
          <a:p>
            <a:pPr lvl="1"/>
            <a:r>
              <a:rPr lang="en-US" sz="1700" dirty="0" smtClean="0">
                <a:latin typeface="+mn-lt"/>
              </a:rPr>
              <a:t>First experiments with 4.2 </a:t>
            </a:r>
            <a:r>
              <a:rPr lang="en-US" sz="1700" dirty="0" err="1" smtClean="0">
                <a:latin typeface="+mn-lt"/>
              </a:rPr>
              <a:t>MeV</a:t>
            </a:r>
            <a:r>
              <a:rPr lang="en-US" sz="1700" dirty="0" smtClean="0">
                <a:latin typeface="+mn-lt"/>
              </a:rPr>
              <a:t>/u </a:t>
            </a:r>
            <a:r>
              <a:rPr lang="en-US" sz="1700" dirty="0" err="1" smtClean="0">
                <a:latin typeface="+mn-lt"/>
              </a:rPr>
              <a:t>Pb</a:t>
            </a:r>
            <a:r>
              <a:rPr lang="en-US" sz="1700" dirty="0" smtClean="0">
                <a:latin typeface="+mn-lt"/>
              </a:rPr>
              <a:t> ions at LINAC3 demonstrated very high yields.</a:t>
            </a:r>
          </a:p>
          <a:p>
            <a:pPr lvl="1"/>
            <a:r>
              <a:rPr lang="en-US" dirty="0" smtClean="0"/>
              <a:t>Desorption is dominated by CO2, CO, and H2 molecules.</a:t>
            </a:r>
          </a:p>
          <a:p>
            <a:pPr lvl="1"/>
            <a:r>
              <a:rPr lang="en-US" sz="1700" dirty="0" smtClean="0">
                <a:latin typeface="+mn-lt"/>
              </a:rPr>
              <a:t>High desorption yields pose </a:t>
            </a:r>
            <a:r>
              <a:rPr lang="en-US" sz="1700" u="sng" dirty="0" smtClean="0">
                <a:latin typeface="+mn-lt"/>
              </a:rPr>
              <a:t>no</a:t>
            </a:r>
            <a:r>
              <a:rPr lang="en-US" sz="1700" dirty="0" smtClean="0">
                <a:latin typeface="+mn-lt"/>
              </a:rPr>
              <a:t> problem for the SPS coating decision </a:t>
            </a:r>
            <a:r>
              <a:rPr lang="en-US" sz="1700" u="sng" dirty="0" smtClean="0">
                <a:latin typeface="+mn-lt"/>
              </a:rPr>
              <a:t>if</a:t>
            </a:r>
            <a:r>
              <a:rPr lang="en-US" sz="1700" dirty="0" smtClean="0">
                <a:latin typeface="+mn-lt"/>
              </a:rPr>
              <a:t> lead ion losses are in a local SPS position far away from critical accelerator equipment as septa, kicker, and cavities.</a:t>
            </a:r>
          </a:p>
          <a:p>
            <a:r>
              <a:rPr lang="en-US" dirty="0" smtClean="0"/>
              <a:t>MD proposal for the 2010 SPS heavy-ion run</a:t>
            </a:r>
          </a:p>
          <a:p>
            <a:pPr lvl="1"/>
            <a:r>
              <a:rPr lang="en-US" dirty="0" smtClean="0"/>
              <a:t>First </a:t>
            </a:r>
            <a:r>
              <a:rPr lang="en-US" i="1" dirty="0" smtClean="0"/>
              <a:t>in situ </a:t>
            </a:r>
            <a:r>
              <a:rPr lang="en-US" dirty="0" smtClean="0"/>
              <a:t>SPS pressure rise measurement with </a:t>
            </a:r>
            <a:r>
              <a:rPr lang="en-US" dirty="0" smtClean="0"/>
              <a:t>an orbit </a:t>
            </a:r>
            <a:r>
              <a:rPr lang="en-US" dirty="0" smtClean="0"/>
              <a:t>bump (discussed with Django) to lose 1-4 bunches of the Early Ion Beam (1.2 x 10</a:t>
            </a:r>
            <a:r>
              <a:rPr lang="en-US" baseline="30000" dirty="0" smtClean="0"/>
              <a:t>8</a:t>
            </a:r>
            <a:r>
              <a:rPr lang="en-US" dirty="0" smtClean="0"/>
              <a:t> ions/bunch) in an a-C coated SPS dipole magnet (position 51480). </a:t>
            </a:r>
            <a:r>
              <a:rPr lang="en-US" dirty="0" smtClean="0"/>
              <a:t>Or even take the Nominal Ion Beam with 52 bunches? The </a:t>
            </a:r>
            <a:r>
              <a:rPr lang="en-US" dirty="0" smtClean="0"/>
              <a:t>potential damage/activation should be investigated before.</a:t>
            </a:r>
            <a:endParaRPr lang="en-US" sz="1700" dirty="0" smtClean="0">
              <a:latin typeface="+mn-lt"/>
            </a:endParaRPr>
          </a:p>
          <a:p>
            <a:r>
              <a:rPr lang="en-US" dirty="0" smtClean="0"/>
              <a:t>Acknowledgements</a:t>
            </a:r>
            <a:endParaRPr lang="en-US" sz="2400" dirty="0" smtClean="0">
              <a:latin typeface="+mn-lt"/>
            </a:endParaRPr>
          </a:p>
          <a:p>
            <a:pPr lvl="1"/>
            <a:r>
              <a:rPr lang="en-US" dirty="0" smtClean="0"/>
              <a:t>I want to acknowledge the "Carbon Coating Team" of the CERN VSC group, the members of the SPS Upgrade Study Team and the LINAC3 team for their excellent support and many fruitful discussions. The shown results are based on their dedicated work. The collaboration with the GSI material science and vacuum groups is also highly appreciated, as well as the FLUKA simulations by Helmut Vincke.</a:t>
            </a:r>
            <a:endParaRPr lang="en-US" sz="1700" dirty="0" smtClean="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SPSU, 23.09.2010</a:t>
            </a:r>
            <a:endParaRPr lang="en-US" dirty="0"/>
          </a:p>
        </p:txBody>
      </p:sp>
      <p:sp>
        <p:nvSpPr>
          <p:cNvPr id="5" name="Footer Placeholder 4"/>
          <p:cNvSpPr>
            <a:spLocks noGrp="1"/>
          </p:cNvSpPr>
          <p:nvPr>
            <p:ph type="ftr" sz="quarter" idx="11"/>
          </p:nvPr>
        </p:nvSpPr>
        <p:spPr/>
        <p:txBody>
          <a:bodyPr/>
          <a:lstStyle/>
          <a:p>
            <a:r>
              <a:rPr lang="en-US" smtClean="0"/>
              <a:t>Edgar Mahner</a:t>
            </a:r>
            <a:endParaRPr lang="en-US" dirty="0"/>
          </a:p>
        </p:txBody>
      </p:sp>
      <p:sp>
        <p:nvSpPr>
          <p:cNvPr id="6" name="Slide Number Placeholder 5"/>
          <p:cNvSpPr>
            <a:spLocks noGrp="1"/>
          </p:cNvSpPr>
          <p:nvPr>
            <p:ph type="sldNum" sz="quarter" idx="12"/>
          </p:nvPr>
        </p:nvSpPr>
        <p:spPr/>
        <p:txBody>
          <a:bodyPr/>
          <a:lstStyle/>
          <a:p>
            <a:fld id="{D01AEB67-EE51-5346-A8E6-75A93327C7A9}" type="slidenum">
              <a:rPr lang="en-US" smtClean="0"/>
              <a:pPr/>
              <a:t>17</a:t>
            </a:fld>
            <a:endParaRPr lang="en-US" dirty="0"/>
          </a:p>
        </p:txBody>
      </p:sp>
      <p:sp>
        <p:nvSpPr>
          <p:cNvPr id="11" name="Title 1"/>
          <p:cNvSpPr>
            <a:spLocks noGrp="1"/>
          </p:cNvSpPr>
          <p:nvPr>
            <p:ph type="title"/>
          </p:nvPr>
        </p:nvSpPr>
        <p:spPr>
          <a:xfrm>
            <a:off x="0" y="0"/>
            <a:ext cx="9144000" cy="1133856"/>
          </a:xfrm>
        </p:spPr>
        <p:txBody>
          <a:bodyPr>
            <a:normAutofit/>
          </a:bodyPr>
          <a:lstStyle/>
          <a:p>
            <a:r>
              <a:rPr lang="en-US" b="0" dirty="0" smtClean="0">
                <a:latin typeface="+mn-lt"/>
              </a:rPr>
              <a:t>Spares</a:t>
            </a:r>
            <a:endParaRPr lang="en-US" sz="1600" b="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SPSU, 23.09.2010</a:t>
            </a:r>
            <a:endParaRPr lang="en-US" dirty="0"/>
          </a:p>
        </p:txBody>
      </p:sp>
      <p:sp>
        <p:nvSpPr>
          <p:cNvPr id="5" name="Footer Placeholder 4"/>
          <p:cNvSpPr>
            <a:spLocks noGrp="1"/>
          </p:cNvSpPr>
          <p:nvPr>
            <p:ph type="ftr" sz="quarter" idx="11"/>
          </p:nvPr>
        </p:nvSpPr>
        <p:spPr/>
        <p:txBody>
          <a:bodyPr/>
          <a:lstStyle/>
          <a:p>
            <a:r>
              <a:rPr lang="en-US" smtClean="0"/>
              <a:t>Edgar Mahner</a:t>
            </a:r>
            <a:endParaRPr lang="en-US" dirty="0"/>
          </a:p>
        </p:txBody>
      </p:sp>
      <p:sp>
        <p:nvSpPr>
          <p:cNvPr id="6" name="Slide Number Placeholder 5"/>
          <p:cNvSpPr>
            <a:spLocks noGrp="1"/>
          </p:cNvSpPr>
          <p:nvPr>
            <p:ph type="sldNum" sz="quarter" idx="12"/>
          </p:nvPr>
        </p:nvSpPr>
        <p:spPr/>
        <p:txBody>
          <a:bodyPr/>
          <a:lstStyle/>
          <a:p>
            <a:fld id="{D01AEB67-EE51-5346-A8E6-75A93327C7A9}" type="slidenum">
              <a:rPr lang="en-US" smtClean="0"/>
              <a:pPr/>
              <a:t>18</a:t>
            </a:fld>
            <a:endParaRPr lang="en-US" dirty="0"/>
          </a:p>
        </p:txBody>
      </p:sp>
      <p:sp>
        <p:nvSpPr>
          <p:cNvPr id="11" name="Title 1"/>
          <p:cNvSpPr>
            <a:spLocks noGrp="1"/>
          </p:cNvSpPr>
          <p:nvPr>
            <p:ph type="title"/>
          </p:nvPr>
        </p:nvSpPr>
        <p:spPr>
          <a:xfrm>
            <a:off x="0" y="0"/>
            <a:ext cx="9144000" cy="1133856"/>
          </a:xfrm>
        </p:spPr>
        <p:txBody>
          <a:bodyPr>
            <a:normAutofit/>
          </a:bodyPr>
          <a:lstStyle/>
          <a:p>
            <a:r>
              <a:rPr lang="en-US" b="0" dirty="0" smtClean="0">
                <a:latin typeface="+mn-lt"/>
              </a:rPr>
              <a:t>Spares</a:t>
            </a:r>
            <a:endParaRPr lang="en-US" sz="1600" b="0" dirty="0"/>
          </a:p>
        </p:txBody>
      </p:sp>
      <p:pic>
        <p:nvPicPr>
          <p:cNvPr id="28674" name="Picture 2"/>
          <p:cNvPicPr>
            <a:picLocks noChangeAspect="1" noChangeArrowheads="1"/>
          </p:cNvPicPr>
          <p:nvPr/>
        </p:nvPicPr>
        <p:blipFill>
          <a:blip r:embed="rId2"/>
          <a:srcRect/>
          <a:stretch>
            <a:fillRect/>
          </a:stretch>
        </p:blipFill>
        <p:spPr bwMode="auto">
          <a:xfrm>
            <a:off x="0" y="0"/>
            <a:ext cx="9201150" cy="6900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SPSU, 23.09.2010</a:t>
            </a:r>
            <a:endParaRPr lang="en-US" dirty="0"/>
          </a:p>
        </p:txBody>
      </p:sp>
      <p:sp>
        <p:nvSpPr>
          <p:cNvPr id="5" name="Footer Placeholder 4"/>
          <p:cNvSpPr>
            <a:spLocks noGrp="1"/>
          </p:cNvSpPr>
          <p:nvPr>
            <p:ph type="ftr" sz="quarter" idx="11"/>
          </p:nvPr>
        </p:nvSpPr>
        <p:spPr/>
        <p:txBody>
          <a:bodyPr/>
          <a:lstStyle/>
          <a:p>
            <a:r>
              <a:rPr lang="en-US" smtClean="0"/>
              <a:t>Edgar Mahner</a:t>
            </a:r>
            <a:endParaRPr lang="en-US" dirty="0"/>
          </a:p>
        </p:txBody>
      </p:sp>
      <p:sp>
        <p:nvSpPr>
          <p:cNvPr id="6" name="Slide Number Placeholder 5"/>
          <p:cNvSpPr>
            <a:spLocks noGrp="1"/>
          </p:cNvSpPr>
          <p:nvPr>
            <p:ph type="sldNum" sz="quarter" idx="12"/>
          </p:nvPr>
        </p:nvSpPr>
        <p:spPr/>
        <p:txBody>
          <a:bodyPr/>
          <a:lstStyle/>
          <a:p>
            <a:fld id="{D01AEB67-EE51-5346-A8E6-75A93327C7A9}" type="slidenum">
              <a:rPr lang="en-US" smtClean="0"/>
              <a:pPr/>
              <a:t>19</a:t>
            </a:fld>
            <a:endParaRPr lang="en-US" dirty="0"/>
          </a:p>
        </p:txBody>
      </p:sp>
      <p:sp>
        <p:nvSpPr>
          <p:cNvPr id="11" name="Title 1"/>
          <p:cNvSpPr>
            <a:spLocks noGrp="1"/>
          </p:cNvSpPr>
          <p:nvPr>
            <p:ph type="title"/>
          </p:nvPr>
        </p:nvSpPr>
        <p:spPr>
          <a:xfrm>
            <a:off x="0" y="0"/>
            <a:ext cx="9144000" cy="1133856"/>
          </a:xfrm>
        </p:spPr>
        <p:txBody>
          <a:bodyPr>
            <a:normAutofit/>
          </a:bodyPr>
          <a:lstStyle/>
          <a:p>
            <a:r>
              <a:rPr lang="en-US" b="0" dirty="0" smtClean="0">
                <a:latin typeface="+mn-lt"/>
              </a:rPr>
              <a:t>Spares</a:t>
            </a:r>
            <a:endParaRPr lang="en-US" sz="1600" b="0" dirty="0"/>
          </a:p>
        </p:txBody>
      </p:sp>
      <p:pic>
        <p:nvPicPr>
          <p:cNvPr id="27650" name="Picture 2"/>
          <p:cNvPicPr>
            <a:picLocks noChangeAspect="1" noChangeArrowheads="1"/>
          </p:cNvPicPr>
          <p:nvPr/>
        </p:nvPicPr>
        <p:blipFill>
          <a:blip r:embed="rId2"/>
          <a:srcRect/>
          <a:stretch>
            <a:fillRect/>
          </a:stretch>
        </p:blipFill>
        <p:spPr bwMode="auto">
          <a:xfrm>
            <a:off x="-1"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SPSU, 23.09.2010</a:t>
            </a:r>
            <a:endParaRPr lang="en-US"/>
          </a:p>
        </p:txBody>
      </p:sp>
      <p:sp>
        <p:nvSpPr>
          <p:cNvPr id="5" name="Slide Number Placeholder 4"/>
          <p:cNvSpPr>
            <a:spLocks noGrp="1"/>
          </p:cNvSpPr>
          <p:nvPr>
            <p:ph type="sldNum" sz="quarter" idx="12"/>
          </p:nvPr>
        </p:nvSpPr>
        <p:spPr/>
        <p:txBody>
          <a:bodyPr/>
          <a:lstStyle/>
          <a:p>
            <a:fld id="{D01AEB67-EE51-5346-A8E6-75A93327C7A9}" type="slidenum">
              <a:rPr lang="en-US" smtClean="0"/>
              <a:pPr/>
              <a:t>2</a:t>
            </a:fld>
            <a:endParaRPr lang="en-US"/>
          </a:p>
        </p:txBody>
      </p:sp>
      <p:sp>
        <p:nvSpPr>
          <p:cNvPr id="6" name="Footer Placeholder 5"/>
          <p:cNvSpPr>
            <a:spLocks noGrp="1"/>
          </p:cNvSpPr>
          <p:nvPr>
            <p:ph type="ftr" sz="quarter" idx="11"/>
          </p:nvPr>
        </p:nvSpPr>
        <p:spPr/>
        <p:txBody>
          <a:bodyPr/>
          <a:lstStyle/>
          <a:p>
            <a:r>
              <a:rPr lang="en-US" smtClean="0"/>
              <a:t>Edgar Mahner</a:t>
            </a:r>
            <a:endParaRPr lang="en-US" dirty="0"/>
          </a:p>
        </p:txBody>
      </p:sp>
      <p:sp>
        <p:nvSpPr>
          <p:cNvPr id="3" name="Content Placeholder 2"/>
          <p:cNvSpPr>
            <a:spLocks noGrp="1"/>
          </p:cNvSpPr>
          <p:nvPr>
            <p:ph idx="1"/>
          </p:nvPr>
        </p:nvSpPr>
        <p:spPr>
          <a:xfrm>
            <a:off x="457200" y="1143000"/>
            <a:ext cx="8401080" cy="5213350"/>
          </a:xfrm>
        </p:spPr>
        <p:txBody>
          <a:bodyPr>
            <a:normAutofit fontScale="62500" lnSpcReduction="20000"/>
          </a:bodyPr>
          <a:lstStyle/>
          <a:p>
            <a:pPr>
              <a:buFont typeface="Wingdings" pitchFamily="2" charset="2"/>
              <a:buChar char="q"/>
            </a:pPr>
            <a:r>
              <a:rPr lang="en-US" sz="3200" b="0" dirty="0" smtClean="0">
                <a:latin typeface="+mn-lt"/>
              </a:rPr>
              <a:t>Electron cloud</a:t>
            </a:r>
          </a:p>
          <a:p>
            <a:pPr lvl="1"/>
            <a:r>
              <a:rPr lang="en-AU" sz="2600" b="0" dirty="0" smtClean="0">
                <a:latin typeface="+mn-lt"/>
              </a:rPr>
              <a:t>The electron cloud effect, its impact on particle accelerators, and mitigation techniques have been intensively studied in many laboratories worldwide. Recent development work, ongoing and proposed research work can be found in </a:t>
            </a:r>
          </a:p>
          <a:p>
            <a:pPr lvl="2"/>
            <a:r>
              <a:rPr lang="en-AU" sz="2200" b="0" dirty="0" smtClean="0">
                <a:solidFill>
                  <a:srgbClr val="000099"/>
                </a:solidFill>
                <a:latin typeface="+mn-lt"/>
              </a:rPr>
              <a:t>ECM’08 (Electron Cloud Mitigation) Workshop, CERN, 20-21 Nov. 2008 </a:t>
            </a:r>
          </a:p>
          <a:p>
            <a:pPr lvl="2"/>
            <a:r>
              <a:rPr lang="en-AU" sz="2200" b="0" dirty="0" smtClean="0">
                <a:solidFill>
                  <a:srgbClr val="000099"/>
                </a:solidFill>
                <a:latin typeface="+mn-lt"/>
              </a:rPr>
              <a:t>AEC’09 (Anti e-Cloud Coatings) Workshop, CERN, 12-13 Oct. 2009</a:t>
            </a:r>
          </a:p>
          <a:p>
            <a:pPr>
              <a:buFont typeface="Wingdings" pitchFamily="2" charset="2"/>
              <a:buChar char="q"/>
            </a:pPr>
            <a:r>
              <a:rPr lang="en-AU" sz="3200" b="0" dirty="0" smtClean="0">
                <a:latin typeface="+mn-lt"/>
              </a:rPr>
              <a:t>Mitigation</a:t>
            </a:r>
          </a:p>
          <a:p>
            <a:pPr lvl="1"/>
            <a:r>
              <a:rPr lang="en-US" sz="2600" dirty="0" smtClean="0">
                <a:latin typeface="+mn-lt"/>
              </a:rPr>
              <a:t>Possible mitigation techniques for present/future machines (</a:t>
            </a:r>
            <a:r>
              <a:rPr lang="en-US" sz="2600" i="1" dirty="0" smtClean="0">
                <a:latin typeface="+mn-lt"/>
              </a:rPr>
              <a:t>e.g.</a:t>
            </a:r>
            <a:r>
              <a:rPr lang="en-US" sz="2600" dirty="0" smtClean="0">
                <a:latin typeface="+mn-lt"/>
              </a:rPr>
              <a:t> PS2 at CERN) are grooved vacuum chambers, clearing electrodes, and coatings such as amorphous carbon (a-C), </a:t>
            </a:r>
            <a:r>
              <a:rPr lang="en-US" sz="2600" dirty="0" err="1" smtClean="0">
                <a:latin typeface="+mn-lt"/>
              </a:rPr>
              <a:t>TiZrV</a:t>
            </a:r>
            <a:r>
              <a:rPr lang="en-US" sz="2600" dirty="0" smtClean="0">
                <a:latin typeface="+mn-lt"/>
              </a:rPr>
              <a:t> (NEG), and </a:t>
            </a:r>
            <a:r>
              <a:rPr lang="en-US" sz="2600" dirty="0" err="1" smtClean="0">
                <a:latin typeface="+mn-lt"/>
              </a:rPr>
              <a:t>TiN</a:t>
            </a:r>
            <a:r>
              <a:rPr lang="en-US" sz="2600" dirty="0" smtClean="0">
                <a:latin typeface="+mn-lt"/>
              </a:rPr>
              <a:t>.</a:t>
            </a:r>
          </a:p>
          <a:p>
            <a:pPr lvl="1"/>
            <a:r>
              <a:rPr lang="en-US" sz="2600" dirty="0" smtClean="0">
                <a:latin typeface="+mn-lt"/>
              </a:rPr>
              <a:t>At CERN, electron cloud studies are presently focused on the production and characterization of a-C coatings motivated by the SPS upgrade and the PS2 design.</a:t>
            </a:r>
          </a:p>
          <a:p>
            <a:r>
              <a:rPr lang="en-US" sz="3200" dirty="0" smtClean="0"/>
              <a:t>Requirements</a:t>
            </a:r>
          </a:p>
          <a:p>
            <a:pPr lvl="1"/>
            <a:r>
              <a:rPr lang="en-US" sz="2600" dirty="0" smtClean="0">
                <a:latin typeface="+mn-lt"/>
              </a:rPr>
              <a:t>The secondary electron yield (SEY) of the vacuum chamber is the most important parameter, SEY &lt; 1.3 is necessary for the SPS for electron cloud suppression</a:t>
            </a:r>
          </a:p>
          <a:p>
            <a:pPr lvl="1"/>
            <a:r>
              <a:rPr lang="en-US" sz="2600" dirty="0" smtClean="0"/>
              <a:t>Beam pipe aperture reduction must be as small as possible, solution applicable to the existing stainless steel vacuum chambers inside 6.5 m long magnets, good vacuum properties (comparable </a:t>
            </a:r>
            <a:r>
              <a:rPr lang="en-US" sz="2600" dirty="0" err="1" smtClean="0"/>
              <a:t>outgassing</a:t>
            </a:r>
            <a:r>
              <a:rPr lang="en-US" sz="2600" dirty="0" smtClean="0"/>
              <a:t> to stainless steel) needed, no </a:t>
            </a:r>
            <a:r>
              <a:rPr lang="en-US" sz="2600" dirty="0" err="1" smtClean="0"/>
              <a:t>bakeout</a:t>
            </a:r>
            <a:r>
              <a:rPr lang="en-US" sz="2600" dirty="0" smtClean="0"/>
              <a:t> possibility in the SPS, no ageing (increase of SEY with time) after venting to air, long term stability.</a:t>
            </a:r>
          </a:p>
          <a:p>
            <a:pPr lvl="1"/>
            <a:r>
              <a:rPr lang="en-US" sz="2600" dirty="0" smtClean="0"/>
              <a:t>No pressure rise/desorption yield data are available for heavy ion interactions with a-C</a:t>
            </a:r>
          </a:p>
          <a:p>
            <a:pPr lvl="1"/>
            <a:r>
              <a:rPr lang="en-US" sz="2600" dirty="0" smtClean="0"/>
              <a:t>Considered as important information prior to the SPS coating (all magnets chambers) and for the upgrade/design of existing/future accelerator vacuum systems.</a:t>
            </a:r>
          </a:p>
          <a:p>
            <a:pPr lvl="1"/>
            <a:endParaRPr lang="en-US" sz="2000" dirty="0" smtClean="0"/>
          </a:p>
          <a:p>
            <a:pPr lvl="1"/>
            <a:endParaRPr lang="en-US" sz="2000" dirty="0" smtClean="0"/>
          </a:p>
          <a:p>
            <a:pPr lvl="1"/>
            <a:endParaRPr lang="en-US" sz="2400" dirty="0" smtClean="0">
              <a:latin typeface="+mn-lt"/>
            </a:endParaRPr>
          </a:p>
          <a:p>
            <a:pPr lvl="1"/>
            <a:endParaRPr lang="en-US" dirty="0" smtClean="0"/>
          </a:p>
        </p:txBody>
      </p:sp>
      <p:sp>
        <p:nvSpPr>
          <p:cNvPr id="9" name="Rectangle 8"/>
          <p:cNvSpPr/>
          <p:nvPr/>
        </p:nvSpPr>
        <p:spPr>
          <a:xfrm>
            <a:off x="935400" y="5467729"/>
            <a:ext cx="7763774" cy="718386"/>
          </a:xfrm>
          <a:prstGeom prst="rect">
            <a:avLst/>
          </a:prstGeom>
          <a:solidFill>
            <a:srgbClr val="FF0066">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a:spLocks noGrp="1"/>
          </p:cNvSpPr>
          <p:nvPr>
            <p:ph type="title"/>
          </p:nvPr>
        </p:nvSpPr>
        <p:spPr>
          <a:xfrm>
            <a:off x="0" y="0"/>
            <a:ext cx="9144000" cy="1133856"/>
          </a:xfrm>
        </p:spPr>
        <p:txBody>
          <a:bodyPr>
            <a:normAutofit/>
          </a:bodyPr>
          <a:lstStyle/>
          <a:p>
            <a:r>
              <a:rPr lang="en-US" b="0" dirty="0" smtClean="0">
                <a:latin typeface="+mn-lt"/>
              </a:rPr>
              <a:t>Electron cloud, mitigation, SPS requirements</a:t>
            </a:r>
            <a:endParaRPr lang="en-US" sz="1600" b="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SPSU, 23.09.2010</a:t>
            </a:r>
            <a:endParaRPr lang="en-US" dirty="0"/>
          </a:p>
        </p:txBody>
      </p:sp>
      <p:sp>
        <p:nvSpPr>
          <p:cNvPr id="5" name="Slide Number Placeholder 4"/>
          <p:cNvSpPr>
            <a:spLocks noGrp="1"/>
          </p:cNvSpPr>
          <p:nvPr>
            <p:ph type="sldNum" sz="quarter" idx="12"/>
          </p:nvPr>
        </p:nvSpPr>
        <p:spPr/>
        <p:txBody>
          <a:bodyPr/>
          <a:lstStyle/>
          <a:p>
            <a:fld id="{D01AEB67-EE51-5346-A8E6-75A93327C7A9}" type="slidenum">
              <a:rPr lang="en-US" smtClean="0"/>
              <a:pPr/>
              <a:t>3</a:t>
            </a:fld>
            <a:endParaRPr lang="en-US" dirty="0"/>
          </a:p>
        </p:txBody>
      </p:sp>
      <p:sp>
        <p:nvSpPr>
          <p:cNvPr id="6" name="Footer Placeholder 5"/>
          <p:cNvSpPr>
            <a:spLocks noGrp="1"/>
          </p:cNvSpPr>
          <p:nvPr>
            <p:ph type="ftr" sz="quarter" idx="11"/>
          </p:nvPr>
        </p:nvSpPr>
        <p:spPr/>
        <p:txBody>
          <a:bodyPr/>
          <a:lstStyle/>
          <a:p>
            <a:r>
              <a:rPr lang="en-US" dirty="0" smtClean="0"/>
              <a:t>Edgar Mahner</a:t>
            </a:r>
            <a:endParaRPr lang="en-US" dirty="0"/>
          </a:p>
        </p:txBody>
      </p:sp>
      <p:sp>
        <p:nvSpPr>
          <p:cNvPr id="8" name="Title 1"/>
          <p:cNvSpPr>
            <a:spLocks noGrp="1"/>
          </p:cNvSpPr>
          <p:nvPr>
            <p:ph type="title"/>
          </p:nvPr>
        </p:nvSpPr>
        <p:spPr>
          <a:xfrm>
            <a:off x="0" y="0"/>
            <a:ext cx="9144000" cy="1133856"/>
          </a:xfrm>
        </p:spPr>
        <p:txBody>
          <a:bodyPr>
            <a:normAutofit/>
          </a:bodyPr>
          <a:lstStyle/>
          <a:p>
            <a:r>
              <a:rPr lang="en-US" dirty="0" smtClean="0"/>
              <a:t>T</a:t>
            </a:r>
            <a:r>
              <a:rPr lang="en-US" b="0" dirty="0" smtClean="0">
                <a:latin typeface="+mn-lt"/>
              </a:rPr>
              <a:t>hin film coating </a:t>
            </a:r>
            <a:r>
              <a:rPr lang="en-US" dirty="0" smtClean="0"/>
              <a:t>by DC magnetron sputtering</a:t>
            </a:r>
            <a:r>
              <a:rPr lang="en-US" b="0" dirty="0" smtClean="0">
                <a:latin typeface="+mn-lt"/>
              </a:rPr>
              <a:t> </a:t>
            </a:r>
            <a:endParaRPr lang="en-US" sz="1600" b="0" dirty="0"/>
          </a:p>
        </p:txBody>
      </p:sp>
      <p:sp>
        <p:nvSpPr>
          <p:cNvPr id="63" name="Text Box 126"/>
          <p:cNvSpPr txBox="1">
            <a:spLocks noChangeArrowheads="1"/>
          </p:cNvSpPr>
          <p:nvPr/>
        </p:nvSpPr>
        <p:spPr bwMode="auto">
          <a:xfrm>
            <a:off x="3399563" y="4916487"/>
            <a:ext cx="184150" cy="304800"/>
          </a:xfrm>
          <a:prstGeom prst="rect">
            <a:avLst/>
          </a:prstGeom>
          <a:noFill/>
          <a:ln w="9525">
            <a:noFill/>
            <a:miter lim="800000"/>
            <a:headEnd/>
            <a:tailEnd/>
          </a:ln>
          <a:effectLst/>
        </p:spPr>
        <p:txBody>
          <a:bodyPr>
            <a:spAutoFit/>
          </a:bodyPr>
          <a:lstStyle/>
          <a:p>
            <a:pPr>
              <a:spcBef>
                <a:spcPct val="50000"/>
              </a:spcBef>
            </a:pPr>
            <a:endParaRPr lang="en-GB" sz="1400"/>
          </a:p>
        </p:txBody>
      </p:sp>
      <p:grpSp>
        <p:nvGrpSpPr>
          <p:cNvPr id="2" name="Group 83"/>
          <p:cNvGrpSpPr>
            <a:grpSpLocks noChangeAspect="1"/>
          </p:cNvGrpSpPr>
          <p:nvPr/>
        </p:nvGrpSpPr>
        <p:grpSpPr>
          <a:xfrm>
            <a:off x="221272" y="779465"/>
            <a:ext cx="4572211" cy="3617595"/>
            <a:chOff x="508491" y="1201737"/>
            <a:chExt cx="5080235" cy="4019550"/>
          </a:xfrm>
        </p:grpSpPr>
        <p:sp>
          <p:nvSpPr>
            <p:cNvPr id="52" name="Oval 115"/>
            <p:cNvSpPr>
              <a:spLocks noChangeArrowheads="1"/>
            </p:cNvSpPr>
            <p:nvPr/>
          </p:nvSpPr>
          <p:spPr bwMode="auto">
            <a:xfrm>
              <a:off x="2640738" y="3821112"/>
              <a:ext cx="120650" cy="12065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4" name="Text Box 129"/>
            <p:cNvSpPr txBox="1">
              <a:spLocks noChangeArrowheads="1"/>
            </p:cNvSpPr>
            <p:nvPr/>
          </p:nvSpPr>
          <p:spPr bwMode="auto">
            <a:xfrm>
              <a:off x="3444013" y="1201737"/>
              <a:ext cx="954088" cy="517525"/>
            </a:xfrm>
            <a:prstGeom prst="rect">
              <a:avLst/>
            </a:prstGeom>
            <a:noFill/>
            <a:ln w="9525">
              <a:noFill/>
              <a:miter lim="800000"/>
              <a:headEnd/>
              <a:tailEnd/>
            </a:ln>
            <a:effectLst/>
          </p:spPr>
          <p:txBody>
            <a:bodyPr wrap="none">
              <a:spAutoFit/>
            </a:bodyPr>
            <a:lstStyle/>
            <a:p>
              <a:r>
                <a:rPr lang="en-US" sz="1400"/>
                <a:t>Graphite</a:t>
              </a:r>
            </a:p>
            <a:p>
              <a:r>
                <a:rPr lang="en-US" sz="1400"/>
                <a:t> rod</a:t>
              </a:r>
            </a:p>
          </p:txBody>
        </p:sp>
        <p:sp>
          <p:nvSpPr>
            <p:cNvPr id="15" name="Rectangle 6"/>
            <p:cNvSpPr>
              <a:spLocks noChangeArrowheads="1"/>
            </p:cNvSpPr>
            <p:nvPr/>
          </p:nvSpPr>
          <p:spPr bwMode="auto">
            <a:xfrm rot="16200000">
              <a:off x="2712176" y="2903536"/>
              <a:ext cx="2800350" cy="225425"/>
            </a:xfrm>
            <a:prstGeom prst="rect">
              <a:avLst/>
            </a:prstGeom>
            <a:gradFill rotWithShape="1">
              <a:gsLst>
                <a:gs pos="0">
                  <a:schemeClr val="bg2"/>
                </a:gs>
                <a:gs pos="50000">
                  <a:schemeClr val="bg2">
                    <a:gamma/>
                    <a:shade val="46275"/>
                    <a:invGamma/>
                  </a:schemeClr>
                </a:gs>
                <a:gs pos="100000">
                  <a:schemeClr val="bg2"/>
                </a:gs>
              </a:gsLst>
              <a:lin ang="5400000" scaled="1"/>
            </a:gradFill>
            <a:ln w="9525">
              <a:solidFill>
                <a:schemeClr val="tx1"/>
              </a:solidFill>
              <a:miter lim="800000"/>
              <a:headEnd/>
              <a:tailEnd/>
            </a:ln>
            <a:effectLst/>
          </p:spPr>
          <p:txBody>
            <a:bodyPr vert="eaVert" wrap="none" anchor="ctr"/>
            <a:lstStyle/>
            <a:p>
              <a:pPr algn="ctr"/>
              <a:endParaRPr lang="en-GB" sz="1400"/>
            </a:p>
          </p:txBody>
        </p:sp>
        <p:sp>
          <p:nvSpPr>
            <p:cNvPr id="16" name="Line 10"/>
            <p:cNvSpPr>
              <a:spLocks noChangeShapeType="1"/>
            </p:cNvSpPr>
            <p:nvPr/>
          </p:nvSpPr>
          <p:spPr bwMode="auto">
            <a:xfrm flipH="1" flipV="1">
              <a:off x="3598001" y="2890837"/>
              <a:ext cx="393700" cy="239712"/>
            </a:xfrm>
            <a:prstGeom prst="line">
              <a:avLst/>
            </a:prstGeom>
            <a:noFill/>
            <a:ln w="9525">
              <a:solidFill>
                <a:schemeClr val="tx1"/>
              </a:solidFill>
              <a:round/>
              <a:headEnd/>
              <a:tailEnd type="triangle" w="med" len="med"/>
            </a:ln>
            <a:effectLst/>
          </p:spPr>
          <p:txBody>
            <a:bodyPr/>
            <a:lstStyle/>
            <a:p>
              <a:endParaRPr lang="en-US"/>
            </a:p>
          </p:txBody>
        </p:sp>
        <p:sp>
          <p:nvSpPr>
            <p:cNvPr id="17" name="Line 14"/>
            <p:cNvSpPr>
              <a:spLocks noChangeShapeType="1"/>
            </p:cNvSpPr>
            <p:nvPr/>
          </p:nvSpPr>
          <p:spPr bwMode="auto">
            <a:xfrm flipV="1">
              <a:off x="4229826" y="3025774"/>
              <a:ext cx="222250" cy="157163"/>
            </a:xfrm>
            <a:prstGeom prst="line">
              <a:avLst/>
            </a:prstGeom>
            <a:noFill/>
            <a:ln w="9525">
              <a:solidFill>
                <a:schemeClr val="tx1"/>
              </a:solidFill>
              <a:round/>
              <a:headEnd/>
              <a:tailEnd type="triangle" w="med" len="med"/>
            </a:ln>
            <a:effectLst/>
          </p:spPr>
          <p:txBody>
            <a:bodyPr/>
            <a:lstStyle/>
            <a:p>
              <a:endParaRPr lang="en-US"/>
            </a:p>
          </p:txBody>
        </p:sp>
        <p:sp>
          <p:nvSpPr>
            <p:cNvPr id="18" name="Oval 35"/>
            <p:cNvSpPr>
              <a:spLocks noChangeArrowheads="1"/>
            </p:cNvSpPr>
            <p:nvPr/>
          </p:nvSpPr>
          <p:spPr bwMode="auto">
            <a:xfrm>
              <a:off x="3259863" y="3856037"/>
              <a:ext cx="95250" cy="90487"/>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19" name="Oval 36"/>
            <p:cNvSpPr>
              <a:spLocks noChangeArrowheads="1"/>
            </p:cNvSpPr>
            <p:nvPr/>
          </p:nvSpPr>
          <p:spPr bwMode="auto">
            <a:xfrm>
              <a:off x="4715601" y="3682999"/>
              <a:ext cx="95250" cy="90488"/>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20" name="Oval 37"/>
            <p:cNvSpPr>
              <a:spLocks noChangeArrowheads="1"/>
            </p:cNvSpPr>
            <p:nvPr/>
          </p:nvSpPr>
          <p:spPr bwMode="auto">
            <a:xfrm>
              <a:off x="4872763" y="2998787"/>
              <a:ext cx="95250" cy="90487"/>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21" name="Oval 38"/>
            <p:cNvSpPr>
              <a:spLocks noChangeArrowheads="1"/>
            </p:cNvSpPr>
            <p:nvPr/>
          </p:nvSpPr>
          <p:spPr bwMode="auto">
            <a:xfrm>
              <a:off x="3786913" y="2789237"/>
              <a:ext cx="95250" cy="90487"/>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22" name="Text Box 69"/>
            <p:cNvSpPr txBox="1">
              <a:spLocks noChangeArrowheads="1"/>
            </p:cNvSpPr>
            <p:nvPr/>
          </p:nvSpPr>
          <p:spPr bwMode="auto">
            <a:xfrm>
              <a:off x="699226" y="2309812"/>
              <a:ext cx="1374775" cy="1155700"/>
            </a:xfrm>
            <a:prstGeom prst="rect">
              <a:avLst/>
            </a:prstGeom>
            <a:noFill/>
            <a:ln w="9525">
              <a:noFill/>
              <a:miter lim="800000"/>
              <a:headEnd/>
              <a:tailEnd/>
            </a:ln>
            <a:effectLst/>
          </p:spPr>
          <p:txBody>
            <a:bodyPr wrap="none">
              <a:spAutoFit/>
            </a:bodyPr>
            <a:lstStyle/>
            <a:p>
              <a:r>
                <a:rPr lang="en-US" sz="1400" dirty="0"/>
                <a:t>noble gas ion</a:t>
              </a:r>
            </a:p>
            <a:p>
              <a:endParaRPr lang="en-US" sz="1400" dirty="0"/>
            </a:p>
            <a:p>
              <a:r>
                <a:rPr lang="en-US" sz="1400" dirty="0"/>
                <a:t>Electron</a:t>
              </a:r>
            </a:p>
            <a:p>
              <a:endParaRPr lang="en-US" sz="1400" dirty="0"/>
            </a:p>
            <a:p>
              <a:r>
                <a:rPr lang="en-US" sz="1400" dirty="0"/>
                <a:t>C atom</a:t>
              </a:r>
            </a:p>
          </p:txBody>
        </p:sp>
        <p:sp>
          <p:nvSpPr>
            <p:cNvPr id="23" name="Oval 70"/>
            <p:cNvSpPr>
              <a:spLocks noChangeArrowheads="1"/>
            </p:cNvSpPr>
            <p:nvPr/>
          </p:nvSpPr>
          <p:spPr bwMode="auto">
            <a:xfrm>
              <a:off x="543651" y="2865505"/>
              <a:ext cx="95250" cy="90488"/>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24" name="Oval 72"/>
            <p:cNvSpPr>
              <a:spLocks noChangeArrowheads="1"/>
            </p:cNvSpPr>
            <p:nvPr/>
          </p:nvSpPr>
          <p:spPr bwMode="auto">
            <a:xfrm>
              <a:off x="527707" y="3246492"/>
              <a:ext cx="120650" cy="12065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5" name="Oval 76"/>
            <p:cNvSpPr>
              <a:spLocks noChangeArrowheads="1"/>
            </p:cNvSpPr>
            <p:nvPr/>
          </p:nvSpPr>
          <p:spPr bwMode="auto">
            <a:xfrm>
              <a:off x="3101113" y="3173412"/>
              <a:ext cx="120650" cy="12065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6" name="Oval 77"/>
            <p:cNvSpPr>
              <a:spLocks noChangeArrowheads="1"/>
            </p:cNvSpPr>
            <p:nvPr/>
          </p:nvSpPr>
          <p:spPr bwMode="auto">
            <a:xfrm>
              <a:off x="3501163" y="2817812"/>
              <a:ext cx="120650" cy="12065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7" name="Oval 78"/>
            <p:cNvSpPr>
              <a:spLocks noChangeArrowheads="1"/>
            </p:cNvSpPr>
            <p:nvPr/>
          </p:nvSpPr>
          <p:spPr bwMode="auto">
            <a:xfrm>
              <a:off x="3571013" y="3983037"/>
              <a:ext cx="120650" cy="12065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8" name="Oval 79"/>
            <p:cNvSpPr>
              <a:spLocks noChangeArrowheads="1"/>
            </p:cNvSpPr>
            <p:nvPr/>
          </p:nvSpPr>
          <p:spPr bwMode="auto">
            <a:xfrm>
              <a:off x="4945788" y="3211512"/>
              <a:ext cx="120650" cy="12065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29" name="Oval 80"/>
            <p:cNvSpPr>
              <a:spLocks noChangeArrowheads="1"/>
            </p:cNvSpPr>
            <p:nvPr/>
          </p:nvSpPr>
          <p:spPr bwMode="auto">
            <a:xfrm>
              <a:off x="4425088" y="2944812"/>
              <a:ext cx="120650" cy="12065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0" name="Oval 81"/>
            <p:cNvSpPr>
              <a:spLocks noChangeArrowheads="1"/>
            </p:cNvSpPr>
            <p:nvPr/>
          </p:nvSpPr>
          <p:spPr bwMode="auto">
            <a:xfrm>
              <a:off x="4396513" y="4021137"/>
              <a:ext cx="120650" cy="12065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1" name="Oval 82"/>
            <p:cNvSpPr>
              <a:spLocks noChangeArrowheads="1"/>
            </p:cNvSpPr>
            <p:nvPr/>
          </p:nvSpPr>
          <p:spPr bwMode="auto">
            <a:xfrm>
              <a:off x="2624863" y="2755899"/>
              <a:ext cx="120650" cy="12065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2" name="Oval 83"/>
            <p:cNvSpPr>
              <a:spLocks noChangeArrowheads="1"/>
            </p:cNvSpPr>
            <p:nvPr/>
          </p:nvSpPr>
          <p:spPr bwMode="auto">
            <a:xfrm>
              <a:off x="2621688" y="3103562"/>
              <a:ext cx="120650" cy="12065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3" name="Oval 84"/>
            <p:cNvSpPr>
              <a:spLocks noChangeArrowheads="1"/>
            </p:cNvSpPr>
            <p:nvPr/>
          </p:nvSpPr>
          <p:spPr bwMode="auto">
            <a:xfrm>
              <a:off x="2620101" y="2292349"/>
              <a:ext cx="120650" cy="12065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4" name="Oval 85"/>
            <p:cNvSpPr>
              <a:spLocks noChangeArrowheads="1"/>
            </p:cNvSpPr>
            <p:nvPr/>
          </p:nvSpPr>
          <p:spPr bwMode="auto">
            <a:xfrm>
              <a:off x="5452201" y="2630487"/>
              <a:ext cx="120650" cy="12065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5" name="Oval 86"/>
            <p:cNvSpPr>
              <a:spLocks noChangeArrowheads="1"/>
            </p:cNvSpPr>
            <p:nvPr/>
          </p:nvSpPr>
          <p:spPr bwMode="auto">
            <a:xfrm>
              <a:off x="5450613" y="2925762"/>
              <a:ext cx="120650" cy="12065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6" name="Oval 87"/>
            <p:cNvSpPr>
              <a:spLocks noChangeArrowheads="1"/>
            </p:cNvSpPr>
            <p:nvPr/>
          </p:nvSpPr>
          <p:spPr bwMode="auto">
            <a:xfrm>
              <a:off x="2624863" y="2566987"/>
              <a:ext cx="120650" cy="12065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7" name="Oval 88"/>
            <p:cNvSpPr>
              <a:spLocks noChangeArrowheads="1"/>
            </p:cNvSpPr>
            <p:nvPr/>
          </p:nvSpPr>
          <p:spPr bwMode="auto">
            <a:xfrm>
              <a:off x="5433151" y="2276474"/>
              <a:ext cx="120650" cy="12065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39" name="Oval 97"/>
            <p:cNvSpPr>
              <a:spLocks noChangeArrowheads="1"/>
            </p:cNvSpPr>
            <p:nvPr/>
          </p:nvSpPr>
          <p:spPr bwMode="auto">
            <a:xfrm>
              <a:off x="3367813" y="2389187"/>
              <a:ext cx="212725" cy="228600"/>
            </a:xfrm>
            <a:prstGeom prst="ellipse">
              <a:avLst/>
            </a:prstGeom>
            <a:solidFill>
              <a:srgbClr val="3366FF"/>
            </a:solidFill>
            <a:ln w="9525">
              <a:solidFill>
                <a:schemeClr val="tx1"/>
              </a:solidFill>
              <a:round/>
              <a:headEnd/>
              <a:tailEnd/>
            </a:ln>
            <a:effectLst/>
          </p:spPr>
          <p:txBody>
            <a:bodyPr wrap="none" anchor="ctr"/>
            <a:lstStyle/>
            <a:p>
              <a:pPr algn="ctr"/>
              <a:r>
                <a:rPr lang="en-US" sz="1400">
                  <a:solidFill>
                    <a:srgbClr val="FF3300"/>
                  </a:solidFill>
                </a:rPr>
                <a:t>+</a:t>
              </a:r>
            </a:p>
          </p:txBody>
        </p:sp>
        <p:sp>
          <p:nvSpPr>
            <p:cNvPr id="40" name="Line 98"/>
            <p:cNvSpPr>
              <a:spLocks noChangeShapeType="1"/>
            </p:cNvSpPr>
            <p:nvPr/>
          </p:nvSpPr>
          <p:spPr bwMode="auto">
            <a:xfrm>
              <a:off x="2118451" y="3976687"/>
              <a:ext cx="552450" cy="0"/>
            </a:xfrm>
            <a:prstGeom prst="line">
              <a:avLst/>
            </a:prstGeom>
            <a:noFill/>
            <a:ln w="9525">
              <a:solidFill>
                <a:schemeClr val="tx1"/>
              </a:solidFill>
              <a:round/>
              <a:headEnd/>
              <a:tailEnd/>
            </a:ln>
            <a:effectLst/>
          </p:spPr>
          <p:txBody>
            <a:bodyPr/>
            <a:lstStyle/>
            <a:p>
              <a:endParaRPr lang="en-US"/>
            </a:p>
          </p:txBody>
        </p:sp>
        <p:sp>
          <p:nvSpPr>
            <p:cNvPr id="41" name="Line 100"/>
            <p:cNvSpPr>
              <a:spLocks noChangeShapeType="1"/>
            </p:cNvSpPr>
            <p:nvPr/>
          </p:nvSpPr>
          <p:spPr bwMode="auto">
            <a:xfrm>
              <a:off x="2113688" y="3779837"/>
              <a:ext cx="0" cy="319087"/>
            </a:xfrm>
            <a:prstGeom prst="line">
              <a:avLst/>
            </a:prstGeom>
            <a:noFill/>
            <a:ln w="38100">
              <a:solidFill>
                <a:schemeClr val="tx1"/>
              </a:solidFill>
              <a:round/>
              <a:headEnd/>
              <a:tailEnd/>
            </a:ln>
            <a:effectLst/>
          </p:spPr>
          <p:txBody>
            <a:bodyPr/>
            <a:lstStyle/>
            <a:p>
              <a:endParaRPr lang="en-US"/>
            </a:p>
          </p:txBody>
        </p:sp>
        <p:sp>
          <p:nvSpPr>
            <p:cNvPr id="42" name="Line 101"/>
            <p:cNvSpPr>
              <a:spLocks noChangeShapeType="1"/>
            </p:cNvSpPr>
            <p:nvPr/>
          </p:nvSpPr>
          <p:spPr bwMode="auto">
            <a:xfrm>
              <a:off x="2029551" y="3817937"/>
              <a:ext cx="0" cy="190500"/>
            </a:xfrm>
            <a:prstGeom prst="line">
              <a:avLst/>
            </a:prstGeom>
            <a:noFill/>
            <a:ln w="38100">
              <a:solidFill>
                <a:schemeClr val="tx1"/>
              </a:solidFill>
              <a:round/>
              <a:headEnd/>
              <a:tailEnd/>
            </a:ln>
            <a:effectLst/>
          </p:spPr>
          <p:txBody>
            <a:bodyPr/>
            <a:lstStyle/>
            <a:p>
              <a:endParaRPr lang="en-US"/>
            </a:p>
          </p:txBody>
        </p:sp>
        <p:sp>
          <p:nvSpPr>
            <p:cNvPr id="43" name="Line 102"/>
            <p:cNvSpPr>
              <a:spLocks noChangeShapeType="1"/>
            </p:cNvSpPr>
            <p:nvPr/>
          </p:nvSpPr>
          <p:spPr bwMode="auto">
            <a:xfrm>
              <a:off x="1966051" y="3856037"/>
              <a:ext cx="0" cy="114300"/>
            </a:xfrm>
            <a:prstGeom prst="line">
              <a:avLst/>
            </a:prstGeom>
            <a:noFill/>
            <a:ln w="38100">
              <a:solidFill>
                <a:schemeClr val="tx1"/>
              </a:solidFill>
              <a:round/>
              <a:headEnd/>
              <a:tailEnd/>
            </a:ln>
            <a:effectLst/>
          </p:spPr>
          <p:txBody>
            <a:bodyPr/>
            <a:lstStyle/>
            <a:p>
              <a:endParaRPr lang="en-US"/>
            </a:p>
          </p:txBody>
        </p:sp>
        <p:sp>
          <p:nvSpPr>
            <p:cNvPr id="44" name="Text Box 104"/>
            <p:cNvSpPr txBox="1">
              <a:spLocks noChangeArrowheads="1"/>
            </p:cNvSpPr>
            <p:nvPr/>
          </p:nvSpPr>
          <p:spPr bwMode="auto">
            <a:xfrm>
              <a:off x="3796438" y="4627562"/>
              <a:ext cx="892175" cy="304800"/>
            </a:xfrm>
            <a:prstGeom prst="rect">
              <a:avLst/>
            </a:prstGeom>
            <a:noFill/>
            <a:ln w="9525">
              <a:noFill/>
              <a:miter lim="800000"/>
              <a:headEnd/>
              <a:tailEnd/>
            </a:ln>
            <a:effectLst/>
          </p:spPr>
          <p:txBody>
            <a:bodyPr wrap="none">
              <a:spAutoFit/>
            </a:bodyPr>
            <a:lstStyle/>
            <a:p>
              <a:r>
                <a:rPr lang="en-US" sz="1400"/>
                <a:t>-700V</a:t>
              </a:r>
              <a:r>
                <a:rPr lang="en-US" sz="1400" baseline="-25000"/>
                <a:t>DC</a:t>
              </a:r>
            </a:p>
          </p:txBody>
        </p:sp>
        <p:sp>
          <p:nvSpPr>
            <p:cNvPr id="45" name="Line 108"/>
            <p:cNvSpPr>
              <a:spLocks noChangeShapeType="1"/>
            </p:cNvSpPr>
            <p:nvPr/>
          </p:nvSpPr>
          <p:spPr bwMode="auto">
            <a:xfrm>
              <a:off x="2635976" y="1617662"/>
              <a:ext cx="0" cy="2728912"/>
            </a:xfrm>
            <a:prstGeom prst="line">
              <a:avLst/>
            </a:prstGeom>
            <a:noFill/>
            <a:ln w="38100">
              <a:solidFill>
                <a:schemeClr val="tx1"/>
              </a:solidFill>
              <a:round/>
              <a:headEnd/>
              <a:tailEnd/>
            </a:ln>
            <a:effectLst/>
          </p:spPr>
          <p:txBody>
            <a:bodyPr/>
            <a:lstStyle/>
            <a:p>
              <a:endParaRPr lang="en-US"/>
            </a:p>
          </p:txBody>
        </p:sp>
        <p:sp>
          <p:nvSpPr>
            <p:cNvPr id="46" name="Line 109"/>
            <p:cNvSpPr>
              <a:spLocks noChangeShapeType="1"/>
            </p:cNvSpPr>
            <p:nvPr/>
          </p:nvSpPr>
          <p:spPr bwMode="auto">
            <a:xfrm>
              <a:off x="5568088" y="1646237"/>
              <a:ext cx="0" cy="2743200"/>
            </a:xfrm>
            <a:prstGeom prst="line">
              <a:avLst/>
            </a:prstGeom>
            <a:noFill/>
            <a:ln w="38100">
              <a:solidFill>
                <a:schemeClr val="tx1"/>
              </a:solidFill>
              <a:round/>
              <a:headEnd/>
              <a:tailEnd/>
            </a:ln>
            <a:effectLst/>
          </p:spPr>
          <p:txBody>
            <a:bodyPr/>
            <a:lstStyle/>
            <a:p>
              <a:endParaRPr lang="en-US"/>
            </a:p>
          </p:txBody>
        </p:sp>
        <p:sp>
          <p:nvSpPr>
            <p:cNvPr id="47" name="Oval 110"/>
            <p:cNvSpPr>
              <a:spLocks noChangeArrowheads="1"/>
            </p:cNvSpPr>
            <p:nvPr/>
          </p:nvSpPr>
          <p:spPr bwMode="auto">
            <a:xfrm>
              <a:off x="5468076" y="3141662"/>
              <a:ext cx="120650" cy="12065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8" name="Oval 111"/>
            <p:cNvSpPr>
              <a:spLocks noChangeArrowheads="1"/>
            </p:cNvSpPr>
            <p:nvPr/>
          </p:nvSpPr>
          <p:spPr bwMode="auto">
            <a:xfrm>
              <a:off x="5466488" y="3436937"/>
              <a:ext cx="120650" cy="12065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9" name="Oval 112"/>
            <p:cNvSpPr>
              <a:spLocks noChangeArrowheads="1"/>
            </p:cNvSpPr>
            <p:nvPr/>
          </p:nvSpPr>
          <p:spPr bwMode="auto">
            <a:xfrm>
              <a:off x="5449026" y="2787649"/>
              <a:ext cx="120650" cy="12065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0" name="Oval 113"/>
            <p:cNvSpPr>
              <a:spLocks noChangeArrowheads="1"/>
            </p:cNvSpPr>
            <p:nvPr/>
          </p:nvSpPr>
          <p:spPr bwMode="auto">
            <a:xfrm>
              <a:off x="2640738" y="4010024"/>
              <a:ext cx="120650" cy="12065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1" name="Oval 114"/>
            <p:cNvSpPr>
              <a:spLocks noChangeArrowheads="1"/>
            </p:cNvSpPr>
            <p:nvPr/>
          </p:nvSpPr>
          <p:spPr bwMode="auto">
            <a:xfrm>
              <a:off x="2635976" y="3546474"/>
              <a:ext cx="120650" cy="12065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53" name="Line 116"/>
            <p:cNvSpPr>
              <a:spLocks noChangeShapeType="1"/>
            </p:cNvSpPr>
            <p:nvPr/>
          </p:nvSpPr>
          <p:spPr bwMode="auto">
            <a:xfrm>
              <a:off x="3431313" y="4230687"/>
              <a:ext cx="552450" cy="0"/>
            </a:xfrm>
            <a:prstGeom prst="line">
              <a:avLst/>
            </a:prstGeom>
            <a:noFill/>
            <a:ln w="9525">
              <a:solidFill>
                <a:schemeClr val="tx1"/>
              </a:solidFill>
              <a:round/>
              <a:headEnd/>
              <a:tailEnd type="triangle" w="med" len="med"/>
            </a:ln>
            <a:effectLst/>
          </p:spPr>
          <p:txBody>
            <a:bodyPr/>
            <a:lstStyle/>
            <a:p>
              <a:endParaRPr lang="en-US"/>
            </a:p>
          </p:txBody>
        </p:sp>
        <p:sp>
          <p:nvSpPr>
            <p:cNvPr id="54" name="Line 117"/>
            <p:cNvSpPr>
              <a:spLocks noChangeShapeType="1"/>
            </p:cNvSpPr>
            <p:nvPr/>
          </p:nvSpPr>
          <p:spPr bwMode="auto">
            <a:xfrm>
              <a:off x="3640863" y="3668712"/>
              <a:ext cx="361950" cy="0"/>
            </a:xfrm>
            <a:prstGeom prst="line">
              <a:avLst/>
            </a:prstGeom>
            <a:noFill/>
            <a:ln w="9525">
              <a:solidFill>
                <a:schemeClr val="tx1"/>
              </a:solidFill>
              <a:round/>
              <a:headEnd/>
              <a:tailEnd type="triangle" w="med" len="med"/>
            </a:ln>
            <a:effectLst/>
          </p:spPr>
          <p:txBody>
            <a:bodyPr/>
            <a:lstStyle/>
            <a:p>
              <a:endParaRPr lang="en-US"/>
            </a:p>
          </p:txBody>
        </p:sp>
        <p:sp>
          <p:nvSpPr>
            <p:cNvPr id="55" name="Line 118"/>
            <p:cNvSpPr>
              <a:spLocks noChangeShapeType="1"/>
            </p:cNvSpPr>
            <p:nvPr/>
          </p:nvSpPr>
          <p:spPr bwMode="auto">
            <a:xfrm>
              <a:off x="3669438" y="3154362"/>
              <a:ext cx="342900" cy="0"/>
            </a:xfrm>
            <a:prstGeom prst="line">
              <a:avLst/>
            </a:prstGeom>
            <a:noFill/>
            <a:ln w="9525">
              <a:solidFill>
                <a:schemeClr val="tx1"/>
              </a:solidFill>
              <a:round/>
              <a:headEnd/>
              <a:tailEnd type="triangle" w="med" len="med"/>
            </a:ln>
            <a:effectLst/>
          </p:spPr>
          <p:txBody>
            <a:bodyPr/>
            <a:lstStyle/>
            <a:p>
              <a:endParaRPr lang="en-US"/>
            </a:p>
          </p:txBody>
        </p:sp>
        <p:sp>
          <p:nvSpPr>
            <p:cNvPr id="56" name="Line 119"/>
            <p:cNvSpPr>
              <a:spLocks noChangeShapeType="1"/>
            </p:cNvSpPr>
            <p:nvPr/>
          </p:nvSpPr>
          <p:spPr bwMode="auto">
            <a:xfrm flipV="1">
              <a:off x="3583713" y="2487612"/>
              <a:ext cx="142875" cy="9525"/>
            </a:xfrm>
            <a:prstGeom prst="line">
              <a:avLst/>
            </a:prstGeom>
            <a:noFill/>
            <a:ln w="9525">
              <a:solidFill>
                <a:schemeClr val="tx1"/>
              </a:solidFill>
              <a:round/>
              <a:headEnd/>
              <a:tailEnd type="triangle" w="med" len="med"/>
            </a:ln>
            <a:effectLst/>
          </p:spPr>
          <p:txBody>
            <a:bodyPr/>
            <a:lstStyle/>
            <a:p>
              <a:endParaRPr lang="en-US"/>
            </a:p>
          </p:txBody>
        </p:sp>
        <p:sp>
          <p:nvSpPr>
            <p:cNvPr id="57" name="Line 120"/>
            <p:cNvSpPr>
              <a:spLocks noChangeShapeType="1"/>
            </p:cNvSpPr>
            <p:nvPr/>
          </p:nvSpPr>
          <p:spPr bwMode="auto">
            <a:xfrm flipH="1" flipV="1">
              <a:off x="3669438" y="4059237"/>
              <a:ext cx="323850" cy="152400"/>
            </a:xfrm>
            <a:prstGeom prst="line">
              <a:avLst/>
            </a:prstGeom>
            <a:noFill/>
            <a:ln w="9525">
              <a:solidFill>
                <a:schemeClr val="tx1"/>
              </a:solidFill>
              <a:round/>
              <a:headEnd/>
              <a:tailEnd type="triangle" w="med" len="med"/>
            </a:ln>
            <a:effectLst/>
          </p:spPr>
          <p:txBody>
            <a:bodyPr/>
            <a:lstStyle/>
            <a:p>
              <a:endParaRPr lang="en-US"/>
            </a:p>
          </p:txBody>
        </p:sp>
        <p:sp>
          <p:nvSpPr>
            <p:cNvPr id="58" name="Line 121"/>
            <p:cNvSpPr>
              <a:spLocks noChangeShapeType="1"/>
            </p:cNvSpPr>
            <p:nvPr/>
          </p:nvSpPr>
          <p:spPr bwMode="auto">
            <a:xfrm>
              <a:off x="4221888" y="3849687"/>
              <a:ext cx="180975" cy="190500"/>
            </a:xfrm>
            <a:prstGeom prst="line">
              <a:avLst/>
            </a:prstGeom>
            <a:noFill/>
            <a:ln w="9525">
              <a:solidFill>
                <a:schemeClr val="tx1"/>
              </a:solidFill>
              <a:round/>
              <a:headEnd/>
              <a:tailEnd type="triangle" w="med" len="med"/>
            </a:ln>
            <a:effectLst/>
          </p:spPr>
          <p:txBody>
            <a:bodyPr/>
            <a:lstStyle/>
            <a:p>
              <a:endParaRPr lang="en-US"/>
            </a:p>
          </p:txBody>
        </p:sp>
        <p:sp>
          <p:nvSpPr>
            <p:cNvPr id="59" name="Line 122"/>
            <p:cNvSpPr>
              <a:spLocks noChangeShapeType="1"/>
            </p:cNvSpPr>
            <p:nvPr/>
          </p:nvSpPr>
          <p:spPr bwMode="auto">
            <a:xfrm flipH="1">
              <a:off x="4221888" y="3201987"/>
              <a:ext cx="276225" cy="0"/>
            </a:xfrm>
            <a:prstGeom prst="line">
              <a:avLst/>
            </a:prstGeom>
            <a:noFill/>
            <a:ln w="9525">
              <a:solidFill>
                <a:schemeClr val="tx1"/>
              </a:solidFill>
              <a:round/>
              <a:headEnd/>
              <a:tailEnd type="triangle" w="med" len="med"/>
            </a:ln>
            <a:effectLst/>
          </p:spPr>
          <p:txBody>
            <a:bodyPr/>
            <a:lstStyle/>
            <a:p>
              <a:endParaRPr lang="en-US"/>
            </a:p>
          </p:txBody>
        </p:sp>
        <p:sp>
          <p:nvSpPr>
            <p:cNvPr id="60" name="Line 123"/>
            <p:cNvSpPr>
              <a:spLocks noChangeShapeType="1"/>
            </p:cNvSpPr>
            <p:nvPr/>
          </p:nvSpPr>
          <p:spPr bwMode="auto">
            <a:xfrm flipH="1">
              <a:off x="4221888" y="3849687"/>
              <a:ext cx="180975" cy="0"/>
            </a:xfrm>
            <a:prstGeom prst="line">
              <a:avLst/>
            </a:prstGeom>
            <a:noFill/>
            <a:ln w="9525">
              <a:solidFill>
                <a:schemeClr val="tx1"/>
              </a:solidFill>
              <a:round/>
              <a:headEnd/>
              <a:tailEnd type="triangle" w="med" len="med"/>
            </a:ln>
            <a:effectLst/>
          </p:spPr>
          <p:txBody>
            <a:bodyPr/>
            <a:lstStyle/>
            <a:p>
              <a:endParaRPr lang="en-US"/>
            </a:p>
          </p:txBody>
        </p:sp>
        <p:sp>
          <p:nvSpPr>
            <p:cNvPr id="61" name="Line 124"/>
            <p:cNvSpPr>
              <a:spLocks noChangeShapeType="1"/>
            </p:cNvSpPr>
            <p:nvPr/>
          </p:nvSpPr>
          <p:spPr bwMode="auto">
            <a:xfrm flipH="1">
              <a:off x="4326663" y="2535237"/>
              <a:ext cx="114300" cy="9525"/>
            </a:xfrm>
            <a:prstGeom prst="line">
              <a:avLst/>
            </a:prstGeom>
            <a:noFill/>
            <a:ln w="9525">
              <a:solidFill>
                <a:schemeClr val="tx1"/>
              </a:solidFill>
              <a:round/>
              <a:headEnd/>
              <a:tailEnd type="triangle" w="med" len="med"/>
            </a:ln>
            <a:effectLst/>
          </p:spPr>
          <p:txBody>
            <a:bodyPr/>
            <a:lstStyle/>
            <a:p>
              <a:endParaRPr lang="en-US"/>
            </a:p>
          </p:txBody>
        </p:sp>
        <p:sp>
          <p:nvSpPr>
            <p:cNvPr id="62" name="Line 125"/>
            <p:cNvSpPr>
              <a:spLocks noChangeShapeType="1"/>
            </p:cNvSpPr>
            <p:nvPr/>
          </p:nvSpPr>
          <p:spPr bwMode="auto">
            <a:xfrm>
              <a:off x="4098063" y="4421187"/>
              <a:ext cx="0" cy="228600"/>
            </a:xfrm>
            <a:prstGeom prst="line">
              <a:avLst/>
            </a:prstGeom>
            <a:noFill/>
            <a:ln w="9525">
              <a:solidFill>
                <a:schemeClr val="tx1"/>
              </a:solidFill>
              <a:round/>
              <a:headEnd/>
              <a:tailEnd/>
            </a:ln>
            <a:effectLst/>
          </p:spPr>
          <p:txBody>
            <a:bodyPr/>
            <a:lstStyle/>
            <a:p>
              <a:endParaRPr lang="en-US"/>
            </a:p>
          </p:txBody>
        </p:sp>
        <p:sp>
          <p:nvSpPr>
            <p:cNvPr id="64" name="Line 127"/>
            <p:cNvSpPr>
              <a:spLocks noChangeShapeType="1"/>
            </p:cNvSpPr>
            <p:nvPr/>
          </p:nvSpPr>
          <p:spPr bwMode="auto">
            <a:xfrm flipV="1">
              <a:off x="3358288" y="4649787"/>
              <a:ext cx="0" cy="520700"/>
            </a:xfrm>
            <a:prstGeom prst="line">
              <a:avLst/>
            </a:prstGeom>
            <a:noFill/>
            <a:ln w="57150">
              <a:solidFill>
                <a:srgbClr val="FF3300"/>
              </a:solidFill>
              <a:round/>
              <a:headEnd/>
              <a:tailEnd type="triangle" w="med" len="med"/>
            </a:ln>
            <a:effectLst/>
          </p:spPr>
          <p:txBody>
            <a:bodyPr/>
            <a:lstStyle/>
            <a:p>
              <a:endParaRPr lang="en-US"/>
            </a:p>
          </p:txBody>
        </p:sp>
        <p:sp>
          <p:nvSpPr>
            <p:cNvPr id="65" name="Text Box 128"/>
            <p:cNvSpPr txBox="1">
              <a:spLocks noChangeArrowheads="1"/>
            </p:cNvSpPr>
            <p:nvPr/>
          </p:nvSpPr>
          <p:spPr bwMode="auto">
            <a:xfrm>
              <a:off x="3482113" y="4884737"/>
              <a:ext cx="846138" cy="336550"/>
            </a:xfrm>
            <a:prstGeom prst="rect">
              <a:avLst/>
            </a:prstGeom>
            <a:noFill/>
            <a:ln w="9525">
              <a:noFill/>
              <a:miter lim="800000"/>
              <a:headEnd/>
              <a:tailEnd/>
            </a:ln>
            <a:effectLst/>
          </p:spPr>
          <p:txBody>
            <a:bodyPr wrap="none">
              <a:spAutoFit/>
            </a:bodyPr>
            <a:lstStyle/>
            <a:p>
              <a:r>
                <a:rPr lang="en-US" sz="1600" dirty="0">
                  <a:solidFill>
                    <a:srgbClr val="FF3300"/>
                  </a:solidFill>
                </a:rPr>
                <a:t>B-field</a:t>
              </a:r>
            </a:p>
          </p:txBody>
        </p:sp>
        <p:sp>
          <p:nvSpPr>
            <p:cNvPr id="66" name="Freeform 131"/>
            <p:cNvSpPr>
              <a:spLocks/>
            </p:cNvSpPr>
            <p:nvPr/>
          </p:nvSpPr>
          <p:spPr bwMode="auto">
            <a:xfrm>
              <a:off x="4461601" y="3417887"/>
              <a:ext cx="522287" cy="298450"/>
            </a:xfrm>
            <a:custGeom>
              <a:avLst/>
              <a:gdLst/>
              <a:ahLst/>
              <a:cxnLst>
                <a:cxn ang="0">
                  <a:pos x="217" y="184"/>
                </a:cxn>
                <a:cxn ang="0">
                  <a:pos x="329" y="128"/>
                </a:cxn>
                <a:cxn ang="0">
                  <a:pos x="321" y="96"/>
                </a:cxn>
                <a:cxn ang="0">
                  <a:pos x="177" y="56"/>
                </a:cxn>
                <a:cxn ang="0">
                  <a:pos x="9" y="64"/>
                </a:cxn>
                <a:cxn ang="0">
                  <a:pos x="25" y="88"/>
                </a:cxn>
                <a:cxn ang="0">
                  <a:pos x="57" y="96"/>
                </a:cxn>
                <a:cxn ang="0">
                  <a:pos x="257" y="88"/>
                </a:cxn>
                <a:cxn ang="0">
                  <a:pos x="305" y="72"/>
                </a:cxn>
                <a:cxn ang="0">
                  <a:pos x="321" y="48"/>
                </a:cxn>
                <a:cxn ang="0">
                  <a:pos x="217" y="0"/>
                </a:cxn>
              </a:cxnLst>
              <a:rect l="0" t="0" r="r" b="b"/>
              <a:pathLst>
                <a:path w="329" h="188">
                  <a:moveTo>
                    <a:pt x="217" y="184"/>
                  </a:moveTo>
                  <a:cubicBezTo>
                    <a:pt x="283" y="177"/>
                    <a:pt x="309" y="188"/>
                    <a:pt x="329" y="128"/>
                  </a:cubicBezTo>
                  <a:cubicBezTo>
                    <a:pt x="326" y="117"/>
                    <a:pt x="328" y="104"/>
                    <a:pt x="321" y="96"/>
                  </a:cubicBezTo>
                  <a:cubicBezTo>
                    <a:pt x="299" y="70"/>
                    <a:pt x="213" y="62"/>
                    <a:pt x="177" y="56"/>
                  </a:cubicBezTo>
                  <a:cubicBezTo>
                    <a:pt x="121" y="59"/>
                    <a:pt x="64" y="52"/>
                    <a:pt x="9" y="64"/>
                  </a:cubicBezTo>
                  <a:cubicBezTo>
                    <a:pt x="0" y="66"/>
                    <a:pt x="17" y="83"/>
                    <a:pt x="25" y="88"/>
                  </a:cubicBezTo>
                  <a:cubicBezTo>
                    <a:pt x="34" y="94"/>
                    <a:pt x="46" y="93"/>
                    <a:pt x="57" y="96"/>
                  </a:cubicBezTo>
                  <a:cubicBezTo>
                    <a:pt x="124" y="93"/>
                    <a:pt x="191" y="94"/>
                    <a:pt x="257" y="88"/>
                  </a:cubicBezTo>
                  <a:cubicBezTo>
                    <a:pt x="274" y="86"/>
                    <a:pt x="305" y="72"/>
                    <a:pt x="305" y="72"/>
                  </a:cubicBezTo>
                  <a:cubicBezTo>
                    <a:pt x="310" y="64"/>
                    <a:pt x="323" y="57"/>
                    <a:pt x="321" y="48"/>
                  </a:cubicBezTo>
                  <a:cubicBezTo>
                    <a:pt x="317" y="24"/>
                    <a:pt x="242" y="0"/>
                    <a:pt x="217" y="0"/>
                  </a:cubicBezTo>
                </a:path>
              </a:pathLst>
            </a:custGeom>
            <a:noFill/>
            <a:ln w="9525">
              <a:solidFill>
                <a:srgbClr val="B2B2B2"/>
              </a:solidFill>
              <a:round/>
              <a:headEnd/>
              <a:tailEnd/>
            </a:ln>
            <a:effectLst/>
          </p:spPr>
          <p:txBody>
            <a:bodyPr/>
            <a:lstStyle/>
            <a:p>
              <a:endParaRPr lang="en-US"/>
            </a:p>
          </p:txBody>
        </p:sp>
        <p:sp>
          <p:nvSpPr>
            <p:cNvPr id="67" name="Freeform 132"/>
            <p:cNvSpPr>
              <a:spLocks/>
            </p:cNvSpPr>
            <p:nvPr/>
          </p:nvSpPr>
          <p:spPr bwMode="auto">
            <a:xfrm>
              <a:off x="2880451" y="3659187"/>
              <a:ext cx="681037" cy="228600"/>
            </a:xfrm>
            <a:custGeom>
              <a:avLst/>
              <a:gdLst/>
              <a:ahLst/>
              <a:cxnLst>
                <a:cxn ang="0">
                  <a:pos x="245" y="144"/>
                </a:cxn>
                <a:cxn ang="0">
                  <a:pos x="61" y="120"/>
                </a:cxn>
                <a:cxn ang="0">
                  <a:pos x="13" y="104"/>
                </a:cxn>
                <a:cxn ang="0">
                  <a:pos x="21" y="64"/>
                </a:cxn>
                <a:cxn ang="0">
                  <a:pos x="77" y="40"/>
                </a:cxn>
                <a:cxn ang="0">
                  <a:pos x="429" y="64"/>
                </a:cxn>
                <a:cxn ang="0">
                  <a:pos x="253" y="88"/>
                </a:cxn>
                <a:cxn ang="0">
                  <a:pos x="125" y="56"/>
                </a:cxn>
                <a:cxn ang="0">
                  <a:pos x="77" y="40"/>
                </a:cxn>
                <a:cxn ang="0">
                  <a:pos x="61" y="0"/>
                </a:cxn>
              </a:cxnLst>
              <a:rect l="0" t="0" r="r" b="b"/>
              <a:pathLst>
                <a:path w="429" h="144">
                  <a:moveTo>
                    <a:pt x="245" y="144"/>
                  </a:moveTo>
                  <a:cubicBezTo>
                    <a:pt x="184" y="132"/>
                    <a:pt x="122" y="129"/>
                    <a:pt x="61" y="120"/>
                  </a:cubicBezTo>
                  <a:cubicBezTo>
                    <a:pt x="45" y="115"/>
                    <a:pt x="29" y="109"/>
                    <a:pt x="13" y="104"/>
                  </a:cubicBezTo>
                  <a:cubicBezTo>
                    <a:pt x="0" y="100"/>
                    <a:pt x="14" y="76"/>
                    <a:pt x="21" y="64"/>
                  </a:cubicBezTo>
                  <a:cubicBezTo>
                    <a:pt x="30" y="48"/>
                    <a:pt x="63" y="43"/>
                    <a:pt x="77" y="40"/>
                  </a:cubicBezTo>
                  <a:cubicBezTo>
                    <a:pt x="220" y="44"/>
                    <a:pt x="306" y="39"/>
                    <a:pt x="429" y="64"/>
                  </a:cubicBezTo>
                  <a:cubicBezTo>
                    <a:pt x="374" y="119"/>
                    <a:pt x="349" y="94"/>
                    <a:pt x="253" y="88"/>
                  </a:cubicBezTo>
                  <a:cubicBezTo>
                    <a:pt x="211" y="74"/>
                    <a:pt x="167" y="67"/>
                    <a:pt x="125" y="56"/>
                  </a:cubicBezTo>
                  <a:cubicBezTo>
                    <a:pt x="109" y="52"/>
                    <a:pt x="77" y="40"/>
                    <a:pt x="77" y="40"/>
                  </a:cubicBezTo>
                  <a:cubicBezTo>
                    <a:pt x="58" y="12"/>
                    <a:pt x="61" y="26"/>
                    <a:pt x="61" y="0"/>
                  </a:cubicBezTo>
                </a:path>
              </a:pathLst>
            </a:custGeom>
            <a:noFill/>
            <a:ln w="9525">
              <a:solidFill>
                <a:srgbClr val="B2B2B2"/>
              </a:solidFill>
              <a:round/>
              <a:headEnd/>
              <a:tailEnd/>
            </a:ln>
            <a:effectLst/>
          </p:spPr>
          <p:txBody>
            <a:bodyPr/>
            <a:lstStyle/>
            <a:p>
              <a:endParaRPr lang="en-US"/>
            </a:p>
          </p:txBody>
        </p:sp>
        <p:sp>
          <p:nvSpPr>
            <p:cNvPr id="68" name="Oval 134"/>
            <p:cNvSpPr>
              <a:spLocks noChangeArrowheads="1"/>
            </p:cNvSpPr>
            <p:nvPr/>
          </p:nvSpPr>
          <p:spPr bwMode="auto">
            <a:xfrm>
              <a:off x="4434613" y="2414587"/>
              <a:ext cx="212725" cy="228600"/>
            </a:xfrm>
            <a:prstGeom prst="ellipse">
              <a:avLst/>
            </a:prstGeom>
            <a:solidFill>
              <a:srgbClr val="3366FF"/>
            </a:solidFill>
            <a:ln w="9525">
              <a:solidFill>
                <a:schemeClr val="tx1"/>
              </a:solidFill>
              <a:round/>
              <a:headEnd/>
              <a:tailEnd/>
            </a:ln>
            <a:effectLst/>
          </p:spPr>
          <p:txBody>
            <a:bodyPr wrap="none" anchor="ctr"/>
            <a:lstStyle/>
            <a:p>
              <a:pPr algn="ctr"/>
              <a:r>
                <a:rPr lang="en-US" sz="1400">
                  <a:solidFill>
                    <a:srgbClr val="FF3300"/>
                  </a:solidFill>
                </a:rPr>
                <a:t>+</a:t>
              </a:r>
            </a:p>
          </p:txBody>
        </p:sp>
        <p:sp>
          <p:nvSpPr>
            <p:cNvPr id="69" name="Oval 135"/>
            <p:cNvSpPr>
              <a:spLocks noChangeArrowheads="1"/>
            </p:cNvSpPr>
            <p:nvPr/>
          </p:nvSpPr>
          <p:spPr bwMode="auto">
            <a:xfrm>
              <a:off x="3459888" y="3024187"/>
              <a:ext cx="212725" cy="228600"/>
            </a:xfrm>
            <a:prstGeom prst="ellipse">
              <a:avLst/>
            </a:prstGeom>
            <a:solidFill>
              <a:srgbClr val="3366FF"/>
            </a:solidFill>
            <a:ln w="9525">
              <a:solidFill>
                <a:schemeClr val="tx1"/>
              </a:solidFill>
              <a:round/>
              <a:headEnd/>
              <a:tailEnd/>
            </a:ln>
            <a:effectLst/>
          </p:spPr>
          <p:txBody>
            <a:bodyPr wrap="none" anchor="ctr"/>
            <a:lstStyle/>
            <a:p>
              <a:pPr algn="ctr"/>
              <a:r>
                <a:rPr lang="en-US" sz="1400">
                  <a:solidFill>
                    <a:srgbClr val="FF3300"/>
                  </a:solidFill>
                </a:rPr>
                <a:t>+</a:t>
              </a:r>
            </a:p>
          </p:txBody>
        </p:sp>
        <p:sp>
          <p:nvSpPr>
            <p:cNvPr id="70" name="Oval 137"/>
            <p:cNvSpPr>
              <a:spLocks noChangeArrowheads="1"/>
            </p:cNvSpPr>
            <p:nvPr/>
          </p:nvSpPr>
          <p:spPr bwMode="auto">
            <a:xfrm>
              <a:off x="4510813" y="3062287"/>
              <a:ext cx="212725" cy="228600"/>
            </a:xfrm>
            <a:prstGeom prst="ellipse">
              <a:avLst/>
            </a:prstGeom>
            <a:solidFill>
              <a:srgbClr val="3366FF"/>
            </a:solidFill>
            <a:ln w="9525">
              <a:solidFill>
                <a:schemeClr val="tx1"/>
              </a:solidFill>
              <a:round/>
              <a:headEnd/>
              <a:tailEnd/>
            </a:ln>
            <a:effectLst/>
          </p:spPr>
          <p:txBody>
            <a:bodyPr wrap="none" anchor="ctr"/>
            <a:lstStyle/>
            <a:p>
              <a:pPr algn="ctr"/>
              <a:r>
                <a:rPr lang="en-US" sz="1400">
                  <a:solidFill>
                    <a:srgbClr val="FF3300"/>
                  </a:solidFill>
                </a:rPr>
                <a:t>+</a:t>
              </a:r>
            </a:p>
          </p:txBody>
        </p:sp>
        <p:sp>
          <p:nvSpPr>
            <p:cNvPr id="71" name="Oval 138"/>
            <p:cNvSpPr>
              <a:spLocks noChangeArrowheads="1"/>
            </p:cNvSpPr>
            <p:nvPr/>
          </p:nvSpPr>
          <p:spPr bwMode="auto">
            <a:xfrm>
              <a:off x="4421913" y="3722687"/>
              <a:ext cx="212725" cy="228600"/>
            </a:xfrm>
            <a:prstGeom prst="ellipse">
              <a:avLst/>
            </a:prstGeom>
            <a:solidFill>
              <a:srgbClr val="3366FF"/>
            </a:solidFill>
            <a:ln w="9525">
              <a:solidFill>
                <a:schemeClr val="tx1"/>
              </a:solidFill>
              <a:round/>
              <a:headEnd/>
              <a:tailEnd/>
            </a:ln>
            <a:effectLst/>
          </p:spPr>
          <p:txBody>
            <a:bodyPr wrap="none" anchor="ctr"/>
            <a:lstStyle/>
            <a:p>
              <a:pPr algn="ctr"/>
              <a:r>
                <a:rPr lang="en-US" sz="1400">
                  <a:solidFill>
                    <a:srgbClr val="FF3300"/>
                  </a:solidFill>
                </a:rPr>
                <a:t>+</a:t>
              </a:r>
            </a:p>
          </p:txBody>
        </p:sp>
        <p:sp>
          <p:nvSpPr>
            <p:cNvPr id="72" name="Oval 139"/>
            <p:cNvSpPr>
              <a:spLocks noChangeArrowheads="1"/>
            </p:cNvSpPr>
            <p:nvPr/>
          </p:nvSpPr>
          <p:spPr bwMode="auto">
            <a:xfrm>
              <a:off x="3202713" y="4116387"/>
              <a:ext cx="212725" cy="228600"/>
            </a:xfrm>
            <a:prstGeom prst="ellipse">
              <a:avLst/>
            </a:prstGeom>
            <a:solidFill>
              <a:srgbClr val="3366FF"/>
            </a:solidFill>
            <a:ln w="9525">
              <a:solidFill>
                <a:schemeClr val="tx1"/>
              </a:solidFill>
              <a:round/>
              <a:headEnd/>
              <a:tailEnd/>
            </a:ln>
            <a:effectLst/>
          </p:spPr>
          <p:txBody>
            <a:bodyPr wrap="none" anchor="ctr"/>
            <a:lstStyle/>
            <a:p>
              <a:pPr algn="ctr"/>
              <a:r>
                <a:rPr lang="en-US" sz="1400">
                  <a:solidFill>
                    <a:srgbClr val="FF3300"/>
                  </a:solidFill>
                </a:rPr>
                <a:t>+</a:t>
              </a:r>
            </a:p>
          </p:txBody>
        </p:sp>
        <p:sp>
          <p:nvSpPr>
            <p:cNvPr id="73" name="Oval 140"/>
            <p:cNvSpPr>
              <a:spLocks noChangeArrowheads="1"/>
            </p:cNvSpPr>
            <p:nvPr/>
          </p:nvSpPr>
          <p:spPr bwMode="auto">
            <a:xfrm>
              <a:off x="3424963" y="3576637"/>
              <a:ext cx="212725" cy="228600"/>
            </a:xfrm>
            <a:prstGeom prst="ellipse">
              <a:avLst/>
            </a:prstGeom>
            <a:solidFill>
              <a:srgbClr val="3366FF"/>
            </a:solidFill>
            <a:ln w="9525">
              <a:solidFill>
                <a:schemeClr val="tx1"/>
              </a:solidFill>
              <a:round/>
              <a:headEnd/>
              <a:tailEnd/>
            </a:ln>
            <a:effectLst/>
          </p:spPr>
          <p:txBody>
            <a:bodyPr wrap="none" anchor="ctr"/>
            <a:lstStyle/>
            <a:p>
              <a:pPr algn="ctr"/>
              <a:r>
                <a:rPr lang="en-US" sz="1400">
                  <a:solidFill>
                    <a:srgbClr val="FF3300"/>
                  </a:solidFill>
                </a:rPr>
                <a:t>+</a:t>
              </a:r>
            </a:p>
          </p:txBody>
        </p:sp>
        <p:sp>
          <p:nvSpPr>
            <p:cNvPr id="74" name="Oval 141"/>
            <p:cNvSpPr>
              <a:spLocks noChangeArrowheads="1"/>
            </p:cNvSpPr>
            <p:nvPr/>
          </p:nvSpPr>
          <p:spPr bwMode="auto">
            <a:xfrm>
              <a:off x="508491" y="2350438"/>
              <a:ext cx="212725" cy="228600"/>
            </a:xfrm>
            <a:prstGeom prst="ellipse">
              <a:avLst/>
            </a:prstGeom>
            <a:solidFill>
              <a:srgbClr val="3366FF"/>
            </a:solidFill>
            <a:ln w="9525">
              <a:solidFill>
                <a:schemeClr val="tx1"/>
              </a:solidFill>
              <a:round/>
              <a:headEnd/>
              <a:tailEnd/>
            </a:ln>
            <a:effectLst/>
          </p:spPr>
          <p:txBody>
            <a:bodyPr wrap="none" anchor="ctr"/>
            <a:lstStyle/>
            <a:p>
              <a:pPr algn="ctr"/>
              <a:r>
                <a:rPr lang="en-US" sz="1400">
                  <a:solidFill>
                    <a:srgbClr val="FF3300"/>
                  </a:solidFill>
                </a:rPr>
                <a:t>+</a:t>
              </a:r>
            </a:p>
          </p:txBody>
        </p:sp>
        <p:sp>
          <p:nvSpPr>
            <p:cNvPr id="75" name="Oval 142"/>
            <p:cNvSpPr>
              <a:spLocks noChangeArrowheads="1"/>
            </p:cNvSpPr>
            <p:nvPr/>
          </p:nvSpPr>
          <p:spPr bwMode="auto">
            <a:xfrm>
              <a:off x="3259863" y="2681287"/>
              <a:ext cx="95250" cy="90487"/>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76" name="Oval 143"/>
            <p:cNvSpPr>
              <a:spLocks noChangeArrowheads="1"/>
            </p:cNvSpPr>
            <p:nvPr/>
          </p:nvSpPr>
          <p:spPr bwMode="auto">
            <a:xfrm>
              <a:off x="3672613" y="3338512"/>
              <a:ext cx="95250" cy="90487"/>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77" name="Oval 144"/>
            <p:cNvSpPr>
              <a:spLocks noChangeArrowheads="1"/>
            </p:cNvSpPr>
            <p:nvPr/>
          </p:nvSpPr>
          <p:spPr bwMode="auto">
            <a:xfrm>
              <a:off x="4415563" y="3367087"/>
              <a:ext cx="95250" cy="90487"/>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78" name="Oval 145"/>
            <p:cNvSpPr>
              <a:spLocks noChangeArrowheads="1"/>
            </p:cNvSpPr>
            <p:nvPr/>
          </p:nvSpPr>
          <p:spPr bwMode="auto">
            <a:xfrm>
              <a:off x="4558438" y="4338637"/>
              <a:ext cx="95250" cy="90487"/>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79" name="Line 146"/>
            <p:cNvSpPr>
              <a:spLocks noChangeShapeType="1"/>
            </p:cNvSpPr>
            <p:nvPr/>
          </p:nvSpPr>
          <p:spPr bwMode="auto">
            <a:xfrm>
              <a:off x="5053738" y="3270249"/>
              <a:ext cx="165100" cy="0"/>
            </a:xfrm>
            <a:prstGeom prst="line">
              <a:avLst/>
            </a:prstGeom>
            <a:noFill/>
            <a:ln w="9525">
              <a:solidFill>
                <a:schemeClr val="tx1"/>
              </a:solidFill>
              <a:round/>
              <a:headEnd/>
              <a:tailEnd type="triangle" w="med" len="med"/>
            </a:ln>
            <a:effectLst/>
          </p:spPr>
          <p:txBody>
            <a:bodyPr/>
            <a:lstStyle/>
            <a:p>
              <a:endParaRPr lang="en-US"/>
            </a:p>
          </p:txBody>
        </p:sp>
        <p:sp>
          <p:nvSpPr>
            <p:cNvPr id="81" name="Line 151"/>
            <p:cNvSpPr>
              <a:spLocks noChangeShapeType="1"/>
            </p:cNvSpPr>
            <p:nvPr/>
          </p:nvSpPr>
          <p:spPr bwMode="auto">
            <a:xfrm flipH="1" flipV="1">
              <a:off x="2923313" y="3171824"/>
              <a:ext cx="171450" cy="47625"/>
            </a:xfrm>
            <a:prstGeom prst="line">
              <a:avLst/>
            </a:prstGeom>
            <a:noFill/>
            <a:ln w="9525">
              <a:solidFill>
                <a:schemeClr val="tx1"/>
              </a:solidFill>
              <a:round/>
              <a:headEnd/>
              <a:tailEnd type="triangle" w="med" len="med"/>
            </a:ln>
            <a:effectLst/>
          </p:spPr>
          <p:txBody>
            <a:bodyPr/>
            <a:lstStyle/>
            <a:p>
              <a:endParaRPr lang="en-US"/>
            </a:p>
          </p:txBody>
        </p:sp>
      </p:grpSp>
      <p:grpSp>
        <p:nvGrpSpPr>
          <p:cNvPr id="3" name="Group 148"/>
          <p:cNvGrpSpPr>
            <a:grpSpLocks noChangeAspect="1"/>
          </p:cNvGrpSpPr>
          <p:nvPr/>
        </p:nvGrpSpPr>
        <p:grpSpPr bwMode="auto">
          <a:xfrm>
            <a:off x="5316171" y="891542"/>
            <a:ext cx="2474058" cy="3173412"/>
            <a:chOff x="3120" y="864"/>
            <a:chExt cx="2352" cy="3168"/>
          </a:xfrm>
        </p:grpSpPr>
        <p:sp>
          <p:nvSpPr>
            <p:cNvPr id="87" name="Rectangle 149"/>
            <p:cNvSpPr>
              <a:spLocks noChangeArrowheads="1"/>
            </p:cNvSpPr>
            <p:nvPr/>
          </p:nvSpPr>
          <p:spPr bwMode="auto">
            <a:xfrm>
              <a:off x="3120" y="864"/>
              <a:ext cx="2352" cy="3168"/>
            </a:xfrm>
            <a:prstGeom prst="rect">
              <a:avLst/>
            </a:prstGeom>
            <a:solidFill>
              <a:schemeClr val="bg1"/>
            </a:solidFill>
            <a:ln w="9525">
              <a:noFill/>
              <a:miter lim="800000"/>
              <a:headEnd/>
              <a:tailEnd/>
            </a:ln>
            <a:effectLst/>
          </p:spPr>
          <p:txBody>
            <a:bodyPr wrap="none" anchor="ctr"/>
            <a:lstStyle/>
            <a:p>
              <a:pPr algn="ctr"/>
              <a:endParaRPr lang="en-GB">
                <a:latin typeface="Comic Sans MS" pitchFamily="66" charset="0"/>
                <a:cs typeface="Arial" pitchFamily="34" charset="0"/>
              </a:endParaRPr>
            </a:p>
          </p:txBody>
        </p:sp>
        <p:pic>
          <p:nvPicPr>
            <p:cNvPr id="88" name="Picture 150" descr="DSCN1468"/>
            <p:cNvPicPr>
              <a:picLocks noChangeAspect="1" noChangeArrowheads="1"/>
            </p:cNvPicPr>
            <p:nvPr/>
          </p:nvPicPr>
          <p:blipFill>
            <a:blip r:embed="rId2" cstate="print"/>
            <a:srcRect/>
            <a:stretch>
              <a:fillRect/>
            </a:stretch>
          </p:blipFill>
          <p:spPr bwMode="auto">
            <a:xfrm>
              <a:off x="3216" y="1008"/>
              <a:ext cx="2160" cy="2880"/>
            </a:xfrm>
            <a:prstGeom prst="rect">
              <a:avLst/>
            </a:prstGeom>
            <a:solidFill>
              <a:schemeClr val="bg1"/>
            </a:solidFill>
            <a:ln w="9525">
              <a:noFill/>
              <a:miter lim="800000"/>
              <a:headEnd/>
              <a:tailEnd/>
            </a:ln>
          </p:spPr>
        </p:pic>
      </p:grpSp>
      <p:pic>
        <p:nvPicPr>
          <p:cNvPr id="82" name="Picture 2" descr="\\cern.ch\dfs\Users\e\emahner\Desktop\Pictures\IMG_2347.JPG"/>
          <p:cNvPicPr>
            <a:picLocks noChangeAspect="1" noChangeArrowheads="1"/>
          </p:cNvPicPr>
          <p:nvPr/>
        </p:nvPicPr>
        <p:blipFill>
          <a:blip r:embed="rId3" cstate="print"/>
          <a:srcRect/>
          <a:stretch>
            <a:fillRect/>
          </a:stretch>
        </p:blipFill>
        <p:spPr bwMode="auto">
          <a:xfrm>
            <a:off x="4068423" y="4196696"/>
            <a:ext cx="4671034" cy="2238610"/>
          </a:xfrm>
          <a:prstGeom prst="rect">
            <a:avLst/>
          </a:prstGeom>
          <a:noFill/>
        </p:spPr>
      </p:pic>
      <p:sp>
        <p:nvSpPr>
          <p:cNvPr id="83" name="Content Placeholder 2"/>
          <p:cNvSpPr txBox="1">
            <a:spLocks/>
          </p:cNvSpPr>
          <p:nvPr/>
        </p:nvSpPr>
        <p:spPr>
          <a:xfrm>
            <a:off x="238566" y="4614333"/>
            <a:ext cx="3671146" cy="1536301"/>
          </a:xfrm>
          <a:prstGeom prst="rect">
            <a:avLst/>
          </a:prstGeom>
          <a:solidFill>
            <a:schemeClr val="tx2">
              <a:lumMod val="20000"/>
              <a:lumOff val="80000"/>
            </a:schemeClr>
          </a:solidFill>
        </p:spPr>
        <p:txBody>
          <a:bodyPr vert="horz" lIns="91440" tIns="45720" rIns="91440" bIns="45720" rtlCol="0">
            <a:normAutofit fontScale="92500"/>
          </a:bodyPr>
          <a:lstStyle/>
          <a:p>
            <a:pPr marL="285750" indent="-285750">
              <a:spcBef>
                <a:spcPct val="20000"/>
              </a:spcBef>
              <a:buSzPct val="80000"/>
              <a:defRPr/>
            </a:pPr>
            <a:r>
              <a:rPr lang="en-US" sz="1400" b="1" dirty="0" smtClean="0"/>
              <a:t>Sputter parameter for CNe63 (LINAC 3 chambers)</a:t>
            </a:r>
            <a:endParaRPr kumimoji="0" lang="en-US" sz="1400" b="1" i="0" u="none" strike="noStrike" kern="1200" cap="none" spc="0" normalizeH="0" baseline="0" noProof="0" dirty="0" smtClean="0">
              <a:ln>
                <a:noFill/>
              </a:ln>
              <a:effectLst/>
              <a:uLnTx/>
              <a:uFillTx/>
              <a:latin typeface="+mn-lt"/>
              <a:ea typeface="+mn-ea"/>
              <a:cs typeface="+mn-cs"/>
            </a:endParaRPr>
          </a:p>
          <a:p>
            <a:pPr marL="285750" indent="-285750">
              <a:spcBef>
                <a:spcPct val="20000"/>
              </a:spcBef>
              <a:buSzPct val="80000"/>
              <a:buFont typeface="Wingdings" pitchFamily="2" charset="2"/>
              <a:buChar char="q"/>
              <a:defRPr/>
            </a:pPr>
            <a:r>
              <a:rPr kumimoji="0" lang="en-US" sz="1400" b="0" i="0" u="none" strike="noStrike" kern="1200" cap="none" spc="0" normalizeH="0" baseline="0" noProof="0" dirty="0" smtClean="0">
                <a:ln>
                  <a:noFill/>
                </a:ln>
                <a:effectLst/>
                <a:uLnTx/>
                <a:uFillTx/>
                <a:latin typeface="+mn-lt"/>
                <a:ea typeface="+mn-ea"/>
                <a:cs typeface="+mn-cs"/>
              </a:rPr>
              <a:t>I = 1.71 A, U = -833 V, p = 1 x 10</a:t>
            </a:r>
            <a:r>
              <a:rPr kumimoji="0" lang="en-US" sz="1400" b="0" i="0" u="none" strike="noStrike" kern="1200" cap="none" spc="0" normalizeH="0" baseline="30000" noProof="0" dirty="0" smtClean="0">
                <a:ln>
                  <a:noFill/>
                </a:ln>
                <a:effectLst/>
                <a:uLnTx/>
                <a:uFillTx/>
                <a:latin typeface="+mn-lt"/>
                <a:ea typeface="+mn-ea"/>
                <a:cs typeface="+mn-cs"/>
              </a:rPr>
              <a:t>-2</a:t>
            </a:r>
            <a:r>
              <a:rPr kumimoji="0" lang="en-US" sz="1400" b="0" i="0" u="none" strike="noStrike" kern="1200" cap="none" spc="0" normalizeH="0" baseline="0" noProof="0" dirty="0" smtClean="0">
                <a:ln>
                  <a:noFill/>
                </a:ln>
                <a:effectLst/>
                <a:uLnTx/>
                <a:uFillTx/>
                <a:latin typeface="+mn-lt"/>
                <a:ea typeface="+mn-ea"/>
                <a:cs typeface="+mn-cs"/>
              </a:rPr>
              <a:t> </a:t>
            </a:r>
            <a:r>
              <a:rPr kumimoji="0" lang="en-US" sz="1400" b="0" i="0" u="none" strike="noStrike" kern="1200" cap="none" spc="0" normalizeH="0" baseline="0" noProof="0" dirty="0" err="1" smtClean="0">
                <a:ln>
                  <a:noFill/>
                </a:ln>
                <a:effectLst/>
                <a:uLnTx/>
                <a:uFillTx/>
                <a:latin typeface="+mn-lt"/>
                <a:ea typeface="+mn-ea"/>
                <a:cs typeface="+mn-cs"/>
              </a:rPr>
              <a:t>Torr</a:t>
            </a:r>
            <a:r>
              <a:rPr kumimoji="0" lang="en-US" sz="1400" b="0" i="0" u="none" strike="noStrike" kern="1200" cap="none" spc="0" normalizeH="0" baseline="0" noProof="0" dirty="0" smtClean="0">
                <a:ln>
                  <a:noFill/>
                </a:ln>
                <a:effectLst/>
                <a:uLnTx/>
                <a:uFillTx/>
                <a:latin typeface="+mn-lt"/>
                <a:ea typeface="+mn-ea"/>
                <a:cs typeface="+mn-cs"/>
              </a:rPr>
              <a:t> (Ne)</a:t>
            </a:r>
          </a:p>
          <a:p>
            <a:pPr marL="285750" lvl="1" indent="-285750">
              <a:spcBef>
                <a:spcPct val="20000"/>
              </a:spcBef>
              <a:buSzPct val="80000"/>
              <a:buFont typeface="Wingdings" pitchFamily="2" charset="2"/>
              <a:buChar char="q"/>
              <a:defRPr/>
            </a:pPr>
            <a:r>
              <a:rPr lang="en-US" sz="1400" dirty="0" smtClean="0"/>
              <a:t>Cathode length: 4.8 m</a:t>
            </a:r>
          </a:p>
          <a:p>
            <a:pPr marL="285750" lvl="2" indent="-285750">
              <a:spcBef>
                <a:spcPct val="20000"/>
              </a:spcBef>
              <a:buSzPct val="80000"/>
              <a:buFont typeface="Wingdings" pitchFamily="2" charset="2"/>
              <a:buChar char="q"/>
              <a:defRPr/>
            </a:pPr>
            <a:r>
              <a:rPr lang="en-US" sz="1400" dirty="0" smtClean="0"/>
              <a:t>Sputter duration: 48 h</a:t>
            </a:r>
          </a:p>
          <a:p>
            <a:pPr marL="285750" lvl="2" indent="-285750">
              <a:spcBef>
                <a:spcPct val="20000"/>
              </a:spcBef>
              <a:buSzPct val="80000"/>
              <a:buFont typeface="Wingdings" pitchFamily="2" charset="2"/>
              <a:buChar char="q"/>
              <a:defRPr/>
            </a:pPr>
            <a:r>
              <a:rPr lang="en-US" sz="1400" dirty="0" smtClean="0"/>
              <a:t>Thickness: 510 nm</a:t>
            </a:r>
          </a:p>
          <a:p>
            <a:pPr marL="285750" lvl="2" indent="-285750">
              <a:spcBef>
                <a:spcPct val="20000"/>
              </a:spcBef>
              <a:buSzPct val="80000"/>
              <a:buFont typeface="Wingdings" pitchFamily="2" charset="2"/>
              <a:buChar char="q"/>
              <a:defRPr/>
            </a:pPr>
            <a:r>
              <a:rPr lang="en-US" sz="1400" dirty="0" smtClean="0"/>
              <a:t>SEY: </a:t>
            </a:r>
            <a:r>
              <a:rPr lang="en-US" sz="1400" dirty="0" smtClean="0">
                <a:sym typeface="Symbol"/>
              </a:rPr>
              <a:t></a:t>
            </a:r>
            <a:r>
              <a:rPr lang="en-US" sz="1400" baseline="-25000" dirty="0" smtClean="0"/>
              <a:t>max</a:t>
            </a:r>
            <a:r>
              <a:rPr lang="en-US" sz="1400" dirty="0" smtClean="0"/>
              <a:t> = 0.93 (two samples)</a:t>
            </a:r>
          </a:p>
          <a:p>
            <a:pPr marL="285750" lvl="2" indent="-285750">
              <a:spcBef>
                <a:spcPct val="20000"/>
              </a:spcBef>
              <a:buSzPct val="80000"/>
              <a:buFont typeface="Wingdings" pitchFamily="2" charset="2"/>
              <a:buChar char="q"/>
              <a:defRPr/>
            </a:pPr>
            <a:endParaRPr lang="en-US" sz="1400" dirty="0" smtClean="0"/>
          </a:p>
          <a:p>
            <a:pPr marL="285750" lvl="2" indent="-285750">
              <a:spcBef>
                <a:spcPct val="20000"/>
              </a:spcBef>
              <a:buSzPct val="80000"/>
              <a:buFont typeface="Wingdings" pitchFamily="2" charset="2"/>
              <a:buChar char="q"/>
              <a:defRPr/>
            </a:pPr>
            <a:endParaRPr lang="en-US" sz="1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SPSU, 23.09.2010</a:t>
            </a:r>
            <a:endParaRPr lang="en-US" dirty="0"/>
          </a:p>
        </p:txBody>
      </p:sp>
      <p:sp>
        <p:nvSpPr>
          <p:cNvPr id="5" name="Slide Number Placeholder 4"/>
          <p:cNvSpPr>
            <a:spLocks noGrp="1"/>
          </p:cNvSpPr>
          <p:nvPr>
            <p:ph type="sldNum" sz="quarter" idx="12"/>
          </p:nvPr>
        </p:nvSpPr>
        <p:spPr/>
        <p:txBody>
          <a:bodyPr/>
          <a:lstStyle/>
          <a:p>
            <a:fld id="{D01AEB67-EE51-5346-A8E6-75A93327C7A9}" type="slidenum">
              <a:rPr lang="en-US" smtClean="0"/>
              <a:pPr/>
              <a:t>4</a:t>
            </a:fld>
            <a:endParaRPr lang="en-US" dirty="0"/>
          </a:p>
        </p:txBody>
      </p:sp>
      <p:sp>
        <p:nvSpPr>
          <p:cNvPr id="6" name="Footer Placeholder 5"/>
          <p:cNvSpPr>
            <a:spLocks noGrp="1"/>
          </p:cNvSpPr>
          <p:nvPr>
            <p:ph type="ftr" sz="quarter" idx="11"/>
          </p:nvPr>
        </p:nvSpPr>
        <p:spPr/>
        <p:txBody>
          <a:bodyPr/>
          <a:lstStyle/>
          <a:p>
            <a:r>
              <a:rPr lang="en-US" dirty="0" smtClean="0"/>
              <a:t>Edgar Mahner</a:t>
            </a:r>
            <a:endParaRPr lang="en-US" dirty="0"/>
          </a:p>
        </p:txBody>
      </p:sp>
      <p:sp>
        <p:nvSpPr>
          <p:cNvPr id="9" name="Title 1"/>
          <p:cNvSpPr txBox="1">
            <a:spLocks/>
          </p:cNvSpPr>
          <p:nvPr/>
        </p:nvSpPr>
        <p:spPr>
          <a:xfrm>
            <a:off x="0" y="0"/>
            <a:ext cx="9144000" cy="1133856"/>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n-lt"/>
                <a:ea typeface="+mj-ea"/>
                <a:cs typeface="+mj-cs"/>
              </a:rPr>
              <a:t>Secondary Electron Yield,</a:t>
            </a:r>
            <a:r>
              <a:rPr kumimoji="0" lang="en-US" sz="2800" b="0" i="0" u="none" strike="noStrike" kern="1200" cap="none" spc="0" normalizeH="0" noProof="0" dirty="0" smtClean="0">
                <a:ln>
                  <a:noFill/>
                </a:ln>
                <a:solidFill>
                  <a:schemeClr val="tx1"/>
                </a:solidFill>
                <a:effectLst/>
                <a:uLnTx/>
                <a:uFillTx/>
                <a:latin typeface="+mn-lt"/>
                <a:ea typeface="+mj-ea"/>
                <a:cs typeface="+mj-cs"/>
              </a:rPr>
              <a:t> </a:t>
            </a:r>
            <a:r>
              <a:rPr kumimoji="0" lang="en-US" sz="2800" b="0" i="0" u="none" strike="noStrike" kern="1200" cap="none" spc="0" normalizeH="0" baseline="0" noProof="0" dirty="0" err="1" smtClean="0">
                <a:ln>
                  <a:noFill/>
                </a:ln>
                <a:solidFill>
                  <a:schemeClr val="tx1"/>
                </a:solidFill>
                <a:effectLst/>
                <a:uLnTx/>
                <a:uFillTx/>
                <a:latin typeface="+mn-lt"/>
                <a:ea typeface="+mj-ea"/>
                <a:cs typeface="+mj-cs"/>
              </a:rPr>
              <a:t>Outgassing</a:t>
            </a:r>
            <a:r>
              <a:rPr kumimoji="0" lang="en-US" sz="2800" b="0" i="0" u="none" strike="noStrike" kern="1200" cap="none" spc="0" normalizeH="0" baseline="0" noProof="0" dirty="0" smtClean="0">
                <a:ln>
                  <a:noFill/>
                </a:ln>
                <a:solidFill>
                  <a:schemeClr val="tx1"/>
                </a:solidFill>
                <a:effectLst/>
                <a:uLnTx/>
                <a:uFillTx/>
                <a:latin typeface="+mn-lt"/>
                <a:ea typeface="+mj-ea"/>
                <a:cs typeface="+mj-cs"/>
              </a:rPr>
              <a:t> Rate</a:t>
            </a:r>
            <a:endParaRPr kumimoji="0" lang="en-US" sz="1600" b="0" i="0" u="none" strike="noStrike" kern="1200" cap="none" spc="0" normalizeH="0" baseline="0" noProof="0" dirty="0">
              <a:ln>
                <a:noFill/>
              </a:ln>
              <a:solidFill>
                <a:schemeClr val="tx1"/>
              </a:solidFill>
              <a:effectLst/>
              <a:uLnTx/>
              <a:uFillTx/>
              <a:latin typeface="+mn-lt"/>
              <a:ea typeface="+mj-ea"/>
              <a:cs typeface="+mj-cs"/>
            </a:endParaRPr>
          </a:p>
        </p:txBody>
      </p:sp>
      <p:pic>
        <p:nvPicPr>
          <p:cNvPr id="1026" name="Picture 2"/>
          <p:cNvPicPr>
            <a:picLocks noChangeAspect="1" noChangeArrowheads="1"/>
          </p:cNvPicPr>
          <p:nvPr/>
        </p:nvPicPr>
        <p:blipFill>
          <a:blip r:embed="rId2" cstate="print"/>
          <a:srcRect/>
          <a:stretch>
            <a:fillRect/>
          </a:stretch>
        </p:blipFill>
        <p:spPr bwMode="auto">
          <a:xfrm>
            <a:off x="148027" y="953352"/>
            <a:ext cx="4607933" cy="3471175"/>
          </a:xfrm>
          <a:prstGeom prst="rect">
            <a:avLst/>
          </a:prstGeom>
          <a:solidFill>
            <a:srgbClr val="FFFFFF"/>
          </a:solidFill>
          <a:ln w="9525">
            <a:noFill/>
            <a:miter lim="800000"/>
            <a:headEnd/>
            <a:tailEnd/>
          </a:ln>
        </p:spPr>
      </p:pic>
      <p:sp>
        <p:nvSpPr>
          <p:cNvPr id="19" name="Text Box 45"/>
          <p:cNvSpPr txBox="1">
            <a:spLocks noChangeArrowheads="1"/>
          </p:cNvSpPr>
          <p:nvPr/>
        </p:nvSpPr>
        <p:spPr bwMode="auto">
          <a:xfrm>
            <a:off x="646718" y="4447642"/>
            <a:ext cx="3742385" cy="1569660"/>
          </a:xfrm>
          <a:prstGeom prst="rect">
            <a:avLst/>
          </a:prstGeom>
          <a:noFill/>
          <a:ln w="9525">
            <a:noFill/>
            <a:miter lim="800000"/>
            <a:headEnd/>
            <a:tailEnd/>
          </a:ln>
          <a:effectLst/>
        </p:spPr>
        <p:txBody>
          <a:bodyPr wrap="square">
            <a:spAutoFit/>
          </a:bodyPr>
          <a:lstStyle/>
          <a:p>
            <a:r>
              <a:rPr lang="en-US" sz="1600" dirty="0" smtClean="0">
                <a:solidFill>
                  <a:srgbClr val="000099"/>
                </a:solidFill>
              </a:rPr>
              <a:t>Secondary Electron Yield</a:t>
            </a:r>
          </a:p>
          <a:p>
            <a:r>
              <a:rPr lang="el-GR" sz="1600" dirty="0" smtClean="0"/>
              <a:t>δ</a:t>
            </a:r>
            <a:r>
              <a:rPr lang="en-US" sz="1600" dirty="0" smtClean="0"/>
              <a:t>max = 0.93 (new)</a:t>
            </a:r>
          </a:p>
          <a:p>
            <a:r>
              <a:rPr lang="el-GR" sz="1600" dirty="0" smtClean="0"/>
              <a:t>δ</a:t>
            </a:r>
            <a:r>
              <a:rPr lang="en-US" sz="1600" dirty="0" smtClean="0"/>
              <a:t>max = 0.98 (1 month in air)</a:t>
            </a:r>
          </a:p>
          <a:p>
            <a:r>
              <a:rPr lang="el-GR" sz="1600" dirty="0" smtClean="0"/>
              <a:t>δ</a:t>
            </a:r>
            <a:r>
              <a:rPr lang="en-US" sz="1600" dirty="0" smtClean="0"/>
              <a:t>max = 0.95 (1 month in air; 300</a:t>
            </a:r>
            <a:r>
              <a:rPr lang="en-US" sz="1600" dirty="0" smtClean="0">
                <a:sym typeface="Symbol"/>
              </a:rPr>
              <a:t></a:t>
            </a:r>
            <a:r>
              <a:rPr lang="en-US" sz="1600" dirty="0" smtClean="0"/>
              <a:t>C, 24 h)</a:t>
            </a:r>
          </a:p>
          <a:p>
            <a:endParaRPr lang="en-US" sz="1600" dirty="0" smtClean="0"/>
          </a:p>
          <a:p>
            <a:r>
              <a:rPr lang="en-US" sz="1600" dirty="0" smtClean="0"/>
              <a:t>SEY &lt; 1 very well suited for SPS application</a:t>
            </a:r>
          </a:p>
        </p:txBody>
      </p:sp>
      <p:sp>
        <p:nvSpPr>
          <p:cNvPr id="20" name="Text Box 45"/>
          <p:cNvSpPr txBox="1">
            <a:spLocks noChangeArrowheads="1"/>
          </p:cNvSpPr>
          <p:nvPr/>
        </p:nvSpPr>
        <p:spPr bwMode="auto">
          <a:xfrm>
            <a:off x="4593928" y="4403750"/>
            <a:ext cx="4393197" cy="1569660"/>
          </a:xfrm>
          <a:prstGeom prst="rect">
            <a:avLst/>
          </a:prstGeom>
          <a:noFill/>
          <a:ln w="9525">
            <a:noFill/>
            <a:miter lim="800000"/>
            <a:headEnd/>
            <a:tailEnd/>
          </a:ln>
          <a:effectLst/>
        </p:spPr>
        <p:txBody>
          <a:bodyPr wrap="square">
            <a:spAutoFit/>
          </a:bodyPr>
          <a:lstStyle/>
          <a:p>
            <a:r>
              <a:rPr lang="en-US" sz="1600" dirty="0" err="1" smtClean="0">
                <a:solidFill>
                  <a:srgbClr val="000099"/>
                </a:solidFill>
              </a:rPr>
              <a:t>Outgassing</a:t>
            </a:r>
            <a:r>
              <a:rPr lang="en-US" sz="1600" dirty="0" smtClean="0">
                <a:solidFill>
                  <a:srgbClr val="000099"/>
                </a:solidFill>
              </a:rPr>
              <a:t> Rate (water </a:t>
            </a:r>
            <a:r>
              <a:rPr lang="en-US" sz="1600" dirty="0" err="1" smtClean="0">
                <a:solidFill>
                  <a:srgbClr val="000099"/>
                </a:solidFill>
              </a:rPr>
              <a:t>vapour</a:t>
            </a:r>
            <a:r>
              <a:rPr lang="en-US" sz="1600" dirty="0" smtClean="0">
                <a:solidFill>
                  <a:srgbClr val="000099"/>
                </a:solidFill>
              </a:rPr>
              <a:t>)</a:t>
            </a:r>
          </a:p>
          <a:p>
            <a:r>
              <a:rPr lang="en-US" sz="1600" dirty="0" smtClean="0"/>
              <a:t>Q (coating,10 h) = 3.3 x 10</a:t>
            </a:r>
            <a:r>
              <a:rPr lang="en-US" sz="1600" baseline="30000" dirty="0" smtClean="0"/>
              <a:t>-9</a:t>
            </a:r>
            <a:r>
              <a:rPr lang="en-US" sz="1600" dirty="0" smtClean="0"/>
              <a:t> Torr.l.s</a:t>
            </a:r>
            <a:r>
              <a:rPr lang="en-US" sz="1600" baseline="30000" dirty="0" smtClean="0"/>
              <a:t>-1</a:t>
            </a:r>
            <a:r>
              <a:rPr lang="en-US" sz="1600" dirty="0" smtClean="0"/>
              <a:t>.cm</a:t>
            </a:r>
            <a:r>
              <a:rPr lang="en-US" sz="1600" baseline="30000" dirty="0" smtClean="0"/>
              <a:t>-2</a:t>
            </a:r>
          </a:p>
          <a:p>
            <a:r>
              <a:rPr lang="en-US" sz="1600" dirty="0" smtClean="0"/>
              <a:t>Q (bare st.st., 10 h) = 8.9 x 10</a:t>
            </a:r>
            <a:r>
              <a:rPr lang="en-US" sz="1600" baseline="30000" dirty="0" smtClean="0"/>
              <a:t>-11</a:t>
            </a:r>
            <a:r>
              <a:rPr lang="en-US" sz="1600" dirty="0" smtClean="0"/>
              <a:t> Torr.l.s</a:t>
            </a:r>
            <a:r>
              <a:rPr lang="en-US" sz="1600" baseline="30000" dirty="0" smtClean="0"/>
              <a:t>-1</a:t>
            </a:r>
            <a:r>
              <a:rPr lang="en-US" sz="1600" dirty="0" smtClean="0"/>
              <a:t>.cm</a:t>
            </a:r>
            <a:r>
              <a:rPr lang="en-US" sz="1600" baseline="30000" dirty="0" smtClean="0"/>
              <a:t>-2</a:t>
            </a:r>
            <a:endParaRPr lang="en-US" sz="1600" dirty="0" smtClean="0"/>
          </a:p>
          <a:p>
            <a:endParaRPr lang="en-US" sz="1600" dirty="0" smtClean="0"/>
          </a:p>
          <a:p>
            <a:r>
              <a:rPr lang="en-US" sz="1600" dirty="0" smtClean="0"/>
              <a:t>A factor of </a:t>
            </a:r>
            <a:r>
              <a:rPr lang="en-US" sz="1600" dirty="0" smtClean="0">
                <a:sym typeface="Symbol"/>
              </a:rPr>
              <a:t></a:t>
            </a:r>
            <a:r>
              <a:rPr lang="en-US" sz="1600" dirty="0" smtClean="0"/>
              <a:t>40 higher </a:t>
            </a:r>
            <a:r>
              <a:rPr lang="en-US" sz="1600" dirty="0" err="1" smtClean="0"/>
              <a:t>outgassing</a:t>
            </a:r>
            <a:r>
              <a:rPr lang="en-US" sz="1600" dirty="0" smtClean="0"/>
              <a:t> rate after 10 h of pumping, needs further studies for improvement</a:t>
            </a:r>
          </a:p>
        </p:txBody>
      </p:sp>
      <p:pic>
        <p:nvPicPr>
          <p:cNvPr id="1028" name="Picture 4" descr="\\cern.ch\dfs\Users\d\dholzer\Public\pumpdown_CNe63.png"/>
          <p:cNvPicPr>
            <a:picLocks noChangeAspect="1" noChangeArrowheads="1"/>
          </p:cNvPicPr>
          <p:nvPr/>
        </p:nvPicPr>
        <p:blipFill>
          <a:blip r:embed="rId3" cstate="print"/>
          <a:srcRect/>
          <a:stretch>
            <a:fillRect/>
          </a:stretch>
        </p:blipFill>
        <p:spPr bwMode="auto">
          <a:xfrm>
            <a:off x="4369253" y="937407"/>
            <a:ext cx="4595234" cy="346782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SPSU, 23.09.2010</a:t>
            </a:r>
            <a:endParaRPr lang="en-US" dirty="0"/>
          </a:p>
        </p:txBody>
      </p:sp>
      <p:sp>
        <p:nvSpPr>
          <p:cNvPr id="5" name="Slide Number Placeholder 4"/>
          <p:cNvSpPr>
            <a:spLocks noGrp="1"/>
          </p:cNvSpPr>
          <p:nvPr>
            <p:ph type="sldNum" sz="quarter" idx="12"/>
          </p:nvPr>
        </p:nvSpPr>
        <p:spPr/>
        <p:txBody>
          <a:bodyPr/>
          <a:lstStyle/>
          <a:p>
            <a:fld id="{D01AEB67-EE51-5346-A8E6-75A93327C7A9}" type="slidenum">
              <a:rPr lang="en-US" smtClean="0"/>
              <a:pPr/>
              <a:t>5</a:t>
            </a:fld>
            <a:endParaRPr lang="en-US" dirty="0"/>
          </a:p>
        </p:txBody>
      </p:sp>
      <p:sp>
        <p:nvSpPr>
          <p:cNvPr id="6" name="Footer Placeholder 5"/>
          <p:cNvSpPr>
            <a:spLocks noGrp="1"/>
          </p:cNvSpPr>
          <p:nvPr>
            <p:ph type="ftr" sz="quarter" idx="11"/>
          </p:nvPr>
        </p:nvSpPr>
        <p:spPr/>
        <p:txBody>
          <a:bodyPr/>
          <a:lstStyle/>
          <a:p>
            <a:r>
              <a:rPr lang="en-US" dirty="0" smtClean="0"/>
              <a:t>Edgar Mahner</a:t>
            </a:r>
            <a:endParaRPr lang="en-US" dirty="0"/>
          </a:p>
        </p:txBody>
      </p:sp>
      <p:sp>
        <p:nvSpPr>
          <p:cNvPr id="9" name="Title 1"/>
          <p:cNvSpPr txBox="1">
            <a:spLocks/>
          </p:cNvSpPr>
          <p:nvPr/>
        </p:nvSpPr>
        <p:spPr>
          <a:xfrm>
            <a:off x="0" y="0"/>
            <a:ext cx="9144000" cy="1133856"/>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n-lt"/>
                <a:ea typeface="+mj-ea"/>
                <a:cs typeface="+mj-cs"/>
              </a:rPr>
              <a:t>Surface morphology</a:t>
            </a:r>
            <a:endParaRPr kumimoji="0" lang="en-US" sz="1600" b="0" i="0" u="none" strike="noStrike" kern="1200" cap="none" spc="0" normalizeH="0" baseline="0" noProof="0" dirty="0">
              <a:ln>
                <a:noFill/>
              </a:ln>
              <a:solidFill>
                <a:schemeClr val="tx1"/>
              </a:solidFill>
              <a:effectLst/>
              <a:uLnTx/>
              <a:uFillTx/>
              <a:latin typeface="+mn-lt"/>
              <a:ea typeface="+mj-ea"/>
              <a:cs typeface="+mj-cs"/>
            </a:endParaRPr>
          </a:p>
        </p:txBody>
      </p:sp>
      <p:pic>
        <p:nvPicPr>
          <p:cNvPr id="2050" name="Picture 2" descr="\\cern.ch\dfs\Users\d\dholzer\Public\SEM CNe63\CNE63 B1b-01.tif"/>
          <p:cNvPicPr>
            <a:picLocks noChangeAspect="1" noChangeArrowheads="1"/>
          </p:cNvPicPr>
          <p:nvPr/>
        </p:nvPicPr>
        <p:blipFill>
          <a:blip r:embed="rId2" cstate="print"/>
          <a:srcRect/>
          <a:stretch>
            <a:fillRect/>
          </a:stretch>
        </p:blipFill>
        <p:spPr bwMode="auto">
          <a:xfrm>
            <a:off x="1247292" y="1006134"/>
            <a:ext cx="3200400" cy="2400300"/>
          </a:xfrm>
          <a:prstGeom prst="rect">
            <a:avLst/>
          </a:prstGeom>
          <a:noFill/>
        </p:spPr>
      </p:pic>
      <p:pic>
        <p:nvPicPr>
          <p:cNvPr id="2051" name="Picture 3" descr="\\cern.ch\dfs\Users\d\dholzer\Public\SEM CNe63\CNE63 B1b-02.tif"/>
          <p:cNvPicPr>
            <a:picLocks noChangeAspect="1" noChangeArrowheads="1"/>
          </p:cNvPicPr>
          <p:nvPr/>
        </p:nvPicPr>
        <p:blipFill>
          <a:blip r:embed="rId3" cstate="print"/>
          <a:srcRect/>
          <a:stretch>
            <a:fillRect/>
          </a:stretch>
        </p:blipFill>
        <p:spPr bwMode="auto">
          <a:xfrm>
            <a:off x="4649180" y="1006134"/>
            <a:ext cx="3200400" cy="2400300"/>
          </a:xfrm>
          <a:prstGeom prst="rect">
            <a:avLst/>
          </a:prstGeom>
          <a:noFill/>
        </p:spPr>
      </p:pic>
      <p:pic>
        <p:nvPicPr>
          <p:cNvPr id="2052" name="Picture 4" descr="\\cern.ch\dfs\Users\d\dholzer\Public\SEM CNe63\CNE63 B1b-04.tif"/>
          <p:cNvPicPr>
            <a:picLocks noChangeAspect="1" noChangeArrowheads="1"/>
          </p:cNvPicPr>
          <p:nvPr/>
        </p:nvPicPr>
        <p:blipFill>
          <a:blip r:embed="rId4" cstate="print"/>
          <a:srcRect/>
          <a:stretch>
            <a:fillRect/>
          </a:stretch>
        </p:blipFill>
        <p:spPr bwMode="auto">
          <a:xfrm>
            <a:off x="1247292" y="3789040"/>
            <a:ext cx="3202227" cy="2401670"/>
          </a:xfrm>
          <a:prstGeom prst="rect">
            <a:avLst/>
          </a:prstGeom>
          <a:noFill/>
        </p:spPr>
      </p:pic>
      <p:sp>
        <p:nvSpPr>
          <p:cNvPr id="10" name="Text Box 45"/>
          <p:cNvSpPr txBox="1">
            <a:spLocks noChangeArrowheads="1"/>
          </p:cNvSpPr>
          <p:nvPr/>
        </p:nvSpPr>
        <p:spPr bwMode="auto">
          <a:xfrm>
            <a:off x="971600" y="3424687"/>
            <a:ext cx="7355159" cy="338554"/>
          </a:xfrm>
          <a:prstGeom prst="rect">
            <a:avLst/>
          </a:prstGeom>
          <a:noFill/>
          <a:ln w="9525">
            <a:noFill/>
            <a:miter lim="800000"/>
            <a:headEnd/>
            <a:tailEnd/>
          </a:ln>
          <a:effectLst/>
        </p:spPr>
        <p:txBody>
          <a:bodyPr wrap="square">
            <a:spAutoFit/>
          </a:bodyPr>
          <a:lstStyle/>
          <a:p>
            <a:r>
              <a:rPr lang="en-US" sz="1600" dirty="0" smtClean="0">
                <a:solidFill>
                  <a:srgbClr val="000099"/>
                </a:solidFill>
              </a:rPr>
              <a:t>LINAC3 chamber: compact film, good adhesion, no loose particles, thickness 510 nm</a:t>
            </a:r>
          </a:p>
        </p:txBody>
      </p:sp>
      <p:pic>
        <p:nvPicPr>
          <p:cNvPr id="2053" name="Picture 5" descr="\\cern.ch\dfs\Users\d\dholzer\Public\SEM CNe63\CNE63 B1b-11.tif"/>
          <p:cNvPicPr>
            <a:picLocks noChangeAspect="1" noChangeArrowheads="1"/>
          </p:cNvPicPr>
          <p:nvPr/>
        </p:nvPicPr>
        <p:blipFill>
          <a:blip r:embed="rId5" cstate="print"/>
          <a:srcRect/>
          <a:stretch>
            <a:fillRect/>
          </a:stretch>
        </p:blipFill>
        <p:spPr bwMode="auto">
          <a:xfrm>
            <a:off x="4649180" y="3790410"/>
            <a:ext cx="3200400" cy="24003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Date Placeholder 2"/>
          <p:cNvSpPr>
            <a:spLocks noGrp="1"/>
          </p:cNvSpPr>
          <p:nvPr>
            <p:ph type="dt" sz="quarter" idx="10"/>
          </p:nvPr>
        </p:nvSpPr>
        <p:spPr/>
        <p:txBody>
          <a:bodyPr/>
          <a:lstStyle/>
          <a:p>
            <a:pPr>
              <a:defRPr/>
            </a:pPr>
            <a:r>
              <a:rPr lang="en-US" smtClean="0"/>
              <a:t>SPSU, 23.09.2010</a:t>
            </a:r>
            <a:endParaRPr lang="en-US"/>
          </a:p>
        </p:txBody>
      </p:sp>
      <p:sp>
        <p:nvSpPr>
          <p:cNvPr id="67" name="Footer Placeholder 3"/>
          <p:cNvSpPr>
            <a:spLocks noGrp="1"/>
          </p:cNvSpPr>
          <p:nvPr>
            <p:ph type="ftr" sz="quarter" idx="11"/>
          </p:nvPr>
        </p:nvSpPr>
        <p:spPr/>
        <p:txBody>
          <a:bodyPr/>
          <a:lstStyle/>
          <a:p>
            <a:pPr>
              <a:defRPr/>
            </a:pPr>
            <a:r>
              <a:rPr lang="en-US" smtClean="0"/>
              <a:t>Edgar Mahner</a:t>
            </a:r>
            <a:endParaRPr lang="en-US"/>
          </a:p>
        </p:txBody>
      </p:sp>
      <p:sp>
        <p:nvSpPr>
          <p:cNvPr id="68" name="Slide Number Placeholder 4"/>
          <p:cNvSpPr>
            <a:spLocks noGrp="1"/>
          </p:cNvSpPr>
          <p:nvPr>
            <p:ph type="sldNum" sz="quarter" idx="12"/>
          </p:nvPr>
        </p:nvSpPr>
        <p:spPr/>
        <p:txBody>
          <a:bodyPr/>
          <a:lstStyle/>
          <a:p>
            <a:pPr>
              <a:defRPr/>
            </a:pPr>
            <a:fld id="{743802A7-9DFC-4409-A9D4-C4F91C7AD8D3}" type="slidenum">
              <a:rPr lang="en-US"/>
              <a:pPr>
                <a:defRPr/>
              </a:pPr>
              <a:t>6</a:t>
            </a:fld>
            <a:endParaRPr lang="en-US" dirty="0"/>
          </a:p>
        </p:txBody>
      </p:sp>
      <p:pic>
        <p:nvPicPr>
          <p:cNvPr id="23558" name="Picture 3" descr="Fig2"/>
          <p:cNvPicPr>
            <a:picLocks noChangeAspect="1" noChangeArrowheads="1"/>
          </p:cNvPicPr>
          <p:nvPr/>
        </p:nvPicPr>
        <p:blipFill>
          <a:blip r:embed="rId2" cstate="print"/>
          <a:srcRect/>
          <a:stretch>
            <a:fillRect/>
          </a:stretch>
        </p:blipFill>
        <p:spPr bwMode="auto">
          <a:xfrm>
            <a:off x="4239358" y="4176713"/>
            <a:ext cx="4054719" cy="1382712"/>
          </a:xfrm>
          <a:prstGeom prst="rect">
            <a:avLst/>
          </a:prstGeom>
          <a:noFill/>
          <a:ln w="9525">
            <a:noFill/>
            <a:miter lim="800000"/>
            <a:headEnd/>
            <a:tailEnd/>
          </a:ln>
        </p:spPr>
      </p:pic>
      <p:pic>
        <p:nvPicPr>
          <p:cNvPr id="23600" name="Picture 5" descr="Linac3-Experiment-a"/>
          <p:cNvPicPr>
            <a:picLocks noChangeAspect="1" noChangeArrowheads="1"/>
          </p:cNvPicPr>
          <p:nvPr/>
        </p:nvPicPr>
        <p:blipFill>
          <a:blip r:embed="rId3" cstate="print"/>
          <a:srcRect/>
          <a:stretch>
            <a:fillRect/>
          </a:stretch>
        </p:blipFill>
        <p:spPr bwMode="auto">
          <a:xfrm>
            <a:off x="328246" y="957263"/>
            <a:ext cx="3037743" cy="5029200"/>
          </a:xfrm>
          <a:prstGeom prst="rect">
            <a:avLst/>
          </a:prstGeom>
          <a:noFill/>
          <a:ln w="9525">
            <a:noFill/>
            <a:miter lim="800000"/>
            <a:headEnd/>
            <a:tailEnd/>
          </a:ln>
        </p:spPr>
      </p:pic>
      <p:pic>
        <p:nvPicPr>
          <p:cNvPr id="23561" name="Picture 27" descr="L3lwww"/>
          <p:cNvPicPr>
            <a:picLocks noChangeAspect="1" noChangeArrowheads="1"/>
          </p:cNvPicPr>
          <p:nvPr/>
        </p:nvPicPr>
        <p:blipFill>
          <a:blip r:embed="rId4" cstate="print"/>
          <a:srcRect/>
          <a:stretch>
            <a:fillRect/>
          </a:stretch>
        </p:blipFill>
        <p:spPr bwMode="auto">
          <a:xfrm>
            <a:off x="3568212" y="952500"/>
            <a:ext cx="2508738" cy="2184400"/>
          </a:xfrm>
          <a:prstGeom prst="rect">
            <a:avLst/>
          </a:prstGeom>
          <a:noFill/>
          <a:ln w="9525">
            <a:noFill/>
            <a:miter lim="800000"/>
            <a:headEnd/>
            <a:tailEnd/>
          </a:ln>
        </p:spPr>
      </p:pic>
      <p:grpSp>
        <p:nvGrpSpPr>
          <p:cNvPr id="11" name="Group 28"/>
          <p:cNvGrpSpPr>
            <a:grpSpLocks/>
          </p:cNvGrpSpPr>
          <p:nvPr/>
        </p:nvGrpSpPr>
        <p:grpSpPr bwMode="auto">
          <a:xfrm>
            <a:off x="4164623" y="2125664"/>
            <a:ext cx="4485543" cy="2038350"/>
            <a:chOff x="2763" y="1391"/>
            <a:chExt cx="3061" cy="1284"/>
          </a:xfrm>
        </p:grpSpPr>
        <p:sp>
          <p:nvSpPr>
            <p:cNvPr id="23566" name="Line 29"/>
            <p:cNvSpPr>
              <a:spLocks noChangeAspect="1" noChangeShapeType="1"/>
            </p:cNvSpPr>
            <p:nvPr/>
          </p:nvSpPr>
          <p:spPr bwMode="auto">
            <a:xfrm rot="-5400000">
              <a:off x="4366" y="985"/>
              <a:ext cx="0" cy="2596"/>
            </a:xfrm>
            <a:prstGeom prst="line">
              <a:avLst/>
            </a:prstGeom>
            <a:noFill/>
            <a:ln w="9525">
              <a:solidFill>
                <a:schemeClr val="tx1"/>
              </a:solidFill>
              <a:round/>
              <a:headEnd/>
              <a:tailEnd/>
            </a:ln>
          </p:spPr>
          <p:txBody>
            <a:bodyPr/>
            <a:lstStyle/>
            <a:p>
              <a:endParaRPr lang="en-US"/>
            </a:p>
          </p:txBody>
        </p:sp>
        <p:sp>
          <p:nvSpPr>
            <p:cNvPr id="23567" name="Line 30"/>
            <p:cNvSpPr>
              <a:spLocks noChangeAspect="1" noChangeShapeType="1"/>
            </p:cNvSpPr>
            <p:nvPr/>
          </p:nvSpPr>
          <p:spPr bwMode="auto">
            <a:xfrm rot="16200000" flipV="1">
              <a:off x="5334" y="1509"/>
              <a:ext cx="404" cy="407"/>
            </a:xfrm>
            <a:prstGeom prst="line">
              <a:avLst/>
            </a:prstGeom>
            <a:noFill/>
            <a:ln w="9525">
              <a:solidFill>
                <a:schemeClr val="tx1"/>
              </a:solidFill>
              <a:round/>
              <a:headEnd/>
              <a:tailEnd/>
            </a:ln>
          </p:spPr>
          <p:txBody>
            <a:bodyPr/>
            <a:lstStyle/>
            <a:p>
              <a:endParaRPr lang="en-US"/>
            </a:p>
          </p:txBody>
        </p:sp>
        <p:sp>
          <p:nvSpPr>
            <p:cNvPr id="23568" name="Arc 31"/>
            <p:cNvSpPr>
              <a:spLocks noChangeAspect="1"/>
            </p:cNvSpPr>
            <p:nvPr/>
          </p:nvSpPr>
          <p:spPr bwMode="auto">
            <a:xfrm rot="-5400000" flipH="1" flipV="1">
              <a:off x="5555" y="2138"/>
              <a:ext cx="161" cy="130"/>
            </a:xfrm>
            <a:custGeom>
              <a:avLst/>
              <a:gdLst>
                <a:gd name="T0" fmla="*/ 0 w 21600"/>
                <a:gd name="T1" fmla="*/ 0 h 17405"/>
                <a:gd name="T2" fmla="*/ 0 w 21600"/>
                <a:gd name="T3" fmla="*/ 0 h 17405"/>
                <a:gd name="T4" fmla="*/ 0 w 21600"/>
                <a:gd name="T5" fmla="*/ 0 h 17405"/>
                <a:gd name="T6" fmla="*/ 0 60000 65536"/>
                <a:gd name="T7" fmla="*/ 0 60000 65536"/>
                <a:gd name="T8" fmla="*/ 0 60000 65536"/>
                <a:gd name="T9" fmla="*/ 0 w 21600"/>
                <a:gd name="T10" fmla="*/ 0 h 17405"/>
                <a:gd name="T11" fmla="*/ 21600 w 21600"/>
                <a:gd name="T12" fmla="*/ 17405 h 17405"/>
              </a:gdLst>
              <a:ahLst/>
              <a:cxnLst>
                <a:cxn ang="T6">
                  <a:pos x="T0" y="T1"/>
                </a:cxn>
                <a:cxn ang="T7">
                  <a:pos x="T2" y="T3"/>
                </a:cxn>
                <a:cxn ang="T8">
                  <a:pos x="T4" y="T5"/>
                </a:cxn>
              </a:cxnLst>
              <a:rect l="T9" t="T10" r="T11" b="T12"/>
              <a:pathLst>
                <a:path w="21600" h="17405" fill="none" extrusionOk="0">
                  <a:moveTo>
                    <a:pt x="12791" y="-1"/>
                  </a:moveTo>
                  <a:cubicBezTo>
                    <a:pt x="18329" y="4069"/>
                    <a:pt x="21600" y="10532"/>
                    <a:pt x="21600" y="17405"/>
                  </a:cubicBezTo>
                </a:path>
                <a:path w="21600" h="17405" stroke="0" extrusionOk="0">
                  <a:moveTo>
                    <a:pt x="12791" y="-1"/>
                  </a:moveTo>
                  <a:cubicBezTo>
                    <a:pt x="18329" y="4069"/>
                    <a:pt x="21600" y="10532"/>
                    <a:pt x="21600" y="17405"/>
                  </a:cubicBezTo>
                  <a:lnTo>
                    <a:pt x="0" y="17405"/>
                  </a:lnTo>
                  <a:close/>
                </a:path>
              </a:pathLst>
            </a:custGeom>
            <a:noFill/>
            <a:ln w="9525">
              <a:solidFill>
                <a:schemeClr val="tx1"/>
              </a:solidFill>
              <a:round/>
              <a:headEnd/>
              <a:tailEnd/>
            </a:ln>
          </p:spPr>
          <p:txBody>
            <a:bodyPr wrap="none" anchor="ctr"/>
            <a:lstStyle/>
            <a:p>
              <a:endParaRPr lang="en-US"/>
            </a:p>
          </p:txBody>
        </p:sp>
        <p:sp>
          <p:nvSpPr>
            <p:cNvPr id="23569" name="Arc 32"/>
            <p:cNvSpPr>
              <a:spLocks noChangeAspect="1"/>
            </p:cNvSpPr>
            <p:nvPr/>
          </p:nvSpPr>
          <p:spPr bwMode="auto">
            <a:xfrm rot="10800000" flipH="1" flipV="1">
              <a:off x="5611" y="1883"/>
              <a:ext cx="161" cy="182"/>
            </a:xfrm>
            <a:custGeom>
              <a:avLst/>
              <a:gdLst>
                <a:gd name="T0" fmla="*/ 0 w 21600"/>
                <a:gd name="T1" fmla="*/ 0 h 24301"/>
                <a:gd name="T2" fmla="*/ 0 w 21600"/>
                <a:gd name="T3" fmla="*/ 0 h 24301"/>
                <a:gd name="T4" fmla="*/ 0 w 21600"/>
                <a:gd name="T5" fmla="*/ 0 h 24301"/>
                <a:gd name="T6" fmla="*/ 0 60000 65536"/>
                <a:gd name="T7" fmla="*/ 0 60000 65536"/>
                <a:gd name="T8" fmla="*/ 0 60000 65536"/>
                <a:gd name="T9" fmla="*/ 0 w 21600"/>
                <a:gd name="T10" fmla="*/ 0 h 24301"/>
                <a:gd name="T11" fmla="*/ 21600 w 21600"/>
                <a:gd name="T12" fmla="*/ 24301 h 24301"/>
              </a:gdLst>
              <a:ahLst/>
              <a:cxnLst>
                <a:cxn ang="T6">
                  <a:pos x="T0" y="T1"/>
                </a:cxn>
                <a:cxn ang="T7">
                  <a:pos x="T2" y="T3"/>
                </a:cxn>
                <a:cxn ang="T8">
                  <a:pos x="T4" y="T5"/>
                </a:cxn>
              </a:cxnLst>
              <a:rect l="T9" t="T10" r="T11" b="T12"/>
              <a:pathLst>
                <a:path w="21600" h="24301" fill="none" extrusionOk="0">
                  <a:moveTo>
                    <a:pt x="12791" y="-1"/>
                  </a:moveTo>
                  <a:cubicBezTo>
                    <a:pt x="18329" y="4069"/>
                    <a:pt x="21600" y="10532"/>
                    <a:pt x="21600" y="17405"/>
                  </a:cubicBezTo>
                  <a:cubicBezTo>
                    <a:pt x="21600" y="19749"/>
                    <a:pt x="21218" y="22079"/>
                    <a:pt x="20469" y="24301"/>
                  </a:cubicBezTo>
                </a:path>
                <a:path w="21600" h="24301" stroke="0" extrusionOk="0">
                  <a:moveTo>
                    <a:pt x="12791" y="-1"/>
                  </a:moveTo>
                  <a:cubicBezTo>
                    <a:pt x="18329" y="4069"/>
                    <a:pt x="21600" y="10532"/>
                    <a:pt x="21600" y="17405"/>
                  </a:cubicBezTo>
                  <a:cubicBezTo>
                    <a:pt x="21600" y="19749"/>
                    <a:pt x="21218" y="22079"/>
                    <a:pt x="20469" y="24301"/>
                  </a:cubicBezTo>
                  <a:lnTo>
                    <a:pt x="0" y="17405"/>
                  </a:lnTo>
                  <a:close/>
                </a:path>
              </a:pathLst>
            </a:custGeom>
            <a:noFill/>
            <a:ln w="9525">
              <a:solidFill>
                <a:schemeClr val="tx1"/>
              </a:solidFill>
              <a:round/>
              <a:headEnd/>
              <a:tailEnd/>
            </a:ln>
          </p:spPr>
          <p:txBody>
            <a:bodyPr wrap="none" anchor="ctr"/>
            <a:lstStyle/>
            <a:p>
              <a:endParaRPr lang="en-US"/>
            </a:p>
          </p:txBody>
        </p:sp>
        <p:sp>
          <p:nvSpPr>
            <p:cNvPr id="23570" name="Line 33"/>
            <p:cNvSpPr>
              <a:spLocks noChangeAspect="1" noChangeShapeType="1"/>
            </p:cNvSpPr>
            <p:nvPr/>
          </p:nvSpPr>
          <p:spPr bwMode="auto">
            <a:xfrm rot="-5400000">
              <a:off x="5650" y="2106"/>
              <a:ext cx="165" cy="67"/>
            </a:xfrm>
            <a:prstGeom prst="line">
              <a:avLst/>
            </a:prstGeom>
            <a:noFill/>
            <a:ln w="9525">
              <a:solidFill>
                <a:schemeClr val="tx1"/>
              </a:solidFill>
              <a:round/>
              <a:headEnd/>
              <a:tailEnd/>
            </a:ln>
          </p:spPr>
          <p:txBody>
            <a:bodyPr/>
            <a:lstStyle/>
            <a:p>
              <a:endParaRPr lang="en-US"/>
            </a:p>
          </p:txBody>
        </p:sp>
        <p:sp>
          <p:nvSpPr>
            <p:cNvPr id="23571" name="Rectangle 34"/>
            <p:cNvSpPr>
              <a:spLocks noChangeAspect="1" noChangeArrowheads="1"/>
            </p:cNvSpPr>
            <p:nvPr/>
          </p:nvSpPr>
          <p:spPr bwMode="auto">
            <a:xfrm rot="-5400000">
              <a:off x="5121" y="2110"/>
              <a:ext cx="76" cy="346"/>
            </a:xfrm>
            <a:prstGeom prst="rect">
              <a:avLst/>
            </a:prstGeom>
            <a:solidFill>
              <a:srgbClr val="FFCC00"/>
            </a:solidFill>
            <a:ln w="9525">
              <a:solidFill>
                <a:schemeClr val="tx1"/>
              </a:solidFill>
              <a:miter lim="800000"/>
              <a:headEnd/>
              <a:tailEnd/>
            </a:ln>
          </p:spPr>
          <p:txBody>
            <a:bodyPr wrap="none" anchor="ctr"/>
            <a:lstStyle/>
            <a:p>
              <a:endParaRPr lang="en-US"/>
            </a:p>
          </p:txBody>
        </p:sp>
        <p:sp>
          <p:nvSpPr>
            <p:cNvPr id="23572" name="Rectangle 35"/>
            <p:cNvSpPr>
              <a:spLocks noChangeAspect="1" noChangeArrowheads="1"/>
            </p:cNvSpPr>
            <p:nvPr/>
          </p:nvSpPr>
          <p:spPr bwMode="auto">
            <a:xfrm rot="-5400000">
              <a:off x="4584" y="2110"/>
              <a:ext cx="154" cy="345"/>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3573" name="Rectangle 36"/>
            <p:cNvSpPr>
              <a:spLocks noChangeAspect="1" noChangeArrowheads="1"/>
            </p:cNvSpPr>
            <p:nvPr/>
          </p:nvSpPr>
          <p:spPr bwMode="auto">
            <a:xfrm rot="-5400000">
              <a:off x="4296" y="2168"/>
              <a:ext cx="76" cy="23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3574" name="Rectangle 37"/>
            <p:cNvSpPr>
              <a:spLocks noChangeAspect="1" noChangeArrowheads="1"/>
            </p:cNvSpPr>
            <p:nvPr/>
          </p:nvSpPr>
          <p:spPr bwMode="auto">
            <a:xfrm rot="-5400000">
              <a:off x="4028" y="2167"/>
              <a:ext cx="76" cy="231"/>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3575" name="Rectangle 38"/>
            <p:cNvSpPr>
              <a:spLocks noChangeAspect="1" noChangeArrowheads="1"/>
            </p:cNvSpPr>
            <p:nvPr/>
          </p:nvSpPr>
          <p:spPr bwMode="auto">
            <a:xfrm rot="-8096792">
              <a:off x="5210" y="1449"/>
              <a:ext cx="269" cy="153"/>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3576" name="Line 39"/>
            <p:cNvSpPr>
              <a:spLocks noChangeAspect="1" noChangeShapeType="1"/>
            </p:cNvSpPr>
            <p:nvPr/>
          </p:nvSpPr>
          <p:spPr bwMode="auto">
            <a:xfrm rot="-5400000" flipH="1" flipV="1">
              <a:off x="3332" y="2208"/>
              <a:ext cx="237" cy="387"/>
            </a:xfrm>
            <a:prstGeom prst="line">
              <a:avLst/>
            </a:prstGeom>
            <a:noFill/>
            <a:ln w="9525">
              <a:solidFill>
                <a:schemeClr val="tx1"/>
              </a:solidFill>
              <a:round/>
              <a:headEnd/>
              <a:tailEnd/>
            </a:ln>
          </p:spPr>
          <p:txBody>
            <a:bodyPr/>
            <a:lstStyle/>
            <a:p>
              <a:endParaRPr lang="en-US"/>
            </a:p>
          </p:txBody>
        </p:sp>
        <p:sp>
          <p:nvSpPr>
            <p:cNvPr id="23577" name="Line 40"/>
            <p:cNvSpPr>
              <a:spLocks noChangeAspect="1" noChangeShapeType="1"/>
            </p:cNvSpPr>
            <p:nvPr/>
          </p:nvSpPr>
          <p:spPr bwMode="auto">
            <a:xfrm rot="16200000" flipV="1">
              <a:off x="3375" y="2321"/>
              <a:ext cx="0" cy="154"/>
            </a:xfrm>
            <a:prstGeom prst="line">
              <a:avLst/>
            </a:prstGeom>
            <a:noFill/>
            <a:ln w="9525">
              <a:solidFill>
                <a:schemeClr val="tx1"/>
              </a:solidFill>
              <a:round/>
              <a:headEnd/>
              <a:tailEnd/>
            </a:ln>
          </p:spPr>
          <p:txBody>
            <a:bodyPr/>
            <a:lstStyle/>
            <a:p>
              <a:endParaRPr lang="en-US"/>
            </a:p>
          </p:txBody>
        </p:sp>
        <p:sp>
          <p:nvSpPr>
            <p:cNvPr id="23578" name="Line 41"/>
            <p:cNvSpPr>
              <a:spLocks noChangeAspect="1" noChangeShapeType="1"/>
            </p:cNvSpPr>
            <p:nvPr/>
          </p:nvSpPr>
          <p:spPr bwMode="auto">
            <a:xfrm rot="16200000" flipV="1">
              <a:off x="3164" y="2264"/>
              <a:ext cx="115" cy="153"/>
            </a:xfrm>
            <a:prstGeom prst="line">
              <a:avLst/>
            </a:prstGeom>
            <a:noFill/>
            <a:ln w="9525">
              <a:solidFill>
                <a:schemeClr val="tx1"/>
              </a:solidFill>
              <a:round/>
              <a:headEnd/>
              <a:tailEnd/>
            </a:ln>
          </p:spPr>
          <p:txBody>
            <a:bodyPr/>
            <a:lstStyle/>
            <a:p>
              <a:endParaRPr lang="en-US"/>
            </a:p>
          </p:txBody>
        </p:sp>
        <p:sp>
          <p:nvSpPr>
            <p:cNvPr id="23579" name="Line 42"/>
            <p:cNvSpPr>
              <a:spLocks noChangeAspect="1" noChangeShapeType="1"/>
            </p:cNvSpPr>
            <p:nvPr/>
          </p:nvSpPr>
          <p:spPr bwMode="auto">
            <a:xfrm rot="16200000" flipV="1">
              <a:off x="2955" y="2131"/>
              <a:ext cx="0" cy="303"/>
            </a:xfrm>
            <a:prstGeom prst="line">
              <a:avLst/>
            </a:prstGeom>
            <a:noFill/>
            <a:ln w="9525">
              <a:solidFill>
                <a:schemeClr val="tx1"/>
              </a:solidFill>
              <a:round/>
              <a:headEnd/>
              <a:tailEnd/>
            </a:ln>
          </p:spPr>
          <p:txBody>
            <a:bodyPr/>
            <a:lstStyle/>
            <a:p>
              <a:endParaRPr lang="en-US"/>
            </a:p>
          </p:txBody>
        </p:sp>
        <p:sp>
          <p:nvSpPr>
            <p:cNvPr id="23580" name="Rectangle 43"/>
            <p:cNvSpPr>
              <a:spLocks noChangeAspect="1" noChangeArrowheads="1"/>
            </p:cNvSpPr>
            <p:nvPr/>
          </p:nvSpPr>
          <p:spPr bwMode="auto">
            <a:xfrm rot="-6455801">
              <a:off x="3591" y="2221"/>
              <a:ext cx="115" cy="15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581" name="Rectangle 44"/>
            <p:cNvSpPr>
              <a:spLocks noChangeAspect="1" noChangeArrowheads="1"/>
            </p:cNvSpPr>
            <p:nvPr/>
          </p:nvSpPr>
          <p:spPr bwMode="auto">
            <a:xfrm rot="-5400000">
              <a:off x="3432" y="2341"/>
              <a:ext cx="77" cy="11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582" name="Rectangle 45"/>
            <p:cNvSpPr>
              <a:spLocks noChangeAspect="1" noChangeArrowheads="1"/>
            </p:cNvSpPr>
            <p:nvPr/>
          </p:nvSpPr>
          <p:spPr bwMode="auto">
            <a:xfrm rot="-5400000">
              <a:off x="3279" y="2341"/>
              <a:ext cx="77" cy="11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583" name="Rectangle 46"/>
            <p:cNvSpPr>
              <a:spLocks noChangeAspect="1" noChangeArrowheads="1"/>
            </p:cNvSpPr>
            <p:nvPr/>
          </p:nvSpPr>
          <p:spPr bwMode="auto">
            <a:xfrm rot="-4345300">
              <a:off x="3088" y="2225"/>
              <a:ext cx="76" cy="11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584" name="Text Box 47"/>
            <p:cNvSpPr txBox="1">
              <a:spLocks noChangeAspect="1" noChangeArrowheads="1"/>
            </p:cNvSpPr>
            <p:nvPr/>
          </p:nvSpPr>
          <p:spPr bwMode="auto">
            <a:xfrm>
              <a:off x="4776" y="1482"/>
              <a:ext cx="520" cy="155"/>
            </a:xfrm>
            <a:prstGeom prst="rect">
              <a:avLst/>
            </a:prstGeom>
            <a:noFill/>
            <a:ln w="9525">
              <a:noFill/>
              <a:miter lim="800000"/>
              <a:headEnd/>
              <a:tailEnd/>
            </a:ln>
          </p:spPr>
          <p:txBody>
            <a:bodyPr wrap="none">
              <a:spAutoFit/>
            </a:bodyPr>
            <a:lstStyle/>
            <a:p>
              <a:pPr>
                <a:spcBef>
                  <a:spcPct val="0"/>
                </a:spcBef>
              </a:pPr>
              <a:r>
                <a:rPr lang="en-US" sz="1000"/>
                <a:t>ECR source</a:t>
              </a:r>
            </a:p>
          </p:txBody>
        </p:sp>
        <p:sp>
          <p:nvSpPr>
            <p:cNvPr id="23585" name="Text Box 48"/>
            <p:cNvSpPr txBox="1">
              <a:spLocks noChangeAspect="1" noChangeArrowheads="1"/>
            </p:cNvSpPr>
            <p:nvPr/>
          </p:nvSpPr>
          <p:spPr bwMode="auto">
            <a:xfrm>
              <a:off x="5014" y="2064"/>
              <a:ext cx="271" cy="154"/>
            </a:xfrm>
            <a:prstGeom prst="rect">
              <a:avLst/>
            </a:prstGeom>
            <a:noFill/>
            <a:ln w="9525">
              <a:noFill/>
              <a:miter lim="800000"/>
              <a:headEnd/>
              <a:tailEnd/>
            </a:ln>
          </p:spPr>
          <p:txBody>
            <a:bodyPr wrap="none">
              <a:spAutoFit/>
            </a:bodyPr>
            <a:lstStyle/>
            <a:p>
              <a:pPr>
                <a:spcBef>
                  <a:spcPct val="0"/>
                </a:spcBef>
              </a:pPr>
              <a:r>
                <a:rPr lang="en-US" sz="1000"/>
                <a:t>RFQ</a:t>
              </a:r>
            </a:p>
          </p:txBody>
        </p:sp>
        <p:sp>
          <p:nvSpPr>
            <p:cNvPr id="23586" name="Text Box 49"/>
            <p:cNvSpPr txBox="1">
              <a:spLocks noChangeAspect="1" noChangeArrowheads="1"/>
            </p:cNvSpPr>
            <p:nvPr/>
          </p:nvSpPr>
          <p:spPr bwMode="auto">
            <a:xfrm>
              <a:off x="4039" y="2063"/>
              <a:ext cx="404" cy="154"/>
            </a:xfrm>
            <a:prstGeom prst="rect">
              <a:avLst/>
            </a:prstGeom>
            <a:noFill/>
            <a:ln w="9525">
              <a:noFill/>
              <a:miter lim="800000"/>
              <a:headEnd/>
              <a:tailEnd/>
            </a:ln>
          </p:spPr>
          <p:txBody>
            <a:bodyPr wrap="none">
              <a:spAutoFit/>
            </a:bodyPr>
            <a:lstStyle/>
            <a:p>
              <a:pPr>
                <a:spcBef>
                  <a:spcPct val="0"/>
                </a:spcBef>
              </a:pPr>
              <a:r>
                <a:rPr lang="en-US" sz="1000"/>
                <a:t>IH Linac</a:t>
              </a:r>
            </a:p>
          </p:txBody>
        </p:sp>
        <p:sp>
          <p:nvSpPr>
            <p:cNvPr id="23587" name="Rectangle 50"/>
            <p:cNvSpPr>
              <a:spLocks noChangeAspect="1" noChangeArrowheads="1"/>
            </p:cNvSpPr>
            <p:nvPr/>
          </p:nvSpPr>
          <p:spPr bwMode="auto">
            <a:xfrm rot="-1348005">
              <a:off x="5594" y="2192"/>
              <a:ext cx="115" cy="11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588" name="Rectangle 51"/>
            <p:cNvSpPr>
              <a:spLocks noChangeAspect="1" noChangeArrowheads="1"/>
            </p:cNvSpPr>
            <p:nvPr/>
          </p:nvSpPr>
          <p:spPr bwMode="auto">
            <a:xfrm>
              <a:off x="5709" y="1933"/>
              <a:ext cx="115" cy="11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589" name="Text Box 52"/>
            <p:cNvSpPr txBox="1">
              <a:spLocks noChangeAspect="1" noChangeArrowheads="1"/>
            </p:cNvSpPr>
            <p:nvPr/>
          </p:nvSpPr>
          <p:spPr bwMode="auto">
            <a:xfrm>
              <a:off x="4976" y="1762"/>
              <a:ext cx="685" cy="252"/>
            </a:xfrm>
            <a:prstGeom prst="rect">
              <a:avLst/>
            </a:prstGeom>
            <a:noFill/>
            <a:ln w="9525">
              <a:noFill/>
              <a:miter lim="800000"/>
              <a:headEnd/>
              <a:tailEnd/>
            </a:ln>
          </p:spPr>
          <p:txBody>
            <a:bodyPr wrap="none">
              <a:spAutoFit/>
            </a:bodyPr>
            <a:lstStyle/>
            <a:p>
              <a:pPr algn="ctr">
                <a:spcBef>
                  <a:spcPct val="0"/>
                </a:spcBef>
              </a:pPr>
              <a:r>
                <a:rPr lang="en-US" sz="1000"/>
                <a:t>Low energy line</a:t>
              </a:r>
            </a:p>
            <a:p>
              <a:pPr algn="ctr">
                <a:spcBef>
                  <a:spcPct val="0"/>
                </a:spcBef>
              </a:pPr>
              <a:r>
                <a:rPr lang="en-US" sz="1000"/>
                <a:t>(2.5 keV/u)</a:t>
              </a:r>
            </a:p>
          </p:txBody>
        </p:sp>
        <p:sp>
          <p:nvSpPr>
            <p:cNvPr id="23590" name="Line 53"/>
            <p:cNvSpPr>
              <a:spLocks noChangeAspect="1" noChangeShapeType="1"/>
            </p:cNvSpPr>
            <p:nvPr/>
          </p:nvSpPr>
          <p:spPr bwMode="auto">
            <a:xfrm>
              <a:off x="5521" y="1968"/>
              <a:ext cx="155" cy="151"/>
            </a:xfrm>
            <a:prstGeom prst="line">
              <a:avLst/>
            </a:prstGeom>
            <a:noFill/>
            <a:ln w="9525">
              <a:solidFill>
                <a:schemeClr val="tx1"/>
              </a:solidFill>
              <a:round/>
              <a:headEnd/>
              <a:tailEnd type="triangle" w="med" len="med"/>
            </a:ln>
          </p:spPr>
          <p:txBody>
            <a:bodyPr/>
            <a:lstStyle/>
            <a:p>
              <a:endParaRPr lang="en-US"/>
            </a:p>
          </p:txBody>
        </p:sp>
        <p:sp>
          <p:nvSpPr>
            <p:cNvPr id="23591" name="Text Box 54"/>
            <p:cNvSpPr txBox="1">
              <a:spLocks noChangeAspect="1" noChangeArrowheads="1"/>
            </p:cNvSpPr>
            <p:nvPr/>
          </p:nvSpPr>
          <p:spPr bwMode="auto">
            <a:xfrm>
              <a:off x="4634" y="2423"/>
              <a:ext cx="839" cy="252"/>
            </a:xfrm>
            <a:prstGeom prst="rect">
              <a:avLst/>
            </a:prstGeom>
            <a:noFill/>
            <a:ln w="9525">
              <a:noFill/>
              <a:miter lim="800000"/>
              <a:headEnd/>
              <a:tailEnd/>
            </a:ln>
          </p:spPr>
          <p:txBody>
            <a:bodyPr wrap="none">
              <a:spAutoFit/>
            </a:bodyPr>
            <a:lstStyle/>
            <a:p>
              <a:pPr algn="ctr">
                <a:spcBef>
                  <a:spcPct val="0"/>
                </a:spcBef>
              </a:pPr>
              <a:r>
                <a:rPr lang="en-US" sz="1000"/>
                <a:t>Medium energy line</a:t>
              </a:r>
            </a:p>
            <a:p>
              <a:pPr algn="ctr">
                <a:spcBef>
                  <a:spcPct val="0"/>
                </a:spcBef>
              </a:pPr>
              <a:r>
                <a:rPr lang="en-US" sz="1000"/>
                <a:t>(250 keV/u)</a:t>
              </a:r>
            </a:p>
          </p:txBody>
        </p:sp>
        <p:sp>
          <p:nvSpPr>
            <p:cNvPr id="23592" name="Line 55"/>
            <p:cNvSpPr>
              <a:spLocks noChangeAspect="1" noChangeShapeType="1"/>
            </p:cNvSpPr>
            <p:nvPr/>
          </p:nvSpPr>
          <p:spPr bwMode="auto">
            <a:xfrm>
              <a:off x="4936" y="2313"/>
              <a:ext cx="71" cy="141"/>
            </a:xfrm>
            <a:prstGeom prst="line">
              <a:avLst/>
            </a:prstGeom>
            <a:noFill/>
            <a:ln w="9525">
              <a:solidFill>
                <a:schemeClr val="tx1"/>
              </a:solidFill>
              <a:round/>
              <a:headEnd type="triangle" w="med" len="med"/>
              <a:tailEnd/>
            </a:ln>
          </p:spPr>
          <p:txBody>
            <a:bodyPr/>
            <a:lstStyle/>
            <a:p>
              <a:endParaRPr lang="en-US"/>
            </a:p>
          </p:txBody>
        </p:sp>
        <p:sp>
          <p:nvSpPr>
            <p:cNvPr id="23593" name="Text Box 56"/>
            <p:cNvSpPr txBox="1">
              <a:spLocks noChangeAspect="1" noChangeArrowheads="1"/>
            </p:cNvSpPr>
            <p:nvPr/>
          </p:nvSpPr>
          <p:spPr bwMode="auto">
            <a:xfrm>
              <a:off x="3182" y="2093"/>
              <a:ext cx="459" cy="155"/>
            </a:xfrm>
            <a:prstGeom prst="rect">
              <a:avLst/>
            </a:prstGeom>
            <a:noFill/>
            <a:ln w="9525">
              <a:noFill/>
              <a:miter lim="800000"/>
              <a:headEnd/>
              <a:tailEnd/>
            </a:ln>
          </p:spPr>
          <p:txBody>
            <a:bodyPr wrap="none">
              <a:spAutoFit/>
            </a:bodyPr>
            <a:lstStyle/>
            <a:p>
              <a:pPr>
                <a:spcBef>
                  <a:spcPct val="0"/>
                </a:spcBef>
              </a:pPr>
              <a:r>
                <a:rPr lang="en-US" sz="1000"/>
                <a:t>Filter line</a:t>
              </a:r>
            </a:p>
          </p:txBody>
        </p:sp>
        <p:sp>
          <p:nvSpPr>
            <p:cNvPr id="23594" name="Rectangle 57"/>
            <p:cNvSpPr>
              <a:spLocks noChangeAspect="1" noChangeArrowheads="1"/>
            </p:cNvSpPr>
            <p:nvPr/>
          </p:nvSpPr>
          <p:spPr bwMode="auto">
            <a:xfrm rot="-5400000">
              <a:off x="2782" y="2224"/>
              <a:ext cx="77" cy="11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3595" name="Rectangle 58"/>
            <p:cNvSpPr>
              <a:spLocks noChangeAspect="1" noChangeArrowheads="1"/>
            </p:cNvSpPr>
            <p:nvPr/>
          </p:nvSpPr>
          <p:spPr bwMode="auto">
            <a:xfrm>
              <a:off x="2972" y="2197"/>
              <a:ext cx="45" cy="171"/>
            </a:xfrm>
            <a:prstGeom prst="rect">
              <a:avLst/>
            </a:prstGeom>
            <a:solidFill>
              <a:schemeClr val="folHlink"/>
            </a:solidFill>
            <a:ln w="9525">
              <a:solidFill>
                <a:schemeClr val="tx1"/>
              </a:solidFill>
              <a:miter lim="800000"/>
              <a:headEnd/>
              <a:tailEnd/>
            </a:ln>
          </p:spPr>
          <p:txBody>
            <a:bodyPr wrap="none" anchor="ctr"/>
            <a:lstStyle/>
            <a:p>
              <a:endParaRPr lang="en-US"/>
            </a:p>
          </p:txBody>
        </p:sp>
        <p:sp>
          <p:nvSpPr>
            <p:cNvPr id="23596" name="Line 59"/>
            <p:cNvSpPr>
              <a:spLocks noChangeAspect="1" noChangeShapeType="1"/>
            </p:cNvSpPr>
            <p:nvPr/>
          </p:nvSpPr>
          <p:spPr bwMode="auto">
            <a:xfrm>
              <a:off x="3858" y="2253"/>
              <a:ext cx="0" cy="54"/>
            </a:xfrm>
            <a:prstGeom prst="line">
              <a:avLst/>
            </a:prstGeom>
            <a:noFill/>
            <a:ln w="9525">
              <a:solidFill>
                <a:schemeClr val="tx1"/>
              </a:solidFill>
              <a:round/>
              <a:headEnd/>
              <a:tailEnd/>
            </a:ln>
          </p:spPr>
          <p:txBody>
            <a:bodyPr/>
            <a:lstStyle/>
            <a:p>
              <a:endParaRPr lang="en-US"/>
            </a:p>
          </p:txBody>
        </p:sp>
        <p:sp>
          <p:nvSpPr>
            <p:cNvPr id="23597" name="Line 60"/>
            <p:cNvSpPr>
              <a:spLocks noChangeAspect="1" noChangeShapeType="1"/>
            </p:cNvSpPr>
            <p:nvPr/>
          </p:nvSpPr>
          <p:spPr bwMode="auto">
            <a:xfrm>
              <a:off x="3920" y="2314"/>
              <a:ext cx="71" cy="141"/>
            </a:xfrm>
            <a:prstGeom prst="line">
              <a:avLst/>
            </a:prstGeom>
            <a:noFill/>
            <a:ln w="9525">
              <a:solidFill>
                <a:schemeClr val="tx1"/>
              </a:solidFill>
              <a:round/>
              <a:headEnd type="triangle" w="med" len="med"/>
              <a:tailEnd/>
            </a:ln>
          </p:spPr>
          <p:txBody>
            <a:bodyPr/>
            <a:lstStyle/>
            <a:p>
              <a:endParaRPr lang="en-US"/>
            </a:p>
          </p:txBody>
        </p:sp>
        <p:sp>
          <p:nvSpPr>
            <p:cNvPr id="23598" name="Text Box 61"/>
            <p:cNvSpPr txBox="1">
              <a:spLocks noChangeAspect="1" noChangeArrowheads="1"/>
            </p:cNvSpPr>
            <p:nvPr/>
          </p:nvSpPr>
          <p:spPr bwMode="auto">
            <a:xfrm>
              <a:off x="3808" y="2422"/>
              <a:ext cx="505" cy="155"/>
            </a:xfrm>
            <a:prstGeom prst="rect">
              <a:avLst/>
            </a:prstGeom>
            <a:noFill/>
            <a:ln w="9525">
              <a:noFill/>
              <a:miter lim="800000"/>
              <a:headEnd/>
              <a:tailEnd/>
            </a:ln>
          </p:spPr>
          <p:txBody>
            <a:bodyPr wrap="none">
              <a:spAutoFit/>
            </a:bodyPr>
            <a:lstStyle/>
            <a:p>
              <a:pPr algn="ctr">
                <a:spcBef>
                  <a:spcPct val="0"/>
                </a:spcBef>
              </a:pPr>
              <a:r>
                <a:rPr lang="en-US" sz="1000"/>
                <a:t>4.2 MeV/u</a:t>
              </a:r>
            </a:p>
          </p:txBody>
        </p:sp>
        <p:sp>
          <p:nvSpPr>
            <p:cNvPr id="23599" name="Text Box 62"/>
            <p:cNvSpPr txBox="1">
              <a:spLocks noChangeAspect="1" noChangeArrowheads="1"/>
            </p:cNvSpPr>
            <p:nvPr/>
          </p:nvSpPr>
          <p:spPr bwMode="auto">
            <a:xfrm>
              <a:off x="3654" y="2093"/>
              <a:ext cx="413" cy="155"/>
            </a:xfrm>
            <a:prstGeom prst="rect">
              <a:avLst/>
            </a:prstGeom>
            <a:noFill/>
            <a:ln w="9525">
              <a:noFill/>
              <a:miter lim="800000"/>
              <a:headEnd/>
              <a:tailEnd/>
            </a:ln>
          </p:spPr>
          <p:txBody>
            <a:bodyPr wrap="none">
              <a:spAutoFit/>
            </a:bodyPr>
            <a:lstStyle/>
            <a:p>
              <a:pPr>
                <a:spcBef>
                  <a:spcPct val="0"/>
                </a:spcBef>
              </a:pPr>
              <a:r>
                <a:rPr lang="en-US" sz="1000"/>
                <a:t>Stripper</a:t>
              </a:r>
            </a:p>
          </p:txBody>
        </p:sp>
      </p:grpSp>
      <p:sp>
        <p:nvSpPr>
          <p:cNvPr id="23563" name="Rectangle 63"/>
          <p:cNvSpPr>
            <a:spLocks noChangeArrowheads="1"/>
          </p:cNvSpPr>
          <p:nvPr/>
        </p:nvSpPr>
        <p:spPr bwMode="auto">
          <a:xfrm>
            <a:off x="4164623" y="5626100"/>
            <a:ext cx="4714143" cy="990600"/>
          </a:xfrm>
          <a:prstGeom prst="rect">
            <a:avLst/>
          </a:prstGeom>
          <a:noFill/>
          <a:ln w="9525">
            <a:noFill/>
            <a:miter lim="800000"/>
            <a:headEnd/>
            <a:tailEnd/>
          </a:ln>
        </p:spPr>
        <p:txBody>
          <a:bodyPr/>
          <a:lstStyle/>
          <a:p>
            <a:pPr marL="342900" indent="-342900" algn="just">
              <a:spcBef>
                <a:spcPct val="20000"/>
              </a:spcBef>
              <a:buFont typeface="Symbol" pitchFamily="18" charset="2"/>
              <a:buNone/>
            </a:pPr>
            <a:r>
              <a:rPr lang="en-AU" sz="1400" dirty="0">
                <a:solidFill>
                  <a:srgbClr val="000099"/>
                </a:solidFill>
                <a:cs typeface="Times New Roman" pitchFamily="18" charset="0"/>
              </a:rPr>
              <a:t>Particles: 1.5 </a:t>
            </a:r>
            <a:r>
              <a:rPr lang="en-AU" sz="1400" dirty="0">
                <a:solidFill>
                  <a:srgbClr val="000099"/>
                </a:solidFill>
                <a:cs typeface="Times New Roman" pitchFamily="18" charset="0"/>
                <a:sym typeface="Symbol" pitchFamily="18" charset="2"/>
              </a:rPr>
              <a:t> </a:t>
            </a:r>
            <a:r>
              <a:rPr lang="en-AU" sz="1400" dirty="0">
                <a:solidFill>
                  <a:srgbClr val="000099"/>
                </a:solidFill>
                <a:cs typeface="Times New Roman" pitchFamily="18" charset="0"/>
              </a:rPr>
              <a:t>10</a:t>
            </a:r>
            <a:r>
              <a:rPr lang="en-AU" sz="1400" baseline="30000" dirty="0">
                <a:solidFill>
                  <a:srgbClr val="000099"/>
                </a:solidFill>
                <a:cs typeface="Times New Roman" pitchFamily="18" charset="0"/>
              </a:rPr>
              <a:t>9</a:t>
            </a:r>
            <a:r>
              <a:rPr lang="en-AU" sz="1400" dirty="0">
                <a:solidFill>
                  <a:srgbClr val="000099"/>
                </a:solidFill>
                <a:cs typeface="Times New Roman" pitchFamily="18" charset="0"/>
              </a:rPr>
              <a:t> Pb</a:t>
            </a:r>
            <a:r>
              <a:rPr lang="en-AU" sz="1400" baseline="30000" dirty="0">
                <a:solidFill>
                  <a:srgbClr val="000099"/>
                </a:solidFill>
                <a:cs typeface="Times New Roman" pitchFamily="18" charset="0"/>
              </a:rPr>
              <a:t>53+ </a:t>
            </a:r>
            <a:r>
              <a:rPr lang="en-AU" sz="1400" dirty="0">
                <a:solidFill>
                  <a:srgbClr val="000099"/>
                </a:solidFill>
                <a:cs typeface="Times New Roman" pitchFamily="18" charset="0"/>
                <a:sym typeface="Symbol" pitchFamily="18" charset="2"/>
              </a:rPr>
              <a:t>or </a:t>
            </a:r>
            <a:r>
              <a:rPr lang="en-AU" sz="1400" dirty="0">
                <a:solidFill>
                  <a:srgbClr val="000099"/>
                </a:solidFill>
                <a:cs typeface="Times New Roman" pitchFamily="18" charset="0"/>
              </a:rPr>
              <a:t>10</a:t>
            </a:r>
            <a:r>
              <a:rPr lang="en-AU" sz="1400" baseline="30000" dirty="0">
                <a:solidFill>
                  <a:srgbClr val="000099"/>
                </a:solidFill>
                <a:cs typeface="Times New Roman" pitchFamily="18" charset="0"/>
              </a:rPr>
              <a:t>10</a:t>
            </a:r>
            <a:r>
              <a:rPr lang="en-AU" sz="1400" dirty="0">
                <a:solidFill>
                  <a:srgbClr val="000099"/>
                </a:solidFill>
                <a:cs typeface="Times New Roman" pitchFamily="18" charset="0"/>
              </a:rPr>
              <a:t> Pb</a:t>
            </a:r>
            <a:r>
              <a:rPr lang="en-AU" sz="1400" baseline="30000" dirty="0">
                <a:solidFill>
                  <a:srgbClr val="000099"/>
                </a:solidFill>
                <a:cs typeface="Times New Roman" pitchFamily="18" charset="0"/>
              </a:rPr>
              <a:t>27+</a:t>
            </a:r>
            <a:r>
              <a:rPr lang="en-AU" sz="1400" dirty="0">
                <a:solidFill>
                  <a:srgbClr val="000099"/>
                </a:solidFill>
                <a:cs typeface="Times New Roman" pitchFamily="18" charset="0"/>
              </a:rPr>
              <a:t> @ 4.2 </a:t>
            </a:r>
            <a:r>
              <a:rPr lang="en-AU" sz="1400" dirty="0" err="1">
                <a:solidFill>
                  <a:srgbClr val="000099"/>
                </a:solidFill>
                <a:cs typeface="Times New Roman" pitchFamily="18" charset="0"/>
              </a:rPr>
              <a:t>MeVu</a:t>
            </a:r>
            <a:endParaRPr lang="en-AU" sz="1400" dirty="0">
              <a:solidFill>
                <a:srgbClr val="000099"/>
              </a:solidFill>
              <a:cs typeface="Times New Roman" pitchFamily="18" charset="0"/>
            </a:endParaRPr>
          </a:p>
          <a:p>
            <a:pPr marL="342900" indent="-342900" algn="just">
              <a:spcBef>
                <a:spcPct val="20000"/>
              </a:spcBef>
              <a:buFont typeface="Symbol" pitchFamily="18" charset="2"/>
              <a:buNone/>
            </a:pPr>
            <a:r>
              <a:rPr lang="en-AU" sz="1400" dirty="0">
                <a:solidFill>
                  <a:srgbClr val="000099"/>
                </a:solidFill>
                <a:cs typeface="Times New Roman" pitchFamily="18" charset="0"/>
              </a:rPr>
              <a:t>Repetition time: 1.2 s</a:t>
            </a:r>
          </a:p>
          <a:p>
            <a:pPr marL="342900" indent="-342900" algn="just">
              <a:spcBef>
                <a:spcPct val="20000"/>
              </a:spcBef>
              <a:buFont typeface="Symbol" pitchFamily="18" charset="2"/>
              <a:buNone/>
            </a:pPr>
            <a:r>
              <a:rPr lang="en-AU" sz="1400" dirty="0">
                <a:solidFill>
                  <a:srgbClr val="000099"/>
                </a:solidFill>
                <a:cs typeface="Times New Roman" pitchFamily="18" charset="0"/>
              </a:rPr>
              <a:t>Impact angles studied: </a:t>
            </a:r>
            <a:r>
              <a:rPr lang="en-AU" sz="1400" i="1" dirty="0">
                <a:solidFill>
                  <a:srgbClr val="000099"/>
                </a:solidFill>
                <a:cs typeface="Times New Roman" pitchFamily="18" charset="0"/>
                <a:sym typeface="Symbol" pitchFamily="18" charset="2"/>
              </a:rPr>
              <a:t></a:t>
            </a:r>
            <a:r>
              <a:rPr lang="en-AU" sz="1400" dirty="0">
                <a:solidFill>
                  <a:srgbClr val="000099"/>
                </a:solidFill>
                <a:cs typeface="Times New Roman" pitchFamily="18" charset="0"/>
                <a:sym typeface="Symbol" pitchFamily="18" charset="2"/>
              </a:rPr>
              <a:t> = </a:t>
            </a:r>
            <a:r>
              <a:rPr lang="en-AU" sz="1400" dirty="0">
                <a:solidFill>
                  <a:srgbClr val="000099"/>
                </a:solidFill>
                <a:cs typeface="Times New Roman" pitchFamily="18" charset="0"/>
              </a:rPr>
              <a:t>89.2</a:t>
            </a:r>
            <a:r>
              <a:rPr lang="en-AU" sz="1400" dirty="0" smtClean="0">
                <a:solidFill>
                  <a:srgbClr val="000099"/>
                </a:solidFill>
                <a:cs typeface="Arial" charset="0"/>
              </a:rPr>
              <a:t>°</a:t>
            </a:r>
            <a:endParaRPr lang="en-GB" sz="1400" dirty="0">
              <a:solidFill>
                <a:srgbClr val="000099"/>
              </a:solidFill>
              <a:cs typeface="Arial" charset="0"/>
            </a:endParaRPr>
          </a:p>
        </p:txBody>
      </p:sp>
      <p:sp>
        <p:nvSpPr>
          <p:cNvPr id="23564" name="Rectangle 64"/>
          <p:cNvSpPr>
            <a:spLocks noChangeArrowheads="1"/>
          </p:cNvSpPr>
          <p:nvPr/>
        </p:nvSpPr>
        <p:spPr bwMode="auto">
          <a:xfrm>
            <a:off x="306931" y="6013809"/>
            <a:ext cx="3048744" cy="287338"/>
          </a:xfrm>
          <a:prstGeom prst="rect">
            <a:avLst/>
          </a:prstGeom>
          <a:noFill/>
          <a:ln w="9525">
            <a:noFill/>
            <a:miter lim="800000"/>
            <a:headEnd/>
            <a:tailEnd/>
          </a:ln>
        </p:spPr>
        <p:txBody>
          <a:bodyPr/>
          <a:lstStyle/>
          <a:p>
            <a:pPr marL="342900" indent="-342900" algn="ctr">
              <a:spcBef>
                <a:spcPct val="20000"/>
              </a:spcBef>
              <a:buFont typeface="Symbol" pitchFamily="18" charset="2"/>
              <a:buNone/>
            </a:pPr>
            <a:r>
              <a:rPr lang="en-AU" sz="1400" dirty="0">
                <a:solidFill>
                  <a:srgbClr val="000099"/>
                </a:solidFill>
                <a:cs typeface="Times New Roman" pitchFamily="18" charset="0"/>
              </a:rPr>
              <a:t>Experiments since November 2000</a:t>
            </a:r>
          </a:p>
        </p:txBody>
      </p:sp>
      <p:sp>
        <p:nvSpPr>
          <p:cNvPr id="23565" name="Text Box 65"/>
          <p:cNvSpPr txBox="1">
            <a:spLocks noChangeArrowheads="1"/>
          </p:cNvSpPr>
          <p:nvPr/>
        </p:nvSpPr>
        <p:spPr bwMode="auto">
          <a:xfrm>
            <a:off x="6194181" y="863601"/>
            <a:ext cx="2724150" cy="1255728"/>
          </a:xfrm>
          <a:prstGeom prst="rect">
            <a:avLst/>
          </a:prstGeom>
          <a:noFill/>
          <a:ln w="9525" algn="ctr">
            <a:noFill/>
            <a:miter lim="800000"/>
            <a:headEnd/>
            <a:tailEnd/>
          </a:ln>
        </p:spPr>
        <p:txBody>
          <a:bodyPr>
            <a:spAutoFit/>
          </a:bodyPr>
          <a:lstStyle/>
          <a:p>
            <a:pPr>
              <a:spcBef>
                <a:spcPct val="20000"/>
              </a:spcBef>
            </a:pPr>
            <a:r>
              <a:rPr lang="en-US" sz="1400" dirty="0">
                <a:solidFill>
                  <a:srgbClr val="000099"/>
                </a:solidFill>
              </a:rPr>
              <a:t>J. Hansen et al., CERN Report No. LHC/VAC-TN-2001-07 (2001).</a:t>
            </a:r>
            <a:endParaRPr lang="en-US" altLang="ja-JP" sz="1400" dirty="0">
              <a:solidFill>
                <a:srgbClr val="000099"/>
              </a:solidFill>
              <a:ea typeface="ＭＳ Ｐゴシック" charset="-128"/>
            </a:endParaRPr>
          </a:p>
          <a:p>
            <a:pPr>
              <a:spcBef>
                <a:spcPct val="20000"/>
              </a:spcBef>
            </a:pPr>
            <a:r>
              <a:rPr lang="en-US" sz="1400" dirty="0">
                <a:solidFill>
                  <a:srgbClr val="000099"/>
                </a:solidFill>
              </a:rPr>
              <a:t>E. M. et al., EPAC 2002, p 2568; PRST-AB 6, 013201 (2003); </a:t>
            </a:r>
          </a:p>
          <a:p>
            <a:pPr>
              <a:spcBef>
                <a:spcPct val="20000"/>
              </a:spcBef>
            </a:pPr>
            <a:r>
              <a:rPr lang="en-US" sz="1400" dirty="0">
                <a:solidFill>
                  <a:srgbClr val="000099"/>
                </a:solidFill>
              </a:rPr>
              <a:t>PRST-AB 8, 053201 (2005).</a:t>
            </a:r>
          </a:p>
        </p:txBody>
      </p:sp>
      <p:sp>
        <p:nvSpPr>
          <p:cNvPr id="71" name="Title 1"/>
          <p:cNvSpPr txBox="1">
            <a:spLocks/>
          </p:cNvSpPr>
          <p:nvPr/>
        </p:nvSpPr>
        <p:spPr>
          <a:xfrm>
            <a:off x="0" y="0"/>
            <a:ext cx="9144000" cy="1133856"/>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dirty="0" smtClean="0">
                <a:ea typeface="+mj-ea"/>
                <a:cs typeface="+mj-cs"/>
              </a:rPr>
              <a:t>D</a:t>
            </a:r>
            <a:r>
              <a:rPr kumimoji="0" lang="en-US" sz="2800" b="0" i="0" u="none" strike="noStrike" kern="1200" cap="none" spc="0" normalizeH="0" baseline="0" noProof="0" dirty="0" err="1" smtClean="0">
                <a:ln>
                  <a:noFill/>
                </a:ln>
                <a:solidFill>
                  <a:schemeClr val="tx1"/>
                </a:solidFill>
                <a:effectLst/>
                <a:uLnTx/>
                <a:uFillTx/>
                <a:latin typeface="+mn-lt"/>
                <a:ea typeface="+mj-ea"/>
                <a:cs typeface="+mj-cs"/>
              </a:rPr>
              <a:t>ynamic</a:t>
            </a:r>
            <a:r>
              <a:rPr kumimoji="0" lang="en-US" sz="2800" b="0" i="0" u="none" strike="noStrike" kern="1200" cap="none" spc="0" normalizeH="0" baseline="0" noProof="0" dirty="0" smtClean="0">
                <a:ln>
                  <a:noFill/>
                </a:ln>
                <a:solidFill>
                  <a:schemeClr val="tx1"/>
                </a:solidFill>
                <a:effectLst/>
                <a:uLnTx/>
                <a:uFillTx/>
                <a:latin typeface="+mn-lt"/>
                <a:ea typeface="+mj-ea"/>
                <a:cs typeface="+mj-cs"/>
              </a:rPr>
              <a:t> vacuum studies of a-C in</a:t>
            </a:r>
            <a:r>
              <a:rPr kumimoji="0" lang="en-US" sz="2800" b="0" i="0" u="none" strike="noStrike" kern="1200" cap="none" spc="0" normalizeH="0" noProof="0" dirty="0" smtClean="0">
                <a:ln>
                  <a:noFill/>
                </a:ln>
                <a:solidFill>
                  <a:schemeClr val="tx1"/>
                </a:solidFill>
                <a:effectLst/>
                <a:uLnTx/>
                <a:uFillTx/>
                <a:latin typeface="+mn-lt"/>
                <a:ea typeface="+mj-ea"/>
                <a:cs typeface="+mj-cs"/>
              </a:rPr>
              <a:t> </a:t>
            </a:r>
            <a:r>
              <a:rPr kumimoji="0" lang="en-US" sz="2800" b="0" i="0" u="none" strike="noStrike" kern="1200" cap="none" spc="0" normalizeH="0" baseline="0" noProof="0" dirty="0" smtClean="0">
                <a:ln>
                  <a:noFill/>
                </a:ln>
                <a:solidFill>
                  <a:srgbClr val="FF0000"/>
                </a:solidFill>
                <a:effectLst/>
                <a:uLnTx/>
                <a:uFillTx/>
                <a:latin typeface="+mn-lt"/>
                <a:ea typeface="+mj-ea"/>
                <a:cs typeface="+mj-cs"/>
              </a:rPr>
              <a:t>LINAC3</a:t>
            </a:r>
          </a:p>
          <a:p>
            <a:pPr algn="ctr">
              <a:spcBef>
                <a:spcPct val="0"/>
              </a:spcBef>
              <a:defRPr/>
            </a:pPr>
            <a:r>
              <a:rPr lang="en-US" sz="1400" dirty="0" smtClean="0">
                <a:solidFill>
                  <a:srgbClr val="000099"/>
                </a:solidFill>
              </a:rPr>
              <a:t>More information in PRST-AB 11, 104801 (2008), CERN AB Seminar (27.11.2008)</a:t>
            </a:r>
            <a:r>
              <a:rPr kumimoji="0" lang="en-US" sz="2800" b="0" i="0" u="none" strike="noStrike" kern="1200" cap="none" spc="0" normalizeH="0" baseline="0" noProof="0" dirty="0" smtClean="0">
                <a:ln>
                  <a:noFill/>
                </a:ln>
                <a:solidFill>
                  <a:srgbClr val="FF0000"/>
                </a:solidFill>
                <a:effectLst/>
                <a:uLnTx/>
                <a:uFillTx/>
                <a:latin typeface="+mn-lt"/>
                <a:ea typeface="+mj-ea"/>
                <a:cs typeface="+mj-cs"/>
              </a:rPr>
              <a:t/>
            </a:r>
            <a:br>
              <a:rPr kumimoji="0" lang="en-US" sz="2800" b="0" i="0" u="none" strike="noStrike" kern="1200" cap="none" spc="0" normalizeH="0" baseline="0" noProof="0" dirty="0" smtClean="0">
                <a:ln>
                  <a:noFill/>
                </a:ln>
                <a:solidFill>
                  <a:srgbClr val="FF0000"/>
                </a:solidFill>
                <a:effectLst/>
                <a:uLnTx/>
                <a:uFillTx/>
                <a:latin typeface="+mn-lt"/>
                <a:ea typeface="+mj-ea"/>
                <a:cs typeface="+mj-cs"/>
              </a:rPr>
            </a:br>
            <a:endParaRPr kumimoji="0" lang="en-US" sz="1600" b="0" i="0" u="none" strike="noStrike" kern="1200" cap="none" spc="0" normalizeH="0" baseline="0" noProof="0" dirty="0">
              <a:ln>
                <a:noFill/>
              </a:ln>
              <a:solidFill>
                <a:schemeClr val="tx1"/>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SPSU, 23.09.2010</a:t>
            </a:r>
            <a:endParaRPr lang="en-US"/>
          </a:p>
        </p:txBody>
      </p:sp>
      <p:sp>
        <p:nvSpPr>
          <p:cNvPr id="5" name="Slide Number Placeholder 4"/>
          <p:cNvSpPr>
            <a:spLocks noGrp="1"/>
          </p:cNvSpPr>
          <p:nvPr>
            <p:ph type="sldNum" sz="quarter" idx="12"/>
          </p:nvPr>
        </p:nvSpPr>
        <p:spPr/>
        <p:txBody>
          <a:bodyPr/>
          <a:lstStyle/>
          <a:p>
            <a:fld id="{D01AEB67-EE51-5346-A8E6-75A93327C7A9}"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Edgar Mahner</a:t>
            </a:r>
            <a:endParaRPr lang="en-US" dirty="0"/>
          </a:p>
        </p:txBody>
      </p:sp>
      <p:grpSp>
        <p:nvGrpSpPr>
          <p:cNvPr id="10" name="Group 9"/>
          <p:cNvGrpSpPr/>
          <p:nvPr/>
        </p:nvGrpSpPr>
        <p:grpSpPr>
          <a:xfrm>
            <a:off x="617674" y="990913"/>
            <a:ext cx="8464652" cy="5451701"/>
            <a:chOff x="617674" y="990913"/>
            <a:chExt cx="8464652" cy="5451701"/>
          </a:xfrm>
        </p:grpSpPr>
        <p:sp>
          <p:nvSpPr>
            <p:cNvPr id="9" name="Rectangle 8"/>
            <p:cNvSpPr/>
            <p:nvPr/>
          </p:nvSpPr>
          <p:spPr>
            <a:xfrm>
              <a:off x="617674" y="5478064"/>
              <a:ext cx="7905223" cy="914110"/>
            </a:xfrm>
            <a:prstGeom prst="rect">
              <a:avLst/>
            </a:prstGeom>
            <a:solidFill>
              <a:srgbClr val="FF0066">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2" descr="\\cern.ch\dfs\Users\e\emahner\Desktop\2009 Linac3 cold surfaces\Photos 2009-09-27\L1060495.JPG"/>
            <p:cNvPicPr>
              <a:picLocks noChangeAspect="1" noChangeArrowheads="1"/>
            </p:cNvPicPr>
            <p:nvPr/>
          </p:nvPicPr>
          <p:blipFill>
            <a:blip r:embed="rId2" cstate="print"/>
            <a:srcRect/>
            <a:stretch>
              <a:fillRect/>
            </a:stretch>
          </p:blipFill>
          <p:spPr bwMode="auto">
            <a:xfrm>
              <a:off x="638354" y="990913"/>
              <a:ext cx="7879972" cy="4432485"/>
            </a:xfrm>
            <a:prstGeom prst="rect">
              <a:avLst/>
            </a:prstGeom>
            <a:noFill/>
          </p:spPr>
        </p:pic>
        <p:sp>
          <p:nvSpPr>
            <p:cNvPr id="12" name="Content Placeholder 2"/>
            <p:cNvSpPr txBox="1">
              <a:spLocks/>
            </p:cNvSpPr>
            <p:nvPr/>
          </p:nvSpPr>
          <p:spPr>
            <a:xfrm>
              <a:off x="690720" y="5469147"/>
              <a:ext cx="8391606" cy="973467"/>
            </a:xfrm>
            <a:prstGeom prst="rect">
              <a:avLst/>
            </a:prstGeom>
          </p:spPr>
          <p:txBody>
            <a:bodyPr vert="horz" lIns="91440" tIns="45720" rIns="91440" bIns="45720" rtlCol="0">
              <a:normAutofit/>
            </a:bodyPr>
            <a:lstStyle/>
            <a:p>
              <a:pPr marL="285750" indent="-285750">
                <a:spcBef>
                  <a:spcPct val="20000"/>
                </a:spcBef>
                <a:buSzPct val="80000"/>
                <a:buFont typeface="Courier New" pitchFamily="49" charset="0"/>
                <a:buChar char="o"/>
                <a:defRPr/>
              </a:pP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Bakeable</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a:t>
              </a:r>
              <a:r>
                <a:rPr lang="en-US" sz="1500" dirty="0" smtClean="0"/>
                <a:t>UHV system with 2 RGA’s, 2 BAG’s, gas injection system, MTV, full control of the </a:t>
              </a:r>
              <a:r>
                <a:rPr lang="en-US" sz="1500" dirty="0" err="1" smtClean="0"/>
                <a:t>linac</a:t>
              </a:r>
              <a:endParaRPr lang="en-US" sz="1500" dirty="0" smtClean="0"/>
            </a:p>
            <a:p>
              <a:pPr marL="285750" indent="-285750">
                <a:spcBef>
                  <a:spcPct val="20000"/>
                </a:spcBef>
                <a:buSzPct val="80000"/>
                <a:buFont typeface="Courier New" pitchFamily="49" charset="0"/>
                <a:buChar char="o"/>
                <a:defRPr/>
              </a:pPr>
              <a:r>
                <a:rPr kumimoji="0" lang="en-US" sz="1500" b="0" i="0" u="none" strike="noStrike" kern="1200" cap="none" spc="0" normalizeH="0" baseline="0" noProof="0" dirty="0" smtClean="0">
                  <a:ln>
                    <a:noFill/>
                  </a:ln>
                  <a:solidFill>
                    <a:schemeClr val="tx1"/>
                  </a:solidFill>
                  <a:effectLst/>
                  <a:uLnTx/>
                  <a:uFillTx/>
                  <a:latin typeface="+mn-lt"/>
                  <a:ea typeface="+mn-ea"/>
                  <a:cs typeface="+mn-cs"/>
                </a:rPr>
                <a:t>Static pressure: low </a:t>
              </a:r>
              <a:r>
                <a:rPr lang="en-US" sz="1500" dirty="0" smtClean="0"/>
                <a:t>10</a:t>
              </a:r>
              <a:r>
                <a:rPr lang="en-US" sz="1500" baseline="30000" dirty="0" smtClean="0"/>
                <a:t>-11</a:t>
              </a:r>
              <a:r>
                <a:rPr lang="en-US" sz="1500" dirty="0" smtClean="0"/>
                <a:t> </a:t>
              </a:r>
              <a:r>
                <a:rPr lang="en-US" sz="1500" dirty="0" err="1" smtClean="0"/>
                <a:t>Torr</a:t>
              </a:r>
              <a:r>
                <a:rPr lang="en-US" sz="1500" dirty="0" smtClean="0"/>
                <a:t>, Target: vacuum chamber (L = 1400 mm, ID 145 mm)</a:t>
              </a:r>
            </a:p>
            <a:p>
              <a:pPr marL="285750" indent="-285750">
                <a:spcBef>
                  <a:spcPct val="20000"/>
                </a:spcBef>
                <a:buSzPct val="80000"/>
                <a:buFont typeface="Courier New" pitchFamily="49" charset="0"/>
                <a:buChar char="o"/>
                <a:defRPr/>
              </a:pPr>
              <a:r>
                <a:rPr kumimoji="0" lang="en-US" sz="1500" b="0" i="0" u="none" strike="noStrike" kern="1200" cap="none" spc="0" normalizeH="0" baseline="0" noProof="0" dirty="0" smtClean="0">
                  <a:ln>
                    <a:noFill/>
                  </a:ln>
                  <a:solidFill>
                    <a:schemeClr val="tx1"/>
                  </a:solidFill>
                  <a:effectLst/>
                  <a:uLnTx/>
                  <a:uFillTx/>
                  <a:latin typeface="+mn-lt"/>
                  <a:ea typeface="+mn-ea"/>
                  <a:cs typeface="+mn-cs"/>
                </a:rPr>
                <a:t>Projectiles: Pb</a:t>
              </a:r>
              <a:r>
                <a:rPr kumimoji="0" lang="en-US" sz="1500" b="0" i="0" u="none" strike="noStrike" kern="1200" cap="none" spc="0" normalizeH="0" baseline="30000" noProof="0" dirty="0" smtClean="0">
                  <a:ln>
                    <a:noFill/>
                  </a:ln>
                  <a:solidFill>
                    <a:schemeClr val="tx1"/>
                  </a:solidFill>
                  <a:effectLst/>
                  <a:uLnTx/>
                  <a:uFillTx/>
                  <a:latin typeface="+mn-lt"/>
                  <a:ea typeface="+mn-ea"/>
                  <a:cs typeface="+mn-cs"/>
                </a:rPr>
                <a:t>54+</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 ions</a:t>
              </a:r>
              <a:r>
                <a:rPr kumimoji="0" lang="en-US" sz="1500" b="0" i="0" u="none" strike="noStrike" kern="1200" cap="none" spc="0" normalizeH="0" noProof="0" dirty="0" smtClean="0">
                  <a:ln>
                    <a:noFill/>
                  </a:ln>
                  <a:solidFill>
                    <a:schemeClr val="tx1"/>
                  </a:solidFill>
                  <a:effectLst/>
                  <a:uLnTx/>
                  <a:uFillTx/>
                  <a:latin typeface="+mn-lt"/>
                  <a:ea typeface="+mn-ea"/>
                  <a:cs typeface="+mn-cs"/>
                </a:rPr>
                <a:t> with </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4.2 </a:t>
              </a:r>
              <a:r>
                <a:rPr kumimoji="0" lang="en-US" sz="1500" b="0" i="0" u="none" strike="noStrike" kern="1200" cap="none" spc="0" normalizeH="0" baseline="0" noProof="0" dirty="0" err="1" smtClean="0">
                  <a:ln>
                    <a:noFill/>
                  </a:ln>
                  <a:solidFill>
                    <a:schemeClr val="tx1"/>
                  </a:solidFill>
                  <a:effectLst/>
                  <a:uLnTx/>
                  <a:uFillTx/>
                  <a:latin typeface="+mn-lt"/>
                  <a:ea typeface="+mn-ea"/>
                  <a:cs typeface="+mn-cs"/>
                </a:rPr>
                <a:t>MeV</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/u,</a:t>
              </a:r>
              <a:r>
                <a:rPr kumimoji="0" lang="en-US" sz="1500" b="0" i="0" u="none" strike="noStrike" kern="1200" cap="none" spc="0" normalizeH="0" noProof="0" dirty="0" smtClean="0">
                  <a:ln>
                    <a:noFill/>
                  </a:ln>
                  <a:solidFill>
                    <a:schemeClr val="tx1"/>
                  </a:solidFill>
                  <a:effectLst/>
                  <a:uLnTx/>
                  <a:uFillTx/>
                  <a:latin typeface="+mn-lt"/>
                  <a:ea typeface="+mn-ea"/>
                  <a:cs typeface="+mn-cs"/>
                </a:rPr>
                <a:t> </a:t>
              </a:r>
              <a:r>
                <a:rPr lang="en-US" sz="1500" noProof="0" dirty="0" smtClean="0"/>
                <a:t>i</a:t>
              </a:r>
              <a:r>
                <a:rPr kumimoji="0" lang="en-US" sz="1500" b="0" i="0" u="none" strike="noStrike" kern="1200" cap="none" spc="0" normalizeH="0" baseline="0" noProof="0" dirty="0" smtClean="0">
                  <a:ln>
                    <a:noFill/>
                  </a:ln>
                  <a:solidFill>
                    <a:schemeClr val="tx1"/>
                  </a:solidFill>
                  <a:effectLst/>
                  <a:uLnTx/>
                  <a:uFillTx/>
                  <a:latin typeface="+mn-lt"/>
                  <a:ea typeface="+mn-ea"/>
                  <a:cs typeface="+mn-cs"/>
                </a:rPr>
                <a:t>mpact</a:t>
              </a:r>
              <a:r>
                <a:rPr kumimoji="0" lang="en-US" sz="1500" b="0" i="0" u="none" strike="noStrike" kern="1200" cap="none" spc="0" normalizeH="0" noProof="0" dirty="0" smtClean="0">
                  <a:ln>
                    <a:noFill/>
                  </a:ln>
                  <a:solidFill>
                    <a:schemeClr val="tx1"/>
                  </a:solidFill>
                  <a:effectLst/>
                  <a:uLnTx/>
                  <a:uFillTx/>
                  <a:latin typeface="+mn-lt"/>
                  <a:ea typeface="+mn-ea"/>
                  <a:cs typeface="+mn-cs"/>
                </a:rPr>
                <a:t> angle: grazing or perpendicular</a:t>
              </a:r>
              <a:endParaRPr kumimoji="0" lang="en-US" sz="15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Pct val="80000"/>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smtClean="0">
                <a:ln>
                  <a:noFill/>
                </a:ln>
                <a:solidFill>
                  <a:schemeClr val="tx1"/>
                </a:solidFill>
                <a:effectLst/>
                <a:uLnTx/>
                <a:uFillTx/>
                <a:latin typeface="Goudy Old Style" pitchFamily="18" charset="0"/>
                <a:ea typeface="+mn-ea"/>
                <a:cs typeface="+mn-cs"/>
              </a:endParaRPr>
            </a:p>
          </p:txBody>
        </p:sp>
      </p:grpSp>
      <p:sp>
        <p:nvSpPr>
          <p:cNvPr id="11" name="Title 1"/>
          <p:cNvSpPr txBox="1">
            <a:spLocks/>
          </p:cNvSpPr>
          <p:nvPr/>
        </p:nvSpPr>
        <p:spPr>
          <a:xfrm>
            <a:off x="0" y="0"/>
            <a:ext cx="9144000" cy="1133856"/>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n-lt"/>
                <a:ea typeface="+mj-ea"/>
                <a:cs typeface="+mj-cs"/>
              </a:rPr>
              <a:t>Experimental setup at CERN-LINAC3</a:t>
            </a:r>
            <a:endParaRPr kumimoji="0" lang="en-US" sz="1600" b="0" i="0" u="none" strike="noStrike" kern="1200" cap="none" spc="0" normalizeH="0" baseline="0" noProof="0" dirty="0">
              <a:ln>
                <a:noFill/>
              </a:ln>
              <a:solidFill>
                <a:schemeClr val="tx1"/>
              </a:solidFill>
              <a:effectLst/>
              <a:uLnTx/>
              <a:uFillTx/>
              <a:latin typeface="+mn-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2"/>
          <p:cNvSpPr>
            <a:spLocks noGrp="1"/>
          </p:cNvSpPr>
          <p:nvPr>
            <p:ph type="dt" sz="quarter" idx="10"/>
          </p:nvPr>
        </p:nvSpPr>
        <p:spPr/>
        <p:txBody>
          <a:bodyPr/>
          <a:lstStyle/>
          <a:p>
            <a:pPr>
              <a:defRPr/>
            </a:pPr>
            <a:r>
              <a:rPr lang="en-US" smtClean="0"/>
              <a:t>SPSU, 23.09.2010</a:t>
            </a:r>
            <a:endParaRPr lang="en-US"/>
          </a:p>
        </p:txBody>
      </p:sp>
      <p:sp>
        <p:nvSpPr>
          <p:cNvPr id="18" name="Footer Placeholder 3"/>
          <p:cNvSpPr>
            <a:spLocks noGrp="1"/>
          </p:cNvSpPr>
          <p:nvPr>
            <p:ph type="ftr" sz="quarter" idx="11"/>
          </p:nvPr>
        </p:nvSpPr>
        <p:spPr/>
        <p:txBody>
          <a:bodyPr/>
          <a:lstStyle/>
          <a:p>
            <a:pPr>
              <a:defRPr/>
            </a:pPr>
            <a:r>
              <a:rPr lang="en-US" smtClean="0"/>
              <a:t>Edgar Mahner</a:t>
            </a:r>
            <a:endParaRPr lang="en-US"/>
          </a:p>
        </p:txBody>
      </p:sp>
      <p:sp>
        <p:nvSpPr>
          <p:cNvPr id="19" name="Slide Number Placeholder 4"/>
          <p:cNvSpPr>
            <a:spLocks noGrp="1"/>
          </p:cNvSpPr>
          <p:nvPr>
            <p:ph type="sldNum" sz="quarter" idx="12"/>
          </p:nvPr>
        </p:nvSpPr>
        <p:spPr/>
        <p:txBody>
          <a:bodyPr/>
          <a:lstStyle/>
          <a:p>
            <a:pPr>
              <a:defRPr/>
            </a:pPr>
            <a:fld id="{EC850EBC-220F-41F7-B5FD-477DA3E274BC}" type="slidenum">
              <a:rPr lang="en-US"/>
              <a:pPr>
                <a:defRPr/>
              </a:pPr>
              <a:t>8</a:t>
            </a:fld>
            <a:endParaRPr lang="en-US" dirty="0"/>
          </a:p>
        </p:txBody>
      </p:sp>
      <p:pic>
        <p:nvPicPr>
          <p:cNvPr id="21" name="Picture 20" descr="Pressure rise method v2.wmf"/>
          <p:cNvPicPr>
            <a:picLocks noChangeAspect="1"/>
          </p:cNvPicPr>
          <p:nvPr/>
        </p:nvPicPr>
        <p:blipFill>
          <a:blip r:embed="rId3" cstate="print"/>
          <a:srcRect l="8001" t="7521" r="11151" b="25850"/>
          <a:stretch>
            <a:fillRect/>
          </a:stretch>
        </p:blipFill>
        <p:spPr>
          <a:xfrm>
            <a:off x="1259632" y="1224951"/>
            <a:ext cx="6120680" cy="5044157"/>
          </a:xfrm>
          <a:prstGeom prst="rect">
            <a:avLst/>
          </a:prstGeom>
        </p:spPr>
      </p:pic>
      <p:graphicFrame>
        <p:nvGraphicFramePr>
          <p:cNvPr id="22" name="Object 15"/>
          <p:cNvGraphicFramePr>
            <a:graphicFrameLocks noChangeAspect="1"/>
          </p:cNvGraphicFramePr>
          <p:nvPr/>
        </p:nvGraphicFramePr>
        <p:xfrm>
          <a:off x="4508064" y="2591549"/>
          <a:ext cx="1249363" cy="677862"/>
        </p:xfrm>
        <a:graphic>
          <a:graphicData uri="http://schemas.openxmlformats.org/presentationml/2006/ole">
            <p:oleObj spid="_x0000_s2052" name="Equation" r:id="rId4" imgW="965160" imgH="482400" progId="Equation.3">
              <p:embed/>
            </p:oleObj>
          </a:graphicData>
        </a:graphic>
      </p:graphicFrame>
      <p:graphicFrame>
        <p:nvGraphicFramePr>
          <p:cNvPr id="23" name="Object 16"/>
          <p:cNvGraphicFramePr>
            <a:graphicFrameLocks noChangeAspect="1"/>
          </p:cNvGraphicFramePr>
          <p:nvPr/>
        </p:nvGraphicFramePr>
        <p:xfrm>
          <a:off x="2386884" y="1769043"/>
          <a:ext cx="1157287" cy="625475"/>
        </p:xfrm>
        <a:graphic>
          <a:graphicData uri="http://schemas.openxmlformats.org/presentationml/2006/ole">
            <p:oleObj spid="_x0000_s2053" name="Equation" r:id="rId5" imgW="965160" imgH="482400" progId="Equation.3">
              <p:embed/>
            </p:oleObj>
          </a:graphicData>
        </a:graphic>
      </p:graphicFrame>
      <p:sp>
        <p:nvSpPr>
          <p:cNvPr id="24" name="Text Box 17"/>
          <p:cNvSpPr txBox="1">
            <a:spLocks noChangeArrowheads="1"/>
          </p:cNvSpPr>
          <p:nvPr/>
        </p:nvSpPr>
        <p:spPr bwMode="auto">
          <a:xfrm>
            <a:off x="4094855" y="1771570"/>
            <a:ext cx="2113079" cy="307777"/>
          </a:xfrm>
          <a:prstGeom prst="rect">
            <a:avLst/>
          </a:prstGeom>
          <a:solidFill>
            <a:srgbClr val="99CC00">
              <a:alpha val="50195"/>
            </a:srgbClr>
          </a:solidFill>
          <a:ln w="9525" algn="ctr">
            <a:noFill/>
            <a:miter lim="800000"/>
            <a:headEnd/>
            <a:tailEnd/>
          </a:ln>
        </p:spPr>
        <p:txBody>
          <a:bodyPr wrap="none">
            <a:spAutoFit/>
          </a:bodyPr>
          <a:lstStyle/>
          <a:p>
            <a:r>
              <a:rPr lang="en-US" sz="1400" dirty="0"/>
              <a:t>Beam cleaning (scrubbing)</a:t>
            </a:r>
          </a:p>
        </p:txBody>
      </p:sp>
      <p:sp>
        <p:nvSpPr>
          <p:cNvPr id="25" name="Text Box 20"/>
          <p:cNvSpPr txBox="1">
            <a:spLocks noChangeArrowheads="1"/>
          </p:cNvSpPr>
          <p:nvPr/>
        </p:nvSpPr>
        <p:spPr bwMode="auto">
          <a:xfrm>
            <a:off x="4180514" y="4539098"/>
            <a:ext cx="1839286" cy="307777"/>
          </a:xfrm>
          <a:prstGeom prst="rect">
            <a:avLst/>
          </a:prstGeom>
          <a:noFill/>
          <a:ln w="9525" algn="ctr">
            <a:noFill/>
            <a:miter lim="800000"/>
            <a:headEnd/>
            <a:tailEnd/>
          </a:ln>
        </p:spPr>
        <p:txBody>
          <a:bodyPr wrap="none">
            <a:spAutoFit/>
          </a:bodyPr>
          <a:lstStyle/>
          <a:p>
            <a:r>
              <a:rPr lang="en-US" sz="1400" dirty="0">
                <a:solidFill>
                  <a:srgbClr val="000099"/>
                </a:solidFill>
              </a:rPr>
              <a:t>4.2 </a:t>
            </a:r>
            <a:r>
              <a:rPr lang="en-US" sz="1400" dirty="0" err="1">
                <a:solidFill>
                  <a:srgbClr val="000099"/>
                </a:solidFill>
              </a:rPr>
              <a:t>MeV</a:t>
            </a:r>
            <a:r>
              <a:rPr lang="en-US" sz="1400" dirty="0">
                <a:solidFill>
                  <a:srgbClr val="000099"/>
                </a:solidFill>
              </a:rPr>
              <a:t>/u Pb</a:t>
            </a:r>
            <a:r>
              <a:rPr lang="en-US" sz="1400" baseline="30000" dirty="0">
                <a:solidFill>
                  <a:srgbClr val="000099"/>
                </a:solidFill>
              </a:rPr>
              <a:t>27+</a:t>
            </a:r>
            <a:r>
              <a:rPr lang="en-US" sz="1400" dirty="0">
                <a:solidFill>
                  <a:srgbClr val="000099"/>
                </a:solidFill>
              </a:rPr>
              <a:t>/ Pb</a:t>
            </a:r>
            <a:r>
              <a:rPr lang="en-US" sz="1400" baseline="30000" dirty="0">
                <a:solidFill>
                  <a:srgbClr val="000099"/>
                </a:solidFill>
              </a:rPr>
              <a:t>53+</a:t>
            </a:r>
          </a:p>
        </p:txBody>
      </p:sp>
      <p:sp>
        <p:nvSpPr>
          <p:cNvPr id="26" name="Text Box 23"/>
          <p:cNvSpPr txBox="1">
            <a:spLocks noChangeArrowheads="1"/>
          </p:cNvSpPr>
          <p:nvPr/>
        </p:nvSpPr>
        <p:spPr bwMode="auto">
          <a:xfrm>
            <a:off x="2511684" y="5049227"/>
            <a:ext cx="3877152" cy="307777"/>
          </a:xfrm>
          <a:prstGeom prst="rect">
            <a:avLst/>
          </a:prstGeom>
          <a:noFill/>
          <a:ln w="9525" algn="ctr">
            <a:noFill/>
            <a:miter lim="800000"/>
            <a:headEnd/>
            <a:tailEnd/>
          </a:ln>
        </p:spPr>
        <p:txBody>
          <a:bodyPr wrap="none">
            <a:spAutoFit/>
          </a:bodyPr>
          <a:lstStyle/>
          <a:p>
            <a:r>
              <a:rPr lang="de-DE" sz="1400" dirty="0"/>
              <a:t>single </a:t>
            </a:r>
            <a:r>
              <a:rPr lang="de-DE" sz="1400" dirty="0" smtClean="0"/>
              <a:t>shots                    continuous bombardement</a:t>
            </a:r>
            <a:endParaRPr lang="en-US" sz="1400" dirty="0"/>
          </a:p>
        </p:txBody>
      </p:sp>
      <p:sp>
        <p:nvSpPr>
          <p:cNvPr id="13" name="Title 1"/>
          <p:cNvSpPr>
            <a:spLocks noGrp="1"/>
          </p:cNvSpPr>
          <p:nvPr>
            <p:ph type="title"/>
          </p:nvPr>
        </p:nvSpPr>
        <p:spPr>
          <a:xfrm>
            <a:off x="0" y="0"/>
            <a:ext cx="9144000" cy="1133856"/>
          </a:xfrm>
        </p:spPr>
        <p:txBody>
          <a:bodyPr>
            <a:normAutofit/>
          </a:bodyPr>
          <a:lstStyle/>
          <a:p>
            <a:r>
              <a:rPr lang="en-US" b="0" dirty="0" smtClean="0">
                <a:latin typeface="+mn-lt"/>
              </a:rPr>
              <a:t>How do we measure desorption yields?</a:t>
            </a:r>
            <a:endParaRPr lang="en-US" sz="1600" b="0" dirty="0"/>
          </a:p>
        </p:txBody>
      </p:sp>
      <p:sp>
        <p:nvSpPr>
          <p:cNvPr id="14" name="Text Box 45"/>
          <p:cNvSpPr txBox="1">
            <a:spLocks noChangeArrowheads="1"/>
          </p:cNvSpPr>
          <p:nvPr/>
        </p:nvSpPr>
        <p:spPr bwMode="auto">
          <a:xfrm>
            <a:off x="1988121" y="1015793"/>
            <a:ext cx="5154551" cy="338554"/>
          </a:xfrm>
          <a:prstGeom prst="rect">
            <a:avLst/>
          </a:prstGeom>
          <a:noFill/>
          <a:ln w="9525">
            <a:noFill/>
            <a:miter lim="800000"/>
            <a:headEnd/>
            <a:tailEnd/>
          </a:ln>
          <a:effectLst/>
        </p:spPr>
        <p:txBody>
          <a:bodyPr wrap="square">
            <a:spAutoFit/>
          </a:bodyPr>
          <a:lstStyle/>
          <a:p>
            <a:pPr algn="ctr"/>
            <a:r>
              <a:rPr lang="en-US" sz="1600" dirty="0" smtClean="0"/>
              <a:t>Pressure rise method</a:t>
            </a:r>
          </a:p>
        </p:txBody>
      </p:sp>
      <p:sp>
        <p:nvSpPr>
          <p:cNvPr id="20" name="Rectangle 19"/>
          <p:cNvSpPr>
            <a:spLocks noChangeArrowheads="1"/>
          </p:cNvSpPr>
          <p:nvPr/>
        </p:nvSpPr>
        <p:spPr bwMode="auto">
          <a:xfrm>
            <a:off x="6094948" y="6029864"/>
            <a:ext cx="2709781" cy="258532"/>
          </a:xfrm>
          <a:prstGeom prst="rect">
            <a:avLst/>
          </a:prstGeom>
          <a:noFill/>
          <a:ln w="9525">
            <a:noFill/>
            <a:miter lim="800000"/>
            <a:headEnd/>
            <a:tailEnd/>
          </a:ln>
        </p:spPr>
        <p:txBody>
          <a:bodyPr wrap="none">
            <a:spAutoFit/>
          </a:bodyPr>
          <a:lstStyle/>
          <a:p>
            <a:pPr marL="342900" indent="-342900">
              <a:lnSpc>
                <a:spcPct val="90000"/>
              </a:lnSpc>
              <a:spcBef>
                <a:spcPct val="20000"/>
              </a:spcBef>
            </a:pPr>
            <a:r>
              <a:rPr lang="en-AU" sz="1200" dirty="0" smtClean="0">
                <a:solidFill>
                  <a:srgbClr val="000099"/>
                </a:solidFill>
                <a:cs typeface="Times New Roman" pitchFamily="18" charset="0"/>
              </a:rPr>
              <a:t>E. M., Phys. Rev. ST-AB 6, 013201 </a:t>
            </a:r>
            <a:r>
              <a:rPr lang="en-AU" sz="1200" dirty="0">
                <a:solidFill>
                  <a:srgbClr val="000099"/>
                </a:solidFill>
                <a:cs typeface="Times New Roman" pitchFamily="18" charset="0"/>
              </a:rPr>
              <a:t>(</a:t>
            </a:r>
            <a:r>
              <a:rPr lang="en-AU" sz="1200" dirty="0" smtClean="0">
                <a:solidFill>
                  <a:srgbClr val="000099"/>
                </a:solidFill>
                <a:cs typeface="Times New Roman" pitchFamily="18" charset="0"/>
              </a:rPr>
              <a:t>2003)</a:t>
            </a:r>
            <a:endParaRPr lang="en-GB" sz="1200" dirty="0">
              <a:solidFill>
                <a:srgbClr val="000099"/>
              </a:solidFill>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2"/>
          <p:cNvSpPr>
            <a:spLocks noGrp="1"/>
          </p:cNvSpPr>
          <p:nvPr>
            <p:ph type="dt" sz="quarter" idx="10"/>
          </p:nvPr>
        </p:nvSpPr>
        <p:spPr/>
        <p:txBody>
          <a:bodyPr/>
          <a:lstStyle/>
          <a:p>
            <a:pPr>
              <a:defRPr/>
            </a:pPr>
            <a:r>
              <a:rPr lang="en-US" smtClean="0"/>
              <a:t>SPSU, 23.09.2010</a:t>
            </a:r>
            <a:endParaRPr lang="en-US"/>
          </a:p>
        </p:txBody>
      </p:sp>
      <p:sp>
        <p:nvSpPr>
          <p:cNvPr id="18" name="Footer Placeholder 3"/>
          <p:cNvSpPr>
            <a:spLocks noGrp="1"/>
          </p:cNvSpPr>
          <p:nvPr>
            <p:ph type="ftr" sz="quarter" idx="11"/>
          </p:nvPr>
        </p:nvSpPr>
        <p:spPr/>
        <p:txBody>
          <a:bodyPr/>
          <a:lstStyle/>
          <a:p>
            <a:pPr>
              <a:defRPr/>
            </a:pPr>
            <a:r>
              <a:rPr lang="en-US" smtClean="0"/>
              <a:t>Edgar Mahner</a:t>
            </a:r>
            <a:endParaRPr lang="en-US"/>
          </a:p>
        </p:txBody>
      </p:sp>
      <p:sp>
        <p:nvSpPr>
          <p:cNvPr id="19" name="Slide Number Placeholder 4"/>
          <p:cNvSpPr>
            <a:spLocks noGrp="1"/>
          </p:cNvSpPr>
          <p:nvPr>
            <p:ph type="sldNum" sz="quarter" idx="12"/>
          </p:nvPr>
        </p:nvSpPr>
        <p:spPr/>
        <p:txBody>
          <a:bodyPr/>
          <a:lstStyle/>
          <a:p>
            <a:pPr>
              <a:defRPr/>
            </a:pPr>
            <a:fld id="{EC850EBC-220F-41F7-B5FD-477DA3E274BC}" type="slidenum">
              <a:rPr lang="en-US"/>
              <a:pPr>
                <a:defRPr/>
              </a:pPr>
              <a:t>9</a:t>
            </a:fld>
            <a:endParaRPr lang="en-US" dirty="0"/>
          </a:p>
        </p:txBody>
      </p:sp>
      <p:sp>
        <p:nvSpPr>
          <p:cNvPr id="13" name="Title 1"/>
          <p:cNvSpPr>
            <a:spLocks noGrp="1"/>
          </p:cNvSpPr>
          <p:nvPr>
            <p:ph type="title"/>
          </p:nvPr>
        </p:nvSpPr>
        <p:spPr>
          <a:xfrm>
            <a:off x="0" y="0"/>
            <a:ext cx="9144000" cy="1133856"/>
          </a:xfrm>
        </p:spPr>
        <p:txBody>
          <a:bodyPr>
            <a:normAutofit/>
          </a:bodyPr>
          <a:lstStyle/>
          <a:p>
            <a:r>
              <a:rPr lang="en-US" b="0" dirty="0" smtClean="0">
                <a:latin typeface="+mn-lt"/>
              </a:rPr>
              <a:t>Summary of LINAC 3 data</a:t>
            </a:r>
            <a:endParaRPr lang="en-US" sz="1600" b="0" dirty="0"/>
          </a:p>
        </p:txBody>
      </p:sp>
      <p:pic>
        <p:nvPicPr>
          <p:cNvPr id="16" name="Picture 15"/>
          <p:cNvPicPr>
            <a:picLocks noChangeAspect="1"/>
          </p:cNvPicPr>
          <p:nvPr/>
        </p:nvPicPr>
        <p:blipFill>
          <a:blip r:embed="rId2"/>
          <a:srcRect l="4218" t="15198" r="6949" b="6361"/>
          <a:stretch>
            <a:fillRect/>
          </a:stretch>
        </p:blipFill>
        <p:spPr bwMode="auto">
          <a:xfrm>
            <a:off x="655057" y="1064845"/>
            <a:ext cx="8012149" cy="5154540"/>
          </a:xfrm>
          <a:prstGeom prst="rect">
            <a:avLst/>
          </a:prstGeom>
          <a:noFill/>
          <a:ln w="9525">
            <a:noFill/>
            <a:miter lim="800000"/>
            <a:headEnd/>
            <a:tailEnd/>
          </a:ln>
        </p:spPr>
      </p:pic>
      <p:sp>
        <p:nvSpPr>
          <p:cNvPr id="27" name="Rectangle 26"/>
          <p:cNvSpPr>
            <a:spLocks noChangeArrowheads="1"/>
          </p:cNvSpPr>
          <p:nvPr/>
        </p:nvSpPr>
        <p:spPr bwMode="auto">
          <a:xfrm>
            <a:off x="6094948" y="6029864"/>
            <a:ext cx="2768130" cy="258532"/>
          </a:xfrm>
          <a:prstGeom prst="rect">
            <a:avLst/>
          </a:prstGeom>
          <a:noFill/>
          <a:ln w="9525">
            <a:noFill/>
            <a:miter lim="800000"/>
            <a:headEnd/>
            <a:tailEnd/>
          </a:ln>
        </p:spPr>
        <p:txBody>
          <a:bodyPr wrap="none">
            <a:spAutoFit/>
          </a:bodyPr>
          <a:lstStyle/>
          <a:p>
            <a:pPr marL="342900" indent="-342900">
              <a:lnSpc>
                <a:spcPct val="90000"/>
              </a:lnSpc>
              <a:spcBef>
                <a:spcPct val="20000"/>
              </a:spcBef>
            </a:pPr>
            <a:r>
              <a:rPr lang="en-AU" sz="1200" dirty="0" smtClean="0">
                <a:solidFill>
                  <a:srgbClr val="000099"/>
                </a:solidFill>
                <a:cs typeface="Times New Roman" pitchFamily="18" charset="0"/>
              </a:rPr>
              <a:t>E. M., Phys. Rev. ST-AB 11, 104801 </a:t>
            </a:r>
            <a:r>
              <a:rPr lang="en-AU" sz="1200" dirty="0">
                <a:solidFill>
                  <a:srgbClr val="000099"/>
                </a:solidFill>
                <a:cs typeface="Times New Roman" pitchFamily="18" charset="0"/>
              </a:rPr>
              <a:t>(</a:t>
            </a:r>
            <a:r>
              <a:rPr lang="en-AU" sz="1200" dirty="0" smtClean="0">
                <a:solidFill>
                  <a:srgbClr val="000099"/>
                </a:solidFill>
                <a:cs typeface="Times New Roman" pitchFamily="18" charset="0"/>
              </a:rPr>
              <a:t>2008)</a:t>
            </a:r>
            <a:endParaRPr lang="en-GB" sz="1200" dirty="0">
              <a:solidFill>
                <a:srgbClr val="000099"/>
              </a:solidFill>
              <a:cs typeface="Arial" charset="0"/>
            </a:endParaRPr>
          </a:p>
        </p:txBody>
      </p:sp>
      <p:sp>
        <p:nvSpPr>
          <p:cNvPr id="28" name="Text Box 50"/>
          <p:cNvSpPr txBox="1">
            <a:spLocks noChangeArrowheads="1"/>
          </p:cNvSpPr>
          <p:nvPr/>
        </p:nvSpPr>
        <p:spPr bwMode="auto">
          <a:xfrm>
            <a:off x="5424548" y="4925683"/>
            <a:ext cx="3495059" cy="461665"/>
          </a:xfrm>
          <a:prstGeom prst="rect">
            <a:avLst/>
          </a:prstGeom>
          <a:solidFill>
            <a:srgbClr val="FF99CC">
              <a:alpha val="50195"/>
            </a:srgbClr>
          </a:solidFill>
          <a:ln w="9525" algn="ctr">
            <a:noFill/>
            <a:miter lim="800000"/>
            <a:headEnd/>
            <a:tailEnd/>
          </a:ln>
        </p:spPr>
        <p:txBody>
          <a:bodyPr wrap="none">
            <a:spAutoFit/>
          </a:bodyPr>
          <a:lstStyle/>
          <a:p>
            <a:r>
              <a:rPr lang="en-US" sz="1200" dirty="0"/>
              <a:t>21 different surfaces (15 different vacuum chambers)</a:t>
            </a:r>
          </a:p>
          <a:p>
            <a:r>
              <a:rPr lang="en-US" sz="1200" dirty="0"/>
              <a:t>Pb</a:t>
            </a:r>
            <a:r>
              <a:rPr lang="en-US" sz="1200" baseline="30000" dirty="0"/>
              <a:t>53+</a:t>
            </a:r>
            <a:r>
              <a:rPr lang="en-US" sz="1200" dirty="0"/>
              <a:t>, 4.2 </a:t>
            </a:r>
            <a:r>
              <a:rPr lang="en-US" sz="1200" dirty="0" err="1"/>
              <a:t>MeV</a:t>
            </a:r>
            <a:r>
              <a:rPr lang="en-US" sz="1200" dirty="0"/>
              <a:t>/u, grazing angle impact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13091</TotalTime>
  <Words>1280</Words>
  <Application>Microsoft Office PowerPoint</Application>
  <PresentationFormat>On-screen Show (4:3)</PresentationFormat>
  <Paragraphs>188</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Equation</vt:lpstr>
      <vt:lpstr>Slide 1</vt:lpstr>
      <vt:lpstr>Electron cloud, mitigation, SPS requirements</vt:lpstr>
      <vt:lpstr>Thin film coating by DC magnetron sputtering </vt:lpstr>
      <vt:lpstr>Slide 4</vt:lpstr>
      <vt:lpstr>Slide 5</vt:lpstr>
      <vt:lpstr>Slide 6</vt:lpstr>
      <vt:lpstr>Slide 7</vt:lpstr>
      <vt:lpstr>How do we measure desorption yields?</vt:lpstr>
      <vt:lpstr>Summary of LINAC 3 data</vt:lpstr>
      <vt:lpstr>Desorption Yield of a-C after bakeout at 300oC (24 h)</vt:lpstr>
      <vt:lpstr>Desorption Yield of a-C not baked</vt:lpstr>
      <vt:lpstr>Desorption Yield of a-C after bakeout at 150oC (24 h)</vt:lpstr>
      <vt:lpstr>Comparison carbon coated – bare stainless steel</vt:lpstr>
      <vt:lpstr>Review of heavy-ion induced desorption data</vt:lpstr>
      <vt:lpstr>Energy scaling of the desorption yield       …is difficult since we have no theory and no data…</vt:lpstr>
      <vt:lpstr>Conclusions</vt:lpstr>
      <vt:lpstr>Spares</vt:lpstr>
      <vt:lpstr>Spares</vt:lpstr>
      <vt:lpstr>Spares</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LINAC3 heavy-ion desorption of amorphous carbon</dc:title>
  <dc:subject>Carbon</dc:subject>
  <dc:creator>Dr. Edgar Mahner</dc:creator>
  <cp:lastModifiedBy>emahner</cp:lastModifiedBy>
  <cp:revision>448</cp:revision>
  <dcterms:created xsi:type="dcterms:W3CDTF">2009-02-19T15:44:15Z</dcterms:created>
  <dcterms:modified xsi:type="dcterms:W3CDTF">2010-09-23T13:04:57Z</dcterms:modified>
</cp:coreProperties>
</file>