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ivisions\EST\Groups\SM\SurfaceAnalysis\DataFiles\TestMeasurements\samples\SEY207(DLC%20from%20Kato)\DL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yinvall\SPSMDweek35_2010\thinkabout\ecloudvsFBC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yinvall\PhD%20work\Reports\paper2-SPS\matlabs\bunchspac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strRef>
              <c:f>Sheet1!$A$2</c:f>
              <c:strCache>
                <c:ptCount val="1"/>
                <c:pt idx="0">
                  <c:v>DLC from Kato 1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Sheet1!$D$4:$D$38</c:f>
              <c:numCache>
                <c:formatCode>0.00E+00</c:formatCode>
                <c:ptCount val="35"/>
                <c:pt idx="0">
                  <c:v>1.0486598166101204</c:v>
                </c:pt>
                <c:pt idx="1">
                  <c:v>1.4810535285104562</c:v>
                </c:pt>
                <c:pt idx="2">
                  <c:v>1.7655366093887879</c:v>
                </c:pt>
                <c:pt idx="3">
                  <c:v>1.8500015943708081</c:v>
                </c:pt>
                <c:pt idx="4">
                  <c:v>1.8355473754363913</c:v>
                </c:pt>
                <c:pt idx="5">
                  <c:v>1.7777335232527529</c:v>
                </c:pt>
                <c:pt idx="6">
                  <c:v>1.7001361838974847</c:v>
                </c:pt>
                <c:pt idx="7">
                  <c:v>1.6150697745695557</c:v>
                </c:pt>
                <c:pt idx="8">
                  <c:v>1.5288139161231002</c:v>
                </c:pt>
                <c:pt idx="9">
                  <c:v>1.4451369035514778</c:v>
                </c:pt>
                <c:pt idx="10">
                  <c:v>1.3701759409500178</c:v>
                </c:pt>
                <c:pt idx="11">
                  <c:v>1.3045360246705917</c:v>
                </c:pt>
                <c:pt idx="12">
                  <c:v>1.2476080267922782</c:v>
                </c:pt>
                <c:pt idx="13">
                  <c:v>1.1977503176131403</c:v>
                </c:pt>
                <c:pt idx="14">
                  <c:v>1.154155721476728</c:v>
                </c:pt>
                <c:pt idx="15">
                  <c:v>1.1153912378521542</c:v>
                </c:pt>
                <c:pt idx="16">
                  <c:v>1.0776758651135603</c:v>
                </c:pt>
                <c:pt idx="17">
                  <c:v>1.0479096764475067</c:v>
                </c:pt>
                <c:pt idx="18">
                  <c:v>1.0209145701549156</c:v>
                </c:pt>
                <c:pt idx="19">
                  <c:v>0.99781674023996692</c:v>
                </c:pt>
                <c:pt idx="20">
                  <c:v>0.97414796876897469</c:v>
                </c:pt>
                <c:pt idx="21">
                  <c:v>0.9504551683517275</c:v>
                </c:pt>
                <c:pt idx="22">
                  <c:v>0.92627710261340723</c:v>
                </c:pt>
                <c:pt idx="23">
                  <c:v>0.9011847838888235</c:v>
                </c:pt>
                <c:pt idx="24">
                  <c:v>0.88009333336456952</c:v>
                </c:pt>
                <c:pt idx="25">
                  <c:v>0.8627387165390028</c:v>
                </c:pt>
                <c:pt idx="26">
                  <c:v>0.84704102854982066</c:v>
                </c:pt>
                <c:pt idx="27">
                  <c:v>0.83145081697554579</c:v>
                </c:pt>
                <c:pt idx="28">
                  <c:v>0.81617267866351839</c:v>
                </c:pt>
                <c:pt idx="29">
                  <c:v>0.80101188015600577</c:v>
                </c:pt>
                <c:pt idx="30">
                  <c:v>0.78801401692525941</c:v>
                </c:pt>
                <c:pt idx="31">
                  <c:v>0.7751391105741674</c:v>
                </c:pt>
                <c:pt idx="32">
                  <c:v>0.76268131810378093</c:v>
                </c:pt>
                <c:pt idx="33">
                  <c:v>0.75134090180959101</c:v>
                </c:pt>
                <c:pt idx="34">
                  <c:v>0.74139297024738493</c:v>
                </c:pt>
              </c:numCache>
            </c:numRef>
          </c:yVal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DLC from Kato 2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Sheet1!$F$4:$F$38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Sheet1!$I$4:$I$38</c:f>
              <c:numCache>
                <c:formatCode>0.00E+00</c:formatCode>
                <c:ptCount val="35"/>
                <c:pt idx="0">
                  <c:v>1.0349590803727708</c:v>
                </c:pt>
                <c:pt idx="1">
                  <c:v>1.3511565151852418</c:v>
                </c:pt>
                <c:pt idx="2">
                  <c:v>1.6912995582206172</c:v>
                </c:pt>
                <c:pt idx="3">
                  <c:v>1.7236256926217557</c:v>
                </c:pt>
                <c:pt idx="4">
                  <c:v>1.7105783384414091</c:v>
                </c:pt>
                <c:pt idx="5">
                  <c:v>1.6516545012165453</c:v>
                </c:pt>
                <c:pt idx="6">
                  <c:v>1.5737531419499933</c:v>
                </c:pt>
                <c:pt idx="7">
                  <c:v>1.4907163906912819</c:v>
                </c:pt>
                <c:pt idx="8">
                  <c:v>1.4118493682003805</c:v>
                </c:pt>
                <c:pt idx="9">
                  <c:v>1.3390712170796317</c:v>
                </c:pt>
                <c:pt idx="10">
                  <c:v>1.2731204881142957</c:v>
                </c:pt>
                <c:pt idx="11">
                  <c:v>1.2140024641714737</c:v>
                </c:pt>
                <c:pt idx="12">
                  <c:v>1.1640528469569364</c:v>
                </c:pt>
                <c:pt idx="13">
                  <c:v>1.1200746836318376</c:v>
                </c:pt>
                <c:pt idx="14">
                  <c:v>1.0810405688990681</c:v>
                </c:pt>
                <c:pt idx="15">
                  <c:v>1.0461896574527179</c:v>
                </c:pt>
                <c:pt idx="16">
                  <c:v>1.0154580275732215</c:v>
                </c:pt>
                <c:pt idx="17">
                  <c:v>0.98787791052054141</c:v>
                </c:pt>
                <c:pt idx="18">
                  <c:v>0.96399441509130723</c:v>
                </c:pt>
                <c:pt idx="19">
                  <c:v>0.94059788474528949</c:v>
                </c:pt>
                <c:pt idx="20">
                  <c:v>0.91924493805938456</c:v>
                </c:pt>
                <c:pt idx="21">
                  <c:v>0.89831270588118384</c:v>
                </c:pt>
                <c:pt idx="22">
                  <c:v>0.87831753818432923</c:v>
                </c:pt>
                <c:pt idx="23">
                  <c:v>0.86093864628928474</c:v>
                </c:pt>
                <c:pt idx="24">
                  <c:v>0.84528961588302909</c:v>
                </c:pt>
                <c:pt idx="25">
                  <c:v>0.82989675695372289</c:v>
                </c:pt>
                <c:pt idx="26">
                  <c:v>0.816594033741186</c:v>
                </c:pt>
                <c:pt idx="27">
                  <c:v>0.80468134061552465</c:v>
                </c:pt>
                <c:pt idx="28">
                  <c:v>0.79379063312809972</c:v>
                </c:pt>
                <c:pt idx="29">
                  <c:v>0.7835279931576955</c:v>
                </c:pt>
                <c:pt idx="30">
                  <c:v>0.77354521868050419</c:v>
                </c:pt>
                <c:pt idx="31">
                  <c:v>0.76384781364823995</c:v>
                </c:pt>
                <c:pt idx="32">
                  <c:v>0.75455600471503448</c:v>
                </c:pt>
                <c:pt idx="33">
                  <c:v>0.74462419204235375</c:v>
                </c:pt>
                <c:pt idx="34">
                  <c:v>0.73436049413949134</c:v>
                </c:pt>
              </c:numCache>
            </c:numRef>
          </c:yVal>
        </c:ser>
        <c:ser>
          <c:idx val="2"/>
          <c:order val="2"/>
          <c:tx>
            <c:strRef>
              <c:f>Sheet1!$K$2</c:f>
              <c:strCache>
                <c:ptCount val="1"/>
                <c:pt idx="0">
                  <c:v>DLC from Kato 3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Sheet1!$K$4:$K$38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Sheet1!$N$4:$N$38</c:f>
              <c:numCache>
                <c:formatCode>0.00E+00</c:formatCode>
                <c:ptCount val="35"/>
                <c:pt idx="0">
                  <c:v>1.0285908454927044</c:v>
                </c:pt>
                <c:pt idx="1">
                  <c:v>1.3132831169669961</c:v>
                </c:pt>
                <c:pt idx="2">
                  <c:v>1.6753916079823652</c:v>
                </c:pt>
                <c:pt idx="3">
                  <c:v>1.7467619656729092</c:v>
                </c:pt>
                <c:pt idx="4">
                  <c:v>1.7249484836880211</c:v>
                </c:pt>
                <c:pt idx="5">
                  <c:v>1.6786963161725874</c:v>
                </c:pt>
                <c:pt idx="6">
                  <c:v>1.6205263580029499</c:v>
                </c:pt>
                <c:pt idx="7">
                  <c:v>1.5511253078608265</c:v>
                </c:pt>
                <c:pt idx="8">
                  <c:v>1.4701397042333415</c:v>
                </c:pt>
                <c:pt idx="9">
                  <c:v>1.3918031739949548</c:v>
                </c:pt>
                <c:pt idx="10">
                  <c:v>1.3221339527680991</c:v>
                </c:pt>
                <c:pt idx="11">
                  <c:v>1.2607636800962116</c:v>
                </c:pt>
                <c:pt idx="12">
                  <c:v>1.2050525049351137</c:v>
                </c:pt>
                <c:pt idx="13">
                  <c:v>1.1564603793547725</c:v>
                </c:pt>
                <c:pt idx="14">
                  <c:v>1.1136148881751953</c:v>
                </c:pt>
                <c:pt idx="15">
                  <c:v>1.0765850919851045</c:v>
                </c:pt>
                <c:pt idx="16">
                  <c:v>1.0439507882234187</c:v>
                </c:pt>
                <c:pt idx="17">
                  <c:v>1.0143230658652695</c:v>
                </c:pt>
                <c:pt idx="18">
                  <c:v>0.98818768766833776</c:v>
                </c:pt>
                <c:pt idx="19">
                  <c:v>0.96292838566379602</c:v>
                </c:pt>
                <c:pt idx="20">
                  <c:v>0.9401258304863167</c:v>
                </c:pt>
                <c:pt idx="21">
                  <c:v>0.91982322589837273</c:v>
                </c:pt>
                <c:pt idx="22">
                  <c:v>0.90091378021114521</c:v>
                </c:pt>
                <c:pt idx="23">
                  <c:v>0.88221272211686819</c:v>
                </c:pt>
                <c:pt idx="24">
                  <c:v>0.86162693423234338</c:v>
                </c:pt>
                <c:pt idx="25">
                  <c:v>0.84384337355387551</c:v>
                </c:pt>
                <c:pt idx="26">
                  <c:v>0.82799713521349338</c:v>
                </c:pt>
                <c:pt idx="27">
                  <c:v>0.8143764997366314</c:v>
                </c:pt>
                <c:pt idx="28">
                  <c:v>0.8026888031074918</c:v>
                </c:pt>
                <c:pt idx="29">
                  <c:v>0.79044328750141157</c:v>
                </c:pt>
                <c:pt idx="30">
                  <c:v>0.77908013456806269</c:v>
                </c:pt>
                <c:pt idx="31">
                  <c:v>0.76855530149789364</c:v>
                </c:pt>
                <c:pt idx="32">
                  <c:v>0.7588057188950329</c:v>
                </c:pt>
                <c:pt idx="33">
                  <c:v>0.74754816478564756</c:v>
                </c:pt>
                <c:pt idx="34">
                  <c:v>0.73780579492221388</c:v>
                </c:pt>
              </c:numCache>
            </c:numRef>
          </c:yVal>
        </c:ser>
        <c:ser>
          <c:idx val="3"/>
          <c:order val="3"/>
          <c:tx>
            <c:strRef>
              <c:f>Sheet1!$P$2</c:f>
              <c:strCache>
                <c:ptCount val="1"/>
                <c:pt idx="0">
                  <c:v>DLC from Kato 4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Sheet1!$P$4:$P$38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Sheet1!$S$4:$S$38</c:f>
              <c:numCache>
                <c:formatCode>0.00E+00</c:formatCode>
                <c:ptCount val="35"/>
                <c:pt idx="0">
                  <c:v>1.0438594343088039</c:v>
                </c:pt>
                <c:pt idx="1">
                  <c:v>1.483841598382907</c:v>
                </c:pt>
                <c:pt idx="2">
                  <c:v>1.7192462223075937</c:v>
                </c:pt>
                <c:pt idx="3">
                  <c:v>1.7750294691684863</c:v>
                </c:pt>
                <c:pt idx="4">
                  <c:v>1.7513850755512925</c:v>
                </c:pt>
                <c:pt idx="5">
                  <c:v>1.6868868330860729</c:v>
                </c:pt>
                <c:pt idx="6">
                  <c:v>1.6089914779364458</c:v>
                </c:pt>
                <c:pt idx="7">
                  <c:v>1.5256979206102161</c:v>
                </c:pt>
                <c:pt idx="8">
                  <c:v>1.444352049075573</c:v>
                </c:pt>
                <c:pt idx="9">
                  <c:v>1.3674143827717773</c:v>
                </c:pt>
                <c:pt idx="10">
                  <c:v>1.2977469316935015</c:v>
                </c:pt>
                <c:pt idx="11">
                  <c:v>1.2361848185226512</c:v>
                </c:pt>
                <c:pt idx="12">
                  <c:v>1.1828219095218562</c:v>
                </c:pt>
                <c:pt idx="13">
                  <c:v>1.1363522569151321</c:v>
                </c:pt>
                <c:pt idx="14">
                  <c:v>1.0970990504895688</c:v>
                </c:pt>
                <c:pt idx="15">
                  <c:v>1.061209250487601</c:v>
                </c:pt>
                <c:pt idx="16">
                  <c:v>1.0295410838330985</c:v>
                </c:pt>
                <c:pt idx="17">
                  <c:v>1.0017062708118383</c:v>
                </c:pt>
                <c:pt idx="18">
                  <c:v>0.97693848853928789</c:v>
                </c:pt>
                <c:pt idx="19">
                  <c:v>0.95374425641012206</c:v>
                </c:pt>
                <c:pt idx="20">
                  <c:v>0.93221572817161047</c:v>
                </c:pt>
                <c:pt idx="21">
                  <c:v>0.91134536134940669</c:v>
                </c:pt>
                <c:pt idx="22">
                  <c:v>0.89266912944124821</c:v>
                </c:pt>
                <c:pt idx="23">
                  <c:v>0.87528565667428426</c:v>
                </c:pt>
                <c:pt idx="24">
                  <c:v>0.85923775514136336</c:v>
                </c:pt>
                <c:pt idx="25">
                  <c:v>0.84433418661336224</c:v>
                </c:pt>
                <c:pt idx="26">
                  <c:v>0.83028162069078881</c:v>
                </c:pt>
                <c:pt idx="27">
                  <c:v>0.81667372918541992</c:v>
                </c:pt>
                <c:pt idx="28">
                  <c:v>0.80231698727169909</c:v>
                </c:pt>
                <c:pt idx="29">
                  <c:v>0.79031878082897722</c:v>
                </c:pt>
                <c:pt idx="30">
                  <c:v>0.78007081633198638</c:v>
                </c:pt>
                <c:pt idx="31">
                  <c:v>0.7697796634684928</c:v>
                </c:pt>
                <c:pt idx="32">
                  <c:v>0.76225056242498024</c:v>
                </c:pt>
                <c:pt idx="33">
                  <c:v>0.75368081599844006</c:v>
                </c:pt>
                <c:pt idx="34">
                  <c:v>0.74488613701544137</c:v>
                </c:pt>
              </c:numCache>
            </c:numRef>
          </c:yVal>
        </c:ser>
        <c:axId val="45486848"/>
        <c:axId val="45488384"/>
      </c:scatterChart>
      <c:valAx>
        <c:axId val="45486848"/>
        <c:scaling>
          <c:orientation val="minMax"/>
          <c:max val="1800"/>
          <c:min val="0"/>
        </c:scaling>
        <c:axPos val="b"/>
        <c:numFmt formatCode="General" sourceLinked="1"/>
        <c:tickLblPos val="nextTo"/>
        <c:crossAx val="45488384"/>
        <c:crosses val="autoZero"/>
        <c:crossBetween val="midCat"/>
      </c:valAx>
      <c:valAx>
        <c:axId val="45488384"/>
        <c:scaling>
          <c:orientation val="minMax"/>
        </c:scaling>
        <c:axPos val="l"/>
        <c:majorGridlines/>
        <c:numFmt formatCode="#,##0.00" sourceLinked="0"/>
        <c:tickLblPos val="nextTo"/>
        <c:crossAx val="454868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22091522309711292"/>
          <c:y val="3.333333333333334E-2"/>
        </c:manualLayout>
      </c:layout>
    </c:title>
    <c:plotArea>
      <c:layout>
        <c:manualLayout>
          <c:layoutTarget val="inner"/>
          <c:xMode val="edge"/>
          <c:yMode val="edge"/>
          <c:x val="0.15231942257217854"/>
          <c:y val="0.19250656167979002"/>
          <c:w val="0.78982152230971137"/>
          <c:h val="0.65482210557013742"/>
        </c:manualLayout>
      </c:layout>
      <c:scatterChart>
        <c:scatterStyle val="lineMarker"/>
        <c:ser>
          <c:idx val="0"/>
          <c:order val="0"/>
          <c:tx>
            <c:strRef>
              <c:f>Sheet1!$D$1</c:f>
              <c:strCache>
                <c:ptCount val="1"/>
                <c:pt idx="0">
                  <c:v>e-cloud current on StSt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Sheet1!$C$2:$C$10</c:f>
              <c:numCache>
                <c:formatCode>General</c:formatCode>
                <c:ptCount val="9"/>
                <c:pt idx="0">
                  <c:v>1.48</c:v>
                </c:pt>
                <c:pt idx="1">
                  <c:v>1.37</c:v>
                </c:pt>
                <c:pt idx="2">
                  <c:v>1.1800000000000002</c:v>
                </c:pt>
                <c:pt idx="3">
                  <c:v>1.1599999999999997</c:v>
                </c:pt>
                <c:pt idx="4">
                  <c:v>1.56</c:v>
                </c:pt>
                <c:pt idx="5">
                  <c:v>1.4</c:v>
                </c:pt>
                <c:pt idx="6">
                  <c:v>1.23</c:v>
                </c:pt>
                <c:pt idx="7">
                  <c:v>1.1379999999999997</c:v>
                </c:pt>
                <c:pt idx="8">
                  <c:v>1.1399999999999997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93347.12000000001</c:v>
                </c:pt>
                <c:pt idx="1">
                  <c:v>108691.6</c:v>
                </c:pt>
                <c:pt idx="2">
                  <c:v>81724.56</c:v>
                </c:pt>
                <c:pt idx="3">
                  <c:v>71426.8</c:v>
                </c:pt>
                <c:pt idx="4">
                  <c:v>127401.68000000001</c:v>
                </c:pt>
                <c:pt idx="5">
                  <c:v>90518.720000000001</c:v>
                </c:pt>
                <c:pt idx="6">
                  <c:v>96770.880000000005</c:v>
                </c:pt>
                <c:pt idx="7">
                  <c:v>84336.56</c:v>
                </c:pt>
                <c:pt idx="8">
                  <c:v>87764.160000000003</c:v>
                </c:pt>
              </c:numCache>
            </c:numRef>
          </c:yVal>
        </c:ser>
        <c:axId val="45504768"/>
        <c:axId val="45506560"/>
      </c:scatterChart>
      <c:valAx>
        <c:axId val="45504768"/>
        <c:scaling>
          <c:orientation val="minMax"/>
          <c:min val="1"/>
        </c:scaling>
        <c:axPos val="b"/>
        <c:numFmt formatCode="General" sourceLinked="1"/>
        <c:tickLblPos val="nextTo"/>
        <c:crossAx val="45506560"/>
        <c:crosses val="autoZero"/>
        <c:crossBetween val="midCat"/>
        <c:majorUnit val="0.5"/>
        <c:minorUnit val="0.1"/>
      </c:valAx>
      <c:valAx>
        <c:axId val="45506560"/>
        <c:scaling>
          <c:orientation val="minMax"/>
        </c:scaling>
        <c:axPos val="l"/>
        <c:majorGridlines/>
        <c:numFmt formatCode="General" sourceLinked="1"/>
        <c:tickLblPos val="nextTo"/>
        <c:crossAx val="45504768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305067218200621"/>
          <c:y val="7.2881355932203393E-2"/>
          <c:w val="0.76732161323681791"/>
          <c:h val="0.82203389830508611"/>
        </c:manualLayout>
      </c:layout>
      <c:lineChart>
        <c:grouping val="standard"/>
        <c:ser>
          <c:idx val="0"/>
          <c:order val="0"/>
          <c:tx>
            <c:strRef>
              <c:f>MDweek45data!$A$18</c:f>
              <c:strCache>
                <c:ptCount val="1"/>
                <c:pt idx="0">
                  <c:v>25ns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4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MDweek45data!$B$17:$G$17</c:f>
              <c:strCache>
                <c:ptCount val="6"/>
                <c:pt idx="0">
                  <c:v>StSt MD 3   (Oct, 2008)</c:v>
                </c:pt>
                <c:pt idx="1">
                  <c:v>StSt MD 8 (Nov, 2009)</c:v>
                </c:pt>
                <c:pt idx="2">
                  <c:v>CNe13 MD3 (Oct, 2008)</c:v>
                </c:pt>
                <c:pt idx="3">
                  <c:v>CNe13 MD8 (Nov, 2009)</c:v>
                </c:pt>
                <c:pt idx="4">
                  <c:v>StSt MD 9 (March 2010)</c:v>
                </c:pt>
                <c:pt idx="5">
                  <c:v>StSt MD 13 (Sept 2010)</c:v>
                </c:pt>
              </c:strCache>
            </c:strRef>
          </c:cat>
          <c:val>
            <c:numRef>
              <c:f>MDweek45data!$B$18:$G$18</c:f>
              <c:numCache>
                <c:formatCode>General</c:formatCode>
                <c:ptCount val="6"/>
                <c:pt idx="0">
                  <c:v>-0.3979400086720376</c:v>
                </c:pt>
                <c:pt idx="1">
                  <c:v>-0.60206000000000004</c:v>
                </c:pt>
                <c:pt idx="2">
                  <c:v>-3.5228787452803374</c:v>
                </c:pt>
                <c:pt idx="3">
                  <c:v>-4.6989700000000001</c:v>
                </c:pt>
                <c:pt idx="5">
                  <c:v>-0.39794000899999998</c:v>
                </c:pt>
              </c:numCache>
            </c:numRef>
          </c:val>
        </c:ser>
        <c:ser>
          <c:idx val="1"/>
          <c:order val="1"/>
          <c:tx>
            <c:strRef>
              <c:f>MDweek45data!$A$19</c:f>
              <c:strCache>
                <c:ptCount val="1"/>
                <c:pt idx="0">
                  <c:v>50ns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40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strRef>
              <c:f>MDweek45data!$B$17:$G$17</c:f>
              <c:strCache>
                <c:ptCount val="6"/>
                <c:pt idx="0">
                  <c:v>StSt MD 3   (Oct, 2008)</c:v>
                </c:pt>
                <c:pt idx="1">
                  <c:v>StSt MD 8 (Nov, 2009)</c:v>
                </c:pt>
                <c:pt idx="2">
                  <c:v>CNe13 MD3 (Oct, 2008)</c:v>
                </c:pt>
                <c:pt idx="3">
                  <c:v>CNe13 MD8 (Nov, 2009)</c:v>
                </c:pt>
                <c:pt idx="4">
                  <c:v>StSt MD 9 (March 2010)</c:v>
                </c:pt>
                <c:pt idx="5">
                  <c:v>StSt MD 13 (Sept 2010)</c:v>
                </c:pt>
              </c:strCache>
            </c:strRef>
          </c:cat>
          <c:val>
            <c:numRef>
              <c:f>MDweek45data!$B$19:$G$19</c:f>
              <c:numCache>
                <c:formatCode>General</c:formatCode>
                <c:ptCount val="6"/>
                <c:pt idx="0">
                  <c:v>-1.0457574905606752</c:v>
                </c:pt>
                <c:pt idx="1">
                  <c:v>-4.3979400000000002</c:v>
                </c:pt>
                <c:pt idx="2">
                  <c:v>-4</c:v>
                </c:pt>
                <c:pt idx="3">
                  <c:v>-4.72288</c:v>
                </c:pt>
                <c:pt idx="4">
                  <c:v>-1</c:v>
                </c:pt>
                <c:pt idx="5">
                  <c:v>-0.823908741</c:v>
                </c:pt>
              </c:numCache>
            </c:numRef>
          </c:val>
        </c:ser>
        <c:ser>
          <c:idx val="2"/>
          <c:order val="2"/>
          <c:tx>
            <c:strRef>
              <c:f>MDweek45data!$A$20</c:f>
              <c:strCache>
                <c:ptCount val="1"/>
                <c:pt idx="0">
                  <c:v>75ns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40"/>
            <c:spPr>
              <a:solidFill>
                <a:srgbClr val="FF9900"/>
              </a:solidFill>
              <a:ln>
                <a:solidFill>
                  <a:srgbClr val="FF9900"/>
                </a:solidFill>
                <a:prstDash val="solid"/>
              </a:ln>
            </c:spPr>
          </c:marker>
          <c:cat>
            <c:strRef>
              <c:f>MDweek45data!$B$17:$G$17</c:f>
              <c:strCache>
                <c:ptCount val="6"/>
                <c:pt idx="0">
                  <c:v>StSt MD 3   (Oct, 2008)</c:v>
                </c:pt>
                <c:pt idx="1">
                  <c:v>StSt MD 8 (Nov, 2009)</c:v>
                </c:pt>
                <c:pt idx="2">
                  <c:v>CNe13 MD3 (Oct, 2008)</c:v>
                </c:pt>
                <c:pt idx="3">
                  <c:v>CNe13 MD8 (Nov, 2009)</c:v>
                </c:pt>
                <c:pt idx="4">
                  <c:v>StSt MD 9 (March 2010)</c:v>
                </c:pt>
                <c:pt idx="5">
                  <c:v>StSt MD 13 (Sept 2010)</c:v>
                </c:pt>
              </c:strCache>
            </c:strRef>
          </c:cat>
          <c:val>
            <c:numRef>
              <c:f>MDweek45data!$B$20:$F$20</c:f>
              <c:numCache>
                <c:formatCode>General</c:formatCode>
                <c:ptCount val="5"/>
                <c:pt idx="0">
                  <c:v>-1.0969100130080565</c:v>
                </c:pt>
                <c:pt idx="1">
                  <c:v>-4.6989700000000001</c:v>
                </c:pt>
                <c:pt idx="2">
                  <c:v>-4</c:v>
                </c:pt>
                <c:pt idx="3">
                  <c:v>-5.5900699999999999</c:v>
                </c:pt>
              </c:numCache>
            </c:numRef>
          </c:val>
        </c:ser>
        <c:marker val="1"/>
        <c:axId val="83315328"/>
        <c:axId val="83328384"/>
      </c:lineChart>
      <c:catAx>
        <c:axId val="833153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28384"/>
        <c:crossesAt val="-4.5"/>
        <c:auto val="1"/>
        <c:lblAlgn val="ctr"/>
        <c:lblOffset val="100"/>
        <c:tickLblSkip val="1"/>
        <c:tickMarkSkip val="1"/>
      </c:catAx>
      <c:valAx>
        <c:axId val="83328384"/>
        <c:scaling>
          <c:orientation val="minMax"/>
          <c:min val="-6"/>
        </c:scaling>
        <c:axPos val="l"/>
        <c:title>
          <c:tx>
            <c:rich>
              <a:bodyPr/>
              <a:lstStyle/>
              <a:p>
                <a:pPr>
                  <a:defRPr sz="1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log(normalized current)</a:t>
                </a:r>
              </a:p>
            </c:rich>
          </c:tx>
          <c:layout>
            <c:manualLayout>
              <c:xMode val="edge"/>
              <c:yMode val="edge"/>
              <c:x val="3.4126163391933778E-2"/>
              <c:y val="0.2389830508474582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15328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488495942915062"/>
          <c:y val="0.49272013805253057"/>
          <c:w val="0.10134436401240951"/>
          <c:h val="0.1949152542372885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2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A2C74-B333-4E61-82B1-21C0F262D011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03BF-79AE-4398-B314-A09315C57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03BF-79AE-4398-B314-A09315C574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03BF-79AE-4398-B314-A09315C574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5ED8-38BE-41A0-B20D-70BB2DB689C4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828800"/>
            <a:ext cx="5486399" cy="33855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Summary of SPS </a:t>
            </a:r>
            <a:r>
              <a:rPr lang="en-US" sz="3200" b="1" dirty="0" err="1" smtClean="0"/>
              <a:t>MDrun</a:t>
            </a:r>
            <a:r>
              <a:rPr lang="en-US" sz="3200" b="1" dirty="0" smtClean="0"/>
              <a:t> week35</a:t>
            </a:r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r>
              <a:rPr lang="en-US" b="1" dirty="0" smtClean="0"/>
              <a:t>SPS-U meeting 2010-09-23</a:t>
            </a:r>
          </a:p>
          <a:p>
            <a:pPr algn="ctr"/>
            <a:r>
              <a:rPr lang="en-US" b="1" dirty="0" smtClean="0"/>
              <a:t>Christina Yin Vallgren</a:t>
            </a:r>
          </a:p>
          <a:p>
            <a:pPr algn="ctr"/>
            <a:r>
              <a:rPr lang="en-US" b="1" dirty="0" smtClean="0"/>
              <a:t>SPS-U team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1335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3 Nov 09:00 – 4 Nov 07:00</a:t>
            </a:r>
          </a:p>
          <a:p>
            <a:r>
              <a:rPr lang="en-US" sz="2400" dirty="0" smtClean="0"/>
              <a:t>3 Nov 11:00 – 3 Nov 20:00: 1-4x36, 50 ns </a:t>
            </a:r>
          </a:p>
          <a:p>
            <a:r>
              <a:rPr lang="en-US" sz="2400" dirty="0" smtClean="0"/>
              <a:t>3 Nov 21:00 – 4 Nov 07:00: 1-4x72, 25 ns </a:t>
            </a:r>
          </a:p>
          <a:p>
            <a:r>
              <a:rPr lang="en-US" sz="2400" dirty="0" smtClean="0"/>
              <a:t>ECM liners: DLC, </a:t>
            </a:r>
            <a:r>
              <a:rPr lang="en-US" sz="2400" u="sng" dirty="0" smtClean="0"/>
              <a:t>CNe70 half coated</a:t>
            </a:r>
            <a:r>
              <a:rPr lang="en-US" sz="2400" dirty="0" smtClean="0"/>
              <a:t>, CNe13 and Ref </a:t>
            </a:r>
            <a:r>
              <a:rPr lang="en-US" sz="2400" dirty="0" err="1" smtClean="0"/>
              <a:t>StSt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MBB magnets: 3 new coated MBB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76600"/>
            <a:ext cx="26193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3733800" y="3352800"/>
          <a:ext cx="5490494" cy="3114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0nsDLCCNe70 3 stripes.png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5029200" cy="4754880"/>
          </a:xfrm>
          <a:prstGeom prst="rect">
            <a:avLst/>
          </a:prstGeom>
        </p:spPr>
      </p:pic>
      <p:pic>
        <p:nvPicPr>
          <p:cNvPr id="11" name="Picture 10" descr="25nsStSt 3 stripes_1.png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905000"/>
            <a:ext cx="5029200" cy="4754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19200" y="1600200"/>
            <a:ext cx="54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DLC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1600200"/>
            <a:ext cx="1906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CNe70 half coated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16002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CNe13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72400" y="16002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304800"/>
            <a:ext cx="8458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Observe:</a:t>
            </a:r>
          </a:p>
          <a:p>
            <a:pPr marL="342900" indent="-342900">
              <a:buAutoNum type="arabicPeriod"/>
            </a:pPr>
            <a:r>
              <a:rPr lang="en-US" dirty="0" smtClean="0"/>
              <a:t>Half coated liner gives half e-cloud! Sharp edge! This means: coating =&gt; completely suppress e-cloud.</a:t>
            </a:r>
          </a:p>
          <a:p>
            <a:pPr marL="342900" indent="-342900">
              <a:buAutoNum type="arabicPeriod"/>
            </a:pPr>
            <a:r>
              <a:rPr lang="en-US" dirty="0" smtClean="0"/>
              <a:t>Three stripes on ECM. Did the magnet have 25 A? Check the magnet next time!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457200"/>
            <a:ext cx="1139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Summary:</a:t>
            </a:r>
            <a:endParaRPr lang="en-US" dirty="0"/>
          </a:p>
        </p:txBody>
      </p:sp>
      <p:pic>
        <p:nvPicPr>
          <p:cNvPr id="7" name="Picture 6" descr="StStDLCCNe7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71600"/>
            <a:ext cx="5410200" cy="4876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76800" y="1066800"/>
            <a:ext cx="4038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CNe70 half coated </a:t>
            </a:r>
            <a:r>
              <a:rPr lang="en-US" sz="2400" dirty="0" err="1" smtClean="0"/>
              <a:t>v.s</a:t>
            </a:r>
            <a:r>
              <a:rPr lang="en-US" sz="2400" dirty="0" smtClean="0"/>
              <a:t> </a:t>
            </a:r>
            <a:r>
              <a:rPr lang="en-US" sz="2400" dirty="0" err="1" smtClean="0"/>
              <a:t>StSt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half coated =&gt; half e-cloud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DLC: SEY = 1.8</a:t>
            </a:r>
            <a:br>
              <a:rPr lang="en-US" sz="2400" dirty="0" smtClean="0"/>
            </a:br>
            <a:r>
              <a:rPr lang="en-US" sz="2400" dirty="0" err="1" smtClean="0"/>
              <a:t>StSt</a:t>
            </a:r>
            <a:r>
              <a:rPr lang="en-US" sz="2400" dirty="0" smtClean="0"/>
              <a:t>: SEY = 2.25</a:t>
            </a:r>
            <a:br>
              <a:rPr lang="en-US" sz="2400" dirty="0" smtClean="0"/>
            </a:br>
            <a:r>
              <a:rPr lang="en-US" sz="2400" dirty="0" smtClean="0"/>
              <a:t>Low SEY =&gt; Low e-cloud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DLC conditions very fast. </a:t>
            </a:r>
            <a:br>
              <a:rPr lang="en-US" sz="2400" dirty="0" smtClean="0"/>
            </a:br>
            <a:r>
              <a:rPr lang="en-US" sz="2400" dirty="0" smtClean="0"/>
              <a:t>From -0.2 to -0.1 after one night scrubbing with 25 ns 4x72 LHC nominal beam.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StSt</a:t>
            </a:r>
            <a:r>
              <a:rPr lang="en-US" sz="2400" dirty="0" smtClean="0"/>
              <a:t> 50 ns </a:t>
            </a:r>
            <a:r>
              <a:rPr lang="en-US" sz="2400" dirty="0" err="1" smtClean="0"/>
              <a:t>v.s</a:t>
            </a:r>
            <a:r>
              <a:rPr lang="en-US" sz="2400" dirty="0" smtClean="0"/>
              <a:t> </a:t>
            </a:r>
            <a:r>
              <a:rPr lang="en-US" sz="2400" dirty="0" err="1" smtClean="0"/>
              <a:t>StSt</a:t>
            </a:r>
            <a:r>
              <a:rPr lang="en-US" sz="2400" dirty="0" smtClean="0"/>
              <a:t> 25 ns</a:t>
            </a:r>
            <a:br>
              <a:rPr lang="en-US" sz="2400" dirty="0" smtClean="0"/>
            </a:br>
            <a:r>
              <a:rPr lang="en-US" sz="2400" dirty="0" smtClean="0"/>
              <a:t>The difference: a factor of 3-5.</a:t>
            </a:r>
            <a:br>
              <a:rPr lang="en-US" sz="2400" dirty="0" smtClean="0"/>
            </a:br>
            <a:r>
              <a:rPr lang="en-US" sz="2400" dirty="0" smtClean="0"/>
              <a:t>The same as the earlier experimental results.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457200"/>
            <a:ext cx="1139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Summary: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10668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err="1" smtClean="0"/>
              <a:t>CNe</a:t>
            </a:r>
            <a:r>
              <a:rPr lang="en-US" sz="2400" dirty="0" smtClean="0"/>
              <a:t> 13 liner:</a:t>
            </a:r>
          </a:p>
          <a:p>
            <a:pPr marL="342900" indent="-342900"/>
            <a:r>
              <a:rPr lang="en-US" sz="2400" dirty="0" smtClean="0"/>
              <a:t> Has been in the SPS since Oct, 2008.</a:t>
            </a:r>
          </a:p>
          <a:p>
            <a:pPr marL="342900" indent="-342900"/>
            <a:r>
              <a:rPr lang="en-US" sz="2400" dirty="0" smtClean="0"/>
              <a:t>No ageing effect at all!</a:t>
            </a:r>
          </a:p>
        </p:txBody>
      </p:sp>
      <p:pic>
        <p:nvPicPr>
          <p:cNvPr id="7" name="Picture 6" descr="CNe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1600"/>
            <a:ext cx="5333334" cy="400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mmarynew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990600"/>
            <a:ext cx="5333334" cy="4000000"/>
          </a:xfrm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8972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Summary: e-cloud current for each </a:t>
            </a:r>
            <a:r>
              <a:rPr lang="en-US" dirty="0" err="1" smtClean="0"/>
              <a:t>supercycle</a:t>
            </a:r>
            <a:r>
              <a:rPr lang="en-US" dirty="0" smtClean="0"/>
              <a:t> as a function of beam intensity (protons/bunch)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295401"/>
            <a:ext cx="3886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4x72 with 25 ns bunch spacing: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No clear linear correlation saying that the e-cloud signal increases with increasing of beam intensity.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10 times higher e-cloud signal with 25 ns than 50 ns.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3200400"/>
            <a:ext cx="3886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4x36 with 50 ns bunch spacing:</a:t>
            </a:r>
          </a:p>
          <a:p>
            <a:r>
              <a:rPr lang="en-US" dirty="0" smtClean="0"/>
              <a:t>A weak tendency: e-cloud signal increases with increasing of beam intensity. (A big scattering?)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029200"/>
            <a:ext cx="4191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Giovanni:</a:t>
            </a:r>
          </a:p>
          <a:p>
            <a:r>
              <a:rPr lang="en-US" dirty="0" smtClean="0"/>
              <a:t>E-cloud signal decreases with increasing of beam intensity?</a:t>
            </a:r>
          </a:p>
          <a:p>
            <a:r>
              <a:rPr lang="en-US" dirty="0" smtClean="0"/>
              <a:t>Maybe?</a:t>
            </a:r>
          </a:p>
          <a:p>
            <a:r>
              <a:rPr lang="en-US" dirty="0" smtClean="0"/>
              <a:t>No clear proof for it yet!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105400" y="4572000"/>
          <a:ext cx="3810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Oval 9"/>
          <p:cNvSpPr/>
          <p:nvPr/>
        </p:nvSpPr>
        <p:spPr>
          <a:xfrm>
            <a:off x="6781800" y="54102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247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Summary </vt:lpstr>
      <vt:lpstr>Slide 3</vt:lpstr>
      <vt:lpstr>Slide 4</vt:lpstr>
      <vt:lpstr>Slide 5</vt:lpstr>
      <vt:lpstr>Slide 6</vt:lpstr>
      <vt:lpstr>Slide 7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cyinvall</dc:creator>
  <cp:lastModifiedBy>cyinvall</cp:lastModifiedBy>
  <cp:revision>332</cp:revision>
  <dcterms:created xsi:type="dcterms:W3CDTF">2009-11-10T08:02:02Z</dcterms:created>
  <dcterms:modified xsi:type="dcterms:W3CDTF">2010-09-17T13:46:26Z</dcterms:modified>
</cp:coreProperties>
</file>