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81" r:id="rId2"/>
    <p:sldId id="256" r:id="rId3"/>
    <p:sldId id="257" r:id="rId4"/>
    <p:sldId id="260" r:id="rId5"/>
    <p:sldId id="266" r:id="rId6"/>
    <p:sldId id="267" r:id="rId7"/>
    <p:sldId id="269" r:id="rId8"/>
    <p:sldId id="270" r:id="rId9"/>
    <p:sldId id="268" r:id="rId10"/>
    <p:sldId id="271" r:id="rId11"/>
    <p:sldId id="283" r:id="rId12"/>
    <p:sldId id="272" r:id="rId13"/>
    <p:sldId id="280" r:id="rId14"/>
    <p:sldId id="282" r:id="rId15"/>
    <p:sldId id="278" r:id="rId16"/>
    <p:sldId id="277" r:id="rId17"/>
    <p:sldId id="273" r:id="rId18"/>
    <p:sldId id="274" r:id="rId19"/>
    <p:sldId id="275" r:id="rId20"/>
    <p:sldId id="285" r:id="rId21"/>
    <p:sldId id="284" r:id="rId22"/>
    <p:sldId id="286" r:id="rId23"/>
    <p:sldId id="287" r:id="rId24"/>
    <p:sldId id="276" r:id="rId25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8" autoAdjust="0"/>
    <p:restoredTop sz="94660"/>
  </p:normalViewPr>
  <p:slideViewPr>
    <p:cSldViewPr>
      <p:cViewPr varScale="1">
        <p:scale>
          <a:sx n="104" d="100"/>
          <a:sy n="104" d="100"/>
        </p:scale>
        <p:origin x="-9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5570" tIns="47785" rIns="95570" bIns="4778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5570" tIns="47785" rIns="95570" bIns="47785" rtlCol="0"/>
          <a:lstStyle>
            <a:lvl1pPr algn="r">
              <a:defRPr sz="1200"/>
            </a:lvl1pPr>
          </a:lstStyle>
          <a:p>
            <a:fld id="{9C5C06C8-C5C1-44DD-B704-788D345F88DC}" type="datetimeFigureOut">
              <a:rPr lang="en-US" smtClean="0"/>
              <a:pPr/>
              <a:t>5/21/2010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0"/>
            <a:ext cx="2945660" cy="496412"/>
          </a:xfrm>
          <a:prstGeom prst="rect">
            <a:avLst/>
          </a:prstGeom>
        </p:spPr>
        <p:txBody>
          <a:bodyPr vert="horz" lIns="95570" tIns="47785" rIns="95570" bIns="4778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2" y="9430090"/>
            <a:ext cx="2945660" cy="496412"/>
          </a:xfrm>
          <a:prstGeom prst="rect">
            <a:avLst/>
          </a:prstGeom>
        </p:spPr>
        <p:txBody>
          <a:bodyPr vert="horz" lIns="95570" tIns="47785" rIns="95570" bIns="47785" rtlCol="0" anchor="b"/>
          <a:lstStyle>
            <a:lvl1pPr algn="r">
              <a:defRPr sz="1200"/>
            </a:lvl1pPr>
          </a:lstStyle>
          <a:p>
            <a:fld id="{4EFFC9DC-1BAC-4D6F-BDDC-F0815CC145D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5570" tIns="47785" rIns="95570" bIns="4778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5570" tIns="47785" rIns="95570" bIns="47785" rtlCol="0"/>
          <a:lstStyle>
            <a:lvl1pPr algn="r">
              <a:defRPr sz="1200"/>
            </a:lvl1pPr>
          </a:lstStyle>
          <a:p>
            <a:fld id="{FE3E6E9A-4BF8-4AC2-9860-D38B4330FEF7}" type="datetimeFigureOut">
              <a:rPr lang="en-US" smtClean="0"/>
              <a:pPr/>
              <a:t>5/21/2010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0" tIns="47785" rIns="95570" bIns="4778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5570" tIns="47785" rIns="95570" bIns="4778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0"/>
            <a:ext cx="2945660" cy="496412"/>
          </a:xfrm>
          <a:prstGeom prst="rect">
            <a:avLst/>
          </a:prstGeom>
        </p:spPr>
        <p:txBody>
          <a:bodyPr vert="horz" lIns="95570" tIns="47785" rIns="95570" bIns="4778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30090"/>
            <a:ext cx="2945660" cy="496412"/>
          </a:xfrm>
          <a:prstGeom prst="rect">
            <a:avLst/>
          </a:prstGeom>
        </p:spPr>
        <p:txBody>
          <a:bodyPr vert="horz" lIns="95570" tIns="47785" rIns="95570" bIns="47785" rtlCol="0" anchor="b"/>
          <a:lstStyle>
            <a:lvl1pPr algn="r">
              <a:defRPr sz="1200"/>
            </a:lvl1pPr>
          </a:lstStyle>
          <a:p>
            <a:fld id="{65A6EB75-C7AE-405B-A0CB-DCF205AF2E9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700" y="187325"/>
            <a:ext cx="7569200" cy="1276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EB13599B-0E04-41BD-A99C-A474FFEC94A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6858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 May 2010</a:t>
            </a:r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365125"/>
          </a:xfrm>
        </p:spPr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365125"/>
          </a:xfrm>
        </p:spPr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365125"/>
          </a:xfrm>
        </p:spPr>
        <p:txBody>
          <a:bodyPr/>
          <a:lstStyle/>
          <a:p>
            <a:fld id="{99E0E715-4B37-4204-BEE7-4415111019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0E715-4B37-4204-BEE7-44151110190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dms.cern.ch/document/1076008/1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HEATING AND OUTGASSING OF SPS KICKERS: MD OF WEEK 17 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752600"/>
          </a:xfrm>
        </p:spPr>
        <p:txBody>
          <a:bodyPr>
            <a:normAutofit/>
          </a:bodyPr>
          <a:lstStyle/>
          <a:p>
            <a:r>
              <a:rPr lang="en-GB" dirty="0" err="1" smtClean="0">
                <a:solidFill>
                  <a:schemeClr val="tx2">
                    <a:lumMod val="75000"/>
                  </a:schemeClr>
                </a:solidFill>
              </a:rPr>
              <a:t>M.J.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 BARNES (TE/</a:t>
            </a:r>
            <a:r>
              <a:rPr lang="en-GB" dirty="0" err="1" smtClean="0">
                <a:solidFill>
                  <a:schemeClr val="tx2">
                    <a:lumMod val="75000"/>
                  </a:schemeClr>
                </a:solidFill>
              </a:rPr>
              <a:t>ABT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/FPS)</a:t>
            </a:r>
          </a:p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Acknowledgements:</a:t>
            </a:r>
          </a:p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L. Ducimetière, V. </a:t>
            </a:r>
            <a:r>
              <a:rPr lang="en-GB" dirty="0" err="1" smtClean="0">
                <a:solidFill>
                  <a:schemeClr val="tx2">
                    <a:lumMod val="75000"/>
                  </a:schemeClr>
                </a:solidFill>
              </a:rPr>
              <a:t>Mertens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, V. </a:t>
            </a:r>
            <a:r>
              <a:rPr lang="en-GB" dirty="0" err="1" smtClean="0">
                <a:solidFill>
                  <a:schemeClr val="tx2">
                    <a:lumMod val="75000"/>
                  </a:schemeClr>
                </a:solidFill>
              </a:rPr>
              <a:t>Senaj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228600" y="533400"/>
            <a:ext cx="8610600" cy="2895600"/>
            <a:chOff x="228600" y="533400"/>
            <a:chExt cx="8610600" cy="2895600"/>
          </a:xfrm>
        </p:grpSpPr>
        <p:pic>
          <p:nvPicPr>
            <p:cNvPr id="33" name="Picture 32" descr="MKP_Pressure.jpg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533400"/>
              <a:ext cx="8610600" cy="2895600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3200400" y="990600"/>
              <a:ext cx="5257800" cy="990600"/>
              <a:chOff x="685800" y="4343400"/>
              <a:chExt cx="5257800" cy="99060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685800" y="4343400"/>
                <a:ext cx="5257800" cy="990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" name="Group 29"/>
              <p:cNvGrpSpPr/>
              <p:nvPr/>
            </p:nvGrpSpPr>
            <p:grpSpPr>
              <a:xfrm>
                <a:off x="685800" y="4419600"/>
                <a:ext cx="5242560" cy="886230"/>
                <a:chOff x="228600" y="1295400"/>
                <a:chExt cx="5242560" cy="886230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685800" y="1295400"/>
                  <a:ext cx="762000" cy="304800"/>
                  <a:chOff x="685800" y="1295400"/>
                  <a:chExt cx="762000" cy="304800"/>
                </a:xfrm>
              </p:grpSpPr>
              <p:sp>
                <p:nvSpPr>
                  <p:cNvPr id="3" name="TextBox 2"/>
                  <p:cNvSpPr txBox="1"/>
                  <p:nvPr/>
                </p:nvSpPr>
                <p:spPr>
                  <a:xfrm>
                    <a:off x="762000" y="1295401"/>
                    <a:ext cx="609600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000" dirty="0" err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TIDVG</a:t>
                    </a:r>
                    <a:endParaRPr lang="en-GB" sz="1000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4" name="Rectangle 3"/>
                  <p:cNvSpPr/>
                  <p:nvPr/>
                </p:nvSpPr>
                <p:spPr>
                  <a:xfrm>
                    <a:off x="685800" y="1295400"/>
                    <a:ext cx="762000" cy="304800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6" name="Group 28"/>
                <p:cNvGrpSpPr/>
                <p:nvPr/>
              </p:nvGrpSpPr>
              <p:grpSpPr>
                <a:xfrm>
                  <a:off x="2362200" y="1295400"/>
                  <a:ext cx="3108960" cy="886230"/>
                  <a:chOff x="2377440" y="1295400"/>
                  <a:chExt cx="3108960" cy="886230"/>
                </a:xfrm>
              </p:grpSpPr>
              <p:grpSp>
                <p:nvGrpSpPr>
                  <p:cNvPr id="9" name="Group 5"/>
                  <p:cNvGrpSpPr/>
                  <p:nvPr/>
                </p:nvGrpSpPr>
                <p:grpSpPr>
                  <a:xfrm>
                    <a:off x="2392680" y="1295400"/>
                    <a:ext cx="762000" cy="304800"/>
                    <a:chOff x="685800" y="1295400"/>
                    <a:chExt cx="762000" cy="304800"/>
                  </a:xfrm>
                </p:grpSpPr>
                <p:sp>
                  <p:nvSpPr>
                    <p:cNvPr id="7" name="TextBox 6"/>
                    <p:cNvSpPr txBox="1"/>
                    <p:nvPr/>
                  </p:nvSpPr>
                  <p:spPr>
                    <a:xfrm>
                      <a:off x="762000" y="1295401"/>
                      <a:ext cx="609600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MKP1</a:t>
                      </a:r>
                      <a:endParaRPr lang="en-GB" sz="10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8" name="Rectangle 7"/>
                    <p:cNvSpPr/>
                    <p:nvPr/>
                  </p:nvSpPr>
                  <p:spPr>
                    <a:xfrm>
                      <a:off x="685800" y="1295400"/>
                      <a:ext cx="762000" cy="3048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2" name="Group 8"/>
                  <p:cNvGrpSpPr/>
                  <p:nvPr/>
                </p:nvGrpSpPr>
                <p:grpSpPr>
                  <a:xfrm>
                    <a:off x="3169920" y="1295400"/>
                    <a:ext cx="762000" cy="304800"/>
                    <a:chOff x="685800" y="1295400"/>
                    <a:chExt cx="762000" cy="304800"/>
                  </a:xfrm>
                </p:grpSpPr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762000" y="1295401"/>
                      <a:ext cx="609600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MKP2</a:t>
                      </a:r>
                      <a:endParaRPr lang="en-GB" sz="10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1" name="Rectangle 10"/>
                    <p:cNvSpPr/>
                    <p:nvPr/>
                  </p:nvSpPr>
                  <p:spPr>
                    <a:xfrm>
                      <a:off x="685800" y="1295400"/>
                      <a:ext cx="762000" cy="3048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5" name="Group 11"/>
                  <p:cNvGrpSpPr/>
                  <p:nvPr/>
                </p:nvGrpSpPr>
                <p:grpSpPr>
                  <a:xfrm>
                    <a:off x="3947160" y="1295400"/>
                    <a:ext cx="762000" cy="304800"/>
                    <a:chOff x="685800" y="1295400"/>
                    <a:chExt cx="762000" cy="304800"/>
                  </a:xfrm>
                </p:grpSpPr>
                <p:sp>
                  <p:nvSpPr>
                    <p:cNvPr id="13" name="TextBox 12"/>
                    <p:cNvSpPr txBox="1"/>
                    <p:nvPr/>
                  </p:nvSpPr>
                  <p:spPr>
                    <a:xfrm>
                      <a:off x="762000" y="1295401"/>
                      <a:ext cx="609600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MKP3</a:t>
                      </a:r>
                      <a:endParaRPr lang="en-GB" sz="10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4" name="Rectangle 13"/>
                    <p:cNvSpPr/>
                    <p:nvPr/>
                  </p:nvSpPr>
                  <p:spPr>
                    <a:xfrm>
                      <a:off x="685800" y="1295400"/>
                      <a:ext cx="762000" cy="3048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22" name="Group 14"/>
                  <p:cNvGrpSpPr/>
                  <p:nvPr/>
                </p:nvGrpSpPr>
                <p:grpSpPr>
                  <a:xfrm>
                    <a:off x="4724400" y="1295400"/>
                    <a:ext cx="762000" cy="304800"/>
                    <a:chOff x="685800" y="1295400"/>
                    <a:chExt cx="762000" cy="304800"/>
                  </a:xfrm>
                </p:grpSpPr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762000" y="1295401"/>
                      <a:ext cx="609600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MKP4</a:t>
                      </a:r>
                      <a:endParaRPr lang="en-GB" sz="10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7" name="Rectangle 16"/>
                    <p:cNvSpPr/>
                    <p:nvPr/>
                  </p:nvSpPr>
                  <p:spPr>
                    <a:xfrm>
                      <a:off x="685800" y="1295400"/>
                      <a:ext cx="762000" cy="3048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2377440" y="1627632"/>
                    <a:ext cx="762000" cy="438582"/>
                  </a:xfrm>
                  <a:prstGeom prst="rect">
                    <a:avLst/>
                  </a:prstGeom>
                  <a:noFill/>
                  <a:ln>
                    <a:solidFill>
                      <a:srgbClr val="7030A0"/>
                    </a:solidFill>
                    <a:prstDash val="dash"/>
                  </a:ln>
                </p:spPr>
                <p:txBody>
                  <a:bodyPr wrap="square" lIns="36576" rIns="27432" rtlCol="0">
                    <a:spAutoFit/>
                  </a:bodyPr>
                  <a:lstStyle/>
                  <a:p>
                    <a:r>
                      <a:rPr lang="en-GB" sz="75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11931: 5 </a:t>
                    </a:r>
                    <a:r>
                      <a:rPr lang="en-GB" sz="750" dirty="0" err="1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mags</a:t>
                    </a:r>
                    <a:r>
                      <a:rPr lang="en-GB" sz="75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.</a:t>
                    </a:r>
                  </a:p>
                  <a:p>
                    <a:r>
                      <a:rPr lang="en-GB" sz="75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100mm x 61mm</a:t>
                    </a:r>
                  </a:p>
                  <a:p>
                    <a:r>
                      <a:rPr lang="en-GB" sz="75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Temp. probe</a:t>
                    </a:r>
                    <a:endParaRPr lang="en-GB" sz="750" dirty="0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3169920" y="1627632"/>
                    <a:ext cx="762000" cy="553998"/>
                  </a:xfrm>
                  <a:prstGeom prst="rect">
                    <a:avLst/>
                  </a:prstGeom>
                  <a:noFill/>
                  <a:ln>
                    <a:solidFill>
                      <a:srgbClr val="7030A0"/>
                    </a:solidFill>
                    <a:prstDash val="dash"/>
                  </a:ln>
                </p:spPr>
                <p:txBody>
                  <a:bodyPr wrap="square" lIns="36576" rIns="27432" rtlCol="0">
                    <a:spAutoFit/>
                  </a:bodyPr>
                  <a:lstStyle/>
                  <a:p>
                    <a:r>
                      <a:rPr lang="en-GB" sz="75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11936: 5 </a:t>
                    </a:r>
                    <a:r>
                      <a:rPr lang="en-GB" sz="750" dirty="0" err="1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mags</a:t>
                    </a:r>
                    <a:r>
                      <a:rPr lang="en-GB" sz="75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.</a:t>
                    </a:r>
                  </a:p>
                  <a:p>
                    <a:r>
                      <a:rPr lang="en-GB" sz="75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100mm x 61mm</a:t>
                    </a:r>
                  </a:p>
                  <a:p>
                    <a:r>
                      <a:rPr lang="en-GB" sz="75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Temp. probe (not correctly logged)</a:t>
                    </a:r>
                    <a:endParaRPr lang="en-GB" sz="750" dirty="0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3947160" y="1627632"/>
                    <a:ext cx="762000" cy="323165"/>
                  </a:xfrm>
                  <a:prstGeom prst="rect">
                    <a:avLst/>
                  </a:prstGeom>
                  <a:noFill/>
                  <a:ln>
                    <a:solidFill>
                      <a:srgbClr val="7030A0"/>
                    </a:solidFill>
                    <a:prstDash val="dash"/>
                  </a:ln>
                </p:spPr>
                <p:txBody>
                  <a:bodyPr wrap="square" lIns="36576" rIns="27432" rtlCol="0">
                    <a:spAutoFit/>
                  </a:bodyPr>
                  <a:lstStyle/>
                  <a:p>
                    <a:r>
                      <a:rPr lang="en-GB" sz="75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11952: 2 </a:t>
                    </a:r>
                    <a:r>
                      <a:rPr lang="en-GB" sz="750" dirty="0" err="1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mags</a:t>
                    </a:r>
                    <a:r>
                      <a:rPr lang="en-GB" sz="75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.</a:t>
                    </a:r>
                  </a:p>
                  <a:p>
                    <a:r>
                      <a:rPr lang="en-GB" sz="75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100mm x 61mm</a:t>
                    </a:r>
                    <a:endParaRPr lang="en-GB" sz="750" dirty="0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724400" y="1627632"/>
                    <a:ext cx="762000" cy="323165"/>
                  </a:xfrm>
                  <a:prstGeom prst="rect">
                    <a:avLst/>
                  </a:prstGeom>
                  <a:noFill/>
                  <a:ln>
                    <a:solidFill>
                      <a:srgbClr val="7030A0"/>
                    </a:solidFill>
                    <a:prstDash val="dash"/>
                  </a:ln>
                </p:spPr>
                <p:txBody>
                  <a:bodyPr wrap="square" lIns="36576" rIns="27432" rtlCol="0">
                    <a:spAutoFit/>
                  </a:bodyPr>
                  <a:lstStyle/>
                  <a:p>
                    <a:r>
                      <a:rPr lang="en-GB" sz="75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11955: 4 </a:t>
                    </a:r>
                    <a:r>
                      <a:rPr lang="en-GB" sz="750" dirty="0" err="1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mags</a:t>
                    </a:r>
                    <a:r>
                      <a:rPr lang="en-GB" sz="75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.</a:t>
                    </a:r>
                  </a:p>
                  <a:p>
                    <a:r>
                      <a:rPr lang="en-GB" sz="750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140mm x 54mm</a:t>
                    </a:r>
                    <a:endParaRPr lang="en-GB" sz="750" dirty="0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cxnSp>
              <p:nvCxnSpPr>
                <p:cNvPr id="23" name="Straight Arrow Connector 22"/>
                <p:cNvCxnSpPr>
                  <a:endCxn id="4" idx="1"/>
                </p:cNvCxnSpPr>
                <p:nvPr/>
              </p:nvCxnSpPr>
              <p:spPr>
                <a:xfrm>
                  <a:off x="304800" y="1447800"/>
                  <a:ext cx="381000" cy="1588"/>
                </a:xfrm>
                <a:prstGeom prst="straightConnector1">
                  <a:avLst/>
                </a:prstGeom>
                <a:ln w="15875">
                  <a:solidFill>
                    <a:srgbClr val="7030A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228600" y="1430179"/>
                  <a:ext cx="53340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00" b="1" dirty="0" smtClean="0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rPr>
                    <a:t>Beam</a:t>
                  </a:r>
                  <a:endParaRPr lang="en-GB" sz="1000" b="1" dirty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25" name="Group 25"/>
                <p:cNvGrpSpPr/>
                <p:nvPr/>
              </p:nvGrpSpPr>
              <p:grpSpPr>
                <a:xfrm>
                  <a:off x="1447800" y="1295400"/>
                  <a:ext cx="914400" cy="304800"/>
                  <a:chOff x="609600" y="1295400"/>
                  <a:chExt cx="914400" cy="304800"/>
                </a:xfrm>
              </p:grpSpPr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609600" y="1295401"/>
                    <a:ext cx="914400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000" dirty="0" err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QDA</a:t>
                    </a:r>
                    <a:r>
                      <a:rPr lang="en-GB" sz="10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 11910</a:t>
                    </a:r>
                    <a:endParaRPr lang="en-GB" sz="1000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685800" y="1295400"/>
                    <a:ext cx="762000" cy="304800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</p:grpSp>
      <p:sp>
        <p:nvSpPr>
          <p:cNvPr id="31" name="Title 1"/>
          <p:cNvSpPr txBox="1">
            <a:spLocks/>
          </p:cNvSpPr>
          <p:nvPr/>
        </p:nvSpPr>
        <p:spPr>
          <a:xfrm>
            <a:off x="381001" y="0"/>
            <a:ext cx="87630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MKP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MD of Apr 28 to Apr 29 2010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408176" y="2590800"/>
            <a:ext cx="143256" cy="685800"/>
            <a:chOff x="1408176" y="2895600"/>
            <a:chExt cx="143256" cy="685800"/>
          </a:xfrm>
        </p:grpSpPr>
        <p:sp>
          <p:nvSpPr>
            <p:cNvPr id="36" name="Rectangle 35"/>
            <p:cNvSpPr/>
            <p:nvPr/>
          </p:nvSpPr>
          <p:spPr>
            <a:xfrm>
              <a:off x="1408176" y="2895600"/>
              <a:ext cx="36576" cy="533400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" name="Straight Arrow Connector 37"/>
            <p:cNvCxnSpPr>
              <a:stCxn id="36" idx="2"/>
            </p:cNvCxnSpPr>
            <p:nvPr/>
          </p:nvCxnSpPr>
          <p:spPr>
            <a:xfrm rot="16200000" flipH="1">
              <a:off x="1408176" y="3438144"/>
              <a:ext cx="152400" cy="13411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152400" y="3246120"/>
            <a:ext cx="8836152" cy="2644902"/>
            <a:chOff x="152400" y="3246120"/>
            <a:chExt cx="8836152" cy="264490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19472" y="3246120"/>
              <a:ext cx="4069080" cy="2644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3276599"/>
              <a:ext cx="3962400" cy="2575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7" name="Group 46"/>
            <p:cNvGrpSpPr/>
            <p:nvPr/>
          </p:nvGrpSpPr>
          <p:grpSpPr>
            <a:xfrm>
              <a:off x="3810000" y="4343399"/>
              <a:ext cx="2971800" cy="1471374"/>
              <a:chOff x="3810000" y="4648200"/>
              <a:chExt cx="2971800" cy="1471374"/>
            </a:xfrm>
          </p:grpSpPr>
          <p:cxnSp>
            <p:nvCxnSpPr>
              <p:cNvPr id="39" name="Straight Arrow Connector 38"/>
              <p:cNvCxnSpPr>
                <a:stCxn id="43" idx="3"/>
              </p:cNvCxnSpPr>
              <p:nvPr/>
            </p:nvCxnSpPr>
            <p:spPr>
              <a:xfrm flipV="1">
                <a:off x="4953000" y="4648200"/>
                <a:ext cx="762000" cy="1040487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stCxn id="43" idx="3"/>
              </p:cNvCxnSpPr>
              <p:nvPr/>
            </p:nvCxnSpPr>
            <p:spPr>
              <a:xfrm flipV="1">
                <a:off x="4953000" y="4724400"/>
                <a:ext cx="1828800" cy="964287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3810000" y="5257800"/>
                <a:ext cx="1143000" cy="861774"/>
              </a:xfrm>
              <a:prstGeom prst="rect">
                <a:avLst/>
              </a:prstGeom>
              <a:solidFill>
                <a:srgbClr val="FFFF00"/>
              </a:solidFill>
              <a:ln w="15875"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1000" dirty="0" smtClean="0">
                    <a:latin typeface="Times New Roman" pitchFamily="18" charset="0"/>
                    <a:cs typeface="Times New Roman" pitchFamily="18" charset="0"/>
                  </a:rPr>
                  <a:t>6 “slowly rising” peaks are caused by inject &amp; dump on to </a:t>
                </a:r>
                <a:r>
                  <a:rPr lang="en-GB" sz="1000" dirty="0" err="1" smtClean="0">
                    <a:latin typeface="Times New Roman" pitchFamily="18" charset="0"/>
                    <a:cs typeface="Times New Roman" pitchFamily="18" charset="0"/>
                  </a:rPr>
                  <a:t>TIDVG</a:t>
                </a:r>
                <a:r>
                  <a:rPr lang="en-GB" sz="1000" dirty="0" smtClean="0">
                    <a:latin typeface="Times New Roman" pitchFamily="18" charset="0"/>
                    <a:cs typeface="Times New Roman" pitchFamily="18" charset="0"/>
                  </a:rPr>
                  <a:t> (near to MKP1)</a:t>
                </a:r>
                <a:endParaRPr lang="en-GB" sz="1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>
            <a:off x="152400" y="5844570"/>
            <a:ext cx="8991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1500" dirty="0" smtClean="0">
                <a:latin typeface="Times New Roman" pitchFamily="18" charset="0"/>
                <a:cs typeface="Times New Roman" pitchFamily="18" charset="0"/>
              </a:rPr>
              <a:t> All </a:t>
            </a:r>
            <a:r>
              <a:rPr lang="en-GB" sz="1500" dirty="0" err="1" smtClean="0">
                <a:latin typeface="Times New Roman" pitchFamily="18" charset="0"/>
                <a:cs typeface="Times New Roman" pitchFamily="18" charset="0"/>
              </a:rPr>
              <a:t>MKP</a:t>
            </a:r>
            <a:r>
              <a:rPr lang="en-GB" sz="1500" dirty="0" smtClean="0">
                <a:latin typeface="Times New Roman" pitchFamily="18" charset="0"/>
                <a:cs typeface="Times New Roman" pitchFamily="18" charset="0"/>
              </a:rPr>
              <a:t> magnets show similar pressure rise;</a:t>
            </a:r>
          </a:p>
          <a:p>
            <a:pPr>
              <a:buFont typeface="Wingdings" pitchFamily="2" charset="2"/>
              <a:buChar char="Ø"/>
            </a:pPr>
            <a:r>
              <a:rPr lang="en-GB" sz="1500" dirty="0" smtClean="0">
                <a:latin typeface="Times New Roman" pitchFamily="18" charset="0"/>
                <a:cs typeface="Times New Roman" pitchFamily="18" charset="0"/>
              </a:rPr>
              <a:t> Highest pressure rise is ~3.2e-8mbar, i.e. similar to MKE4 &amp; almost an order of magnitude LESS than MKE6. </a:t>
            </a:r>
          </a:p>
          <a:p>
            <a:pPr>
              <a:buFont typeface="Wingdings" pitchFamily="2" charset="2"/>
              <a:buChar char="Ø"/>
            </a:pPr>
            <a:r>
              <a:rPr lang="en-GB" sz="1500" dirty="0" smtClean="0">
                <a:latin typeface="Times New Roman" pitchFamily="18" charset="0"/>
                <a:cs typeface="Times New Roman" pitchFamily="18" charset="0"/>
              </a:rPr>
              <a:t> (Rapid) out-gassing follows SPS cycle &amp; increases with increasing intensity .</a:t>
            </a:r>
            <a:endParaRPr lang="en-GB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9E0E715-4B37-4204-BEE7-441511101909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4" name="Footer Placeholder 4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GB" dirty="0" err="1" smtClean="0"/>
              <a:t>SPSU</a:t>
            </a:r>
            <a:r>
              <a:rPr lang="en-GB" dirty="0" smtClean="0"/>
              <a:t> </a:t>
            </a:r>
            <a:r>
              <a:rPr lang="en-GB" dirty="0" err="1" smtClean="0"/>
              <a:t>SG</a:t>
            </a:r>
            <a:r>
              <a:rPr lang="en-GB" dirty="0" smtClean="0"/>
              <a:t>  Meeting</a:t>
            </a:r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163"/>
            <a:ext cx="8521700" cy="1276350"/>
          </a:xfrm>
        </p:spPr>
        <p:txBody>
          <a:bodyPr/>
          <a:lstStyle/>
          <a:p>
            <a:r>
              <a:rPr lang="en-GB" sz="3200" dirty="0"/>
              <a:t>MKDV Temperature &amp; Pressure </a:t>
            </a:r>
            <a:r>
              <a:rPr lang="en-GB" sz="3200" dirty="0" smtClean="0"/>
              <a:t>for </a:t>
            </a:r>
            <a:r>
              <a:rPr lang="en-GB" sz="3200" dirty="0"/>
              <a:t>12, 13 &amp; 14</a:t>
            </a:r>
            <a:r>
              <a:rPr lang="en-GB" sz="3200" baseline="30000" dirty="0"/>
              <a:t>th</a:t>
            </a:r>
            <a:r>
              <a:rPr lang="en-GB" sz="3200" dirty="0"/>
              <a:t> August 2008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" y="1462088"/>
            <a:ext cx="9064625" cy="5053012"/>
            <a:chOff x="48" y="921"/>
            <a:chExt cx="5710" cy="3183"/>
          </a:xfrm>
        </p:grpSpPr>
        <p:pic>
          <p:nvPicPr>
            <p:cNvPr id="14131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94" y="921"/>
              <a:ext cx="4664" cy="2994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141317" name="Text Box 5"/>
            <p:cNvSpPr txBox="1">
              <a:spLocks noChangeArrowheads="1"/>
            </p:cNvSpPr>
            <p:nvPr/>
          </p:nvSpPr>
          <p:spPr bwMode="auto">
            <a:xfrm>
              <a:off x="48" y="3252"/>
              <a:ext cx="1896" cy="852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lIns="45720" tIns="27432" rIns="45720" bIns="27432">
              <a:spAutoFit/>
            </a:bodyPr>
            <a:lstStyle/>
            <a:p>
              <a:pPr marL="457200" indent="-457200" algn="just">
                <a:spcBef>
                  <a:spcPct val="30000"/>
                </a:spcBef>
              </a:pPr>
              <a:r>
                <a:rPr lang="en-GB" sz="1100" dirty="0">
                  <a:solidFill>
                    <a:schemeClr val="tx2"/>
                  </a:solidFill>
                </a:rPr>
                <a:t>Normally: MKDV1 temperature&gt;MKDV2 and pressure &lt; 6e-8 mbar (as per 25ns beam);</a:t>
              </a:r>
            </a:p>
            <a:p>
              <a:pPr marL="457200" indent="-457200">
                <a:spcBef>
                  <a:spcPct val="30000"/>
                </a:spcBef>
              </a:pPr>
              <a:r>
                <a:rPr lang="en-GB" sz="1100" dirty="0">
                  <a:solidFill>
                    <a:schemeClr val="tx2"/>
                  </a:solidFill>
                </a:rPr>
                <a:t>For 75ns beam MKDV2 temperature &gt; MKDV1 and pressure &lt; 6e-8 mbar;</a:t>
              </a:r>
            </a:p>
            <a:p>
              <a:pPr marL="457200" indent="-457200">
                <a:spcBef>
                  <a:spcPct val="30000"/>
                </a:spcBef>
              </a:pPr>
              <a:r>
                <a:rPr lang="en-GB" sz="1100" u="sng" dirty="0">
                  <a:solidFill>
                    <a:schemeClr val="tx2"/>
                  </a:solidFill>
                </a:rPr>
                <a:t>For 50ns beam</a:t>
              </a:r>
              <a:r>
                <a:rPr lang="en-GB" sz="1100" dirty="0">
                  <a:solidFill>
                    <a:schemeClr val="tx2"/>
                  </a:solidFill>
                </a:rPr>
                <a:t> </a:t>
              </a:r>
              <a:r>
                <a:rPr lang="en-GB" sz="1100" dirty="0" err="1">
                  <a:solidFill>
                    <a:schemeClr val="tx2"/>
                  </a:solidFill>
                </a:rPr>
                <a:t>MKDV</a:t>
              </a:r>
              <a:r>
                <a:rPr lang="en-GB" sz="1100" dirty="0">
                  <a:solidFill>
                    <a:schemeClr val="tx2"/>
                  </a:solidFill>
                </a:rPr>
                <a:t> temperature is not an issue, but </a:t>
              </a:r>
              <a:r>
                <a:rPr lang="en-GB" sz="1100" u="sng" dirty="0">
                  <a:solidFill>
                    <a:schemeClr val="tx2"/>
                  </a:solidFill>
                </a:rPr>
                <a:t>pressure is an issue</a:t>
              </a:r>
              <a:r>
                <a:rPr lang="en-GB" sz="1100" dirty="0">
                  <a:solidFill>
                    <a:schemeClr val="tx2"/>
                  </a:solidFill>
                </a:rPr>
                <a:t>!.</a:t>
              </a:r>
            </a:p>
            <a:p>
              <a:pPr marL="457200" indent="-457200"/>
              <a:r>
                <a:rPr lang="en-GB" sz="1100" dirty="0">
                  <a:solidFill>
                    <a:schemeClr val="tx2"/>
                  </a:solidFill>
                </a:rPr>
                <a:t>8s resolution for pressure.</a:t>
              </a:r>
            </a:p>
          </p:txBody>
        </p:sp>
        <p:sp>
          <p:nvSpPr>
            <p:cNvPr id="141318" name="Line 6"/>
            <p:cNvSpPr>
              <a:spLocks noChangeShapeType="1"/>
            </p:cNvSpPr>
            <p:nvPr/>
          </p:nvSpPr>
          <p:spPr bwMode="auto">
            <a:xfrm flipV="1">
              <a:off x="1176" y="2310"/>
              <a:ext cx="1584" cy="100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stealth" w="lg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41319" name="Line 7"/>
            <p:cNvSpPr>
              <a:spLocks noChangeShapeType="1"/>
            </p:cNvSpPr>
            <p:nvPr/>
          </p:nvSpPr>
          <p:spPr bwMode="auto">
            <a:xfrm flipV="1">
              <a:off x="1326" y="1656"/>
              <a:ext cx="2724" cy="190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stealth" w="lg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41320" name="Line 8"/>
            <p:cNvSpPr>
              <a:spLocks noChangeShapeType="1"/>
            </p:cNvSpPr>
            <p:nvPr/>
          </p:nvSpPr>
          <p:spPr bwMode="auto">
            <a:xfrm flipV="1">
              <a:off x="1224" y="2466"/>
              <a:ext cx="3084" cy="14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stealth" w="lg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41321" name="Rectangle 9"/>
            <p:cNvSpPr>
              <a:spLocks noChangeArrowheads="1"/>
            </p:cNvSpPr>
            <p:nvPr/>
          </p:nvSpPr>
          <p:spPr bwMode="auto">
            <a:xfrm>
              <a:off x="4098" y="1218"/>
              <a:ext cx="84" cy="2640"/>
            </a:xfrm>
            <a:prstGeom prst="rect">
              <a:avLst/>
            </a:prstGeom>
            <a:noFill/>
            <a:ln w="25400">
              <a:solidFill>
                <a:srgbClr val="00FF00"/>
              </a:solidFill>
              <a:prstDash val="sysDot"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1322" name="Rectangle 10"/>
            <p:cNvSpPr>
              <a:spLocks noChangeArrowheads="1"/>
            </p:cNvSpPr>
            <p:nvPr/>
          </p:nvSpPr>
          <p:spPr bwMode="auto">
            <a:xfrm>
              <a:off x="4242" y="1212"/>
              <a:ext cx="168" cy="2634"/>
            </a:xfrm>
            <a:prstGeom prst="rect">
              <a:avLst/>
            </a:prstGeom>
            <a:noFill/>
            <a:ln w="25400">
              <a:solidFill>
                <a:srgbClr val="00FF00"/>
              </a:solidFill>
              <a:prstDash val="sysDot"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41324" name="Text Box 12"/>
          <p:cNvSpPr txBox="1">
            <a:spLocks noChangeArrowheads="1"/>
          </p:cNvSpPr>
          <p:nvPr/>
        </p:nvSpPr>
        <p:spPr bwMode="auto">
          <a:xfrm>
            <a:off x="28575" y="1581150"/>
            <a:ext cx="1971675" cy="181133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u="sng">
                <a:solidFill>
                  <a:schemeClr val="accent1"/>
                </a:solidFill>
              </a:rPr>
              <a:t>8s resolution:</a:t>
            </a:r>
          </a:p>
          <a:p>
            <a:pPr>
              <a:spcBef>
                <a:spcPct val="50000"/>
              </a:spcBef>
            </a:pPr>
            <a:endParaRPr lang="en-GB" sz="2000" u="sng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r>
              <a:rPr lang="en-GB">
                <a:solidFill>
                  <a:schemeClr val="accent1"/>
                </a:solidFill>
              </a:rPr>
              <a:t>Note: Ecloud monitors show maximum Ecloud with 25ns bunch spacing.</a:t>
            </a:r>
          </a:p>
        </p:txBody>
      </p:sp>
      <p:sp>
        <p:nvSpPr>
          <p:cNvPr id="16" name="Date Placeholder 21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17" name="Slide Number Placeholder 21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9E0E715-4B37-4204-BEE7-441511101909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8" name="Footer Placeholder 21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cxnSp>
        <p:nvCxnSpPr>
          <p:cNvPr id="19" name="Straight Arrow Connector 18"/>
          <p:cNvCxnSpPr/>
          <p:nvPr/>
        </p:nvCxnSpPr>
        <p:spPr>
          <a:xfrm rot="16200000" flipV="1">
            <a:off x="4000500" y="5219700"/>
            <a:ext cx="1600200" cy="609600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86200" y="6324600"/>
            <a:ext cx="2438400" cy="24622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solidFill>
                  <a:schemeClr val="tx2">
                    <a:lumMod val="50000"/>
                  </a:schemeClr>
                </a:solidFill>
              </a:rPr>
              <a:t>Pressure &lt; 6e-8 mbar (MKDV1 &gt; MKDV2)</a:t>
            </a:r>
            <a:endParaRPr lang="en-GB" sz="1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0" y="762000"/>
            <a:ext cx="3657600" cy="2209800"/>
            <a:chOff x="76200" y="533400"/>
            <a:chExt cx="3810000" cy="231304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" y="533400"/>
              <a:ext cx="3733800" cy="2313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990600" y="2438400"/>
              <a:ext cx="863600" cy="25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(MKDV1/2)</a:t>
              </a:r>
              <a:endParaRPr lang="en-GB" sz="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24000" y="2057400"/>
              <a:ext cx="922867" cy="255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(MKDH1/2/3)</a:t>
              </a:r>
              <a:endParaRPr lang="en-GB" sz="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76200" y="2514600"/>
              <a:ext cx="381000" cy="22860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/>
          <p:cNvSpPr txBox="1">
            <a:spLocks/>
          </p:cNvSpPr>
          <p:nvPr/>
        </p:nvSpPr>
        <p:spPr>
          <a:xfrm>
            <a:off x="838200" y="0"/>
            <a:ext cx="7239000" cy="9525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MKD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MD of Apr 28 to Apr 29 2010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5638800"/>
            <a:ext cx="899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1500" dirty="0" smtClean="0">
                <a:latin typeface="Times New Roman" pitchFamily="18" charset="0"/>
                <a:cs typeface="Times New Roman" pitchFamily="18" charset="0"/>
              </a:rPr>
              <a:t> All MKD magnets pressure generally &lt; 2e-7mbar (&lt; 2e-7mbar outside of period 23:20hrs to 23:35hrs);</a:t>
            </a:r>
          </a:p>
          <a:p>
            <a:pPr>
              <a:buFont typeface="Wingdings" pitchFamily="2" charset="2"/>
              <a:buChar char="Ø"/>
            </a:pPr>
            <a:r>
              <a:rPr lang="en-GB" sz="1500" dirty="0" smtClean="0">
                <a:latin typeface="Times New Roman" pitchFamily="18" charset="0"/>
                <a:cs typeface="Times New Roman" pitchFamily="18" charset="0"/>
              </a:rPr>
              <a:t> (Rapid) out-gassing follows SPS cycle;</a:t>
            </a:r>
          </a:p>
          <a:p>
            <a:pPr>
              <a:buFont typeface="Wingdings" pitchFamily="2" charset="2"/>
              <a:buChar char="Ø"/>
            </a:pPr>
            <a:r>
              <a:rPr lang="en-GB" sz="1500" dirty="0" smtClean="0">
                <a:latin typeface="Times New Roman" pitchFamily="18" charset="0"/>
                <a:cs typeface="Times New Roman" pitchFamily="18" charset="0"/>
              </a:rPr>
              <a:t> To do: compare above with out-gassing during August 2008 MD, with 25ns beam;</a:t>
            </a:r>
          </a:p>
          <a:p>
            <a:pPr>
              <a:buFont typeface="Wingdings" pitchFamily="2" charset="2"/>
              <a:buChar char="Ø"/>
            </a:pPr>
            <a:r>
              <a:rPr lang="en-GB" sz="1500" dirty="0" smtClean="0">
                <a:latin typeface="Times New Roman" pitchFamily="18" charset="0"/>
                <a:cs typeface="Times New Roman" pitchFamily="18" charset="0"/>
              </a:rPr>
              <a:t> Highest pressure rise is MKDH1 (7e-7mbar) @ ~23:33hrs (dump?).</a:t>
            </a:r>
            <a:endParaRPr lang="en-GB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365125"/>
          </a:xfrm>
        </p:spPr>
        <p:txBody>
          <a:bodyPr/>
          <a:lstStyle/>
          <a:p>
            <a:r>
              <a:rPr lang="en-US" dirty="0" smtClean="0"/>
              <a:t>20 May 2010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365125"/>
          </a:xfrm>
        </p:spPr>
        <p:txBody>
          <a:bodyPr/>
          <a:lstStyle/>
          <a:p>
            <a:fld id="{99E0E715-4B37-4204-BEE7-441511101909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365125"/>
          </a:xfrm>
        </p:spPr>
        <p:txBody>
          <a:bodyPr/>
          <a:lstStyle/>
          <a:p>
            <a:r>
              <a:rPr lang="en-GB" dirty="0" err="1" smtClean="0"/>
              <a:t>SPSU</a:t>
            </a:r>
            <a:r>
              <a:rPr lang="en-GB" dirty="0" smtClean="0"/>
              <a:t> </a:t>
            </a:r>
            <a:r>
              <a:rPr lang="en-GB" dirty="0" err="1" smtClean="0"/>
              <a:t>SG</a:t>
            </a:r>
            <a:r>
              <a:rPr lang="en-GB" dirty="0" smtClean="0"/>
              <a:t>  Meeting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4267200" y="533400"/>
            <a:ext cx="4114800" cy="2743200"/>
            <a:chOff x="4267200" y="533400"/>
            <a:chExt cx="4114800" cy="274320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67200" y="533400"/>
              <a:ext cx="4114800" cy="2674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Rectangle 19"/>
            <p:cNvSpPr/>
            <p:nvPr/>
          </p:nvSpPr>
          <p:spPr>
            <a:xfrm>
              <a:off x="6096000" y="1066800"/>
              <a:ext cx="152400" cy="121920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Straight Arrow Connector 22"/>
            <p:cNvCxnSpPr>
              <a:stCxn id="20" idx="2"/>
              <a:endCxn id="6151" idx="0"/>
            </p:cNvCxnSpPr>
            <p:nvPr/>
          </p:nvCxnSpPr>
          <p:spPr>
            <a:xfrm rot="16200000" flipH="1">
              <a:off x="5753100" y="2705100"/>
              <a:ext cx="990600" cy="1524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28600" y="3276600"/>
            <a:ext cx="7924800" cy="3200400"/>
            <a:chOff x="228600" y="3276600"/>
            <a:chExt cx="7924800" cy="3200400"/>
          </a:xfrm>
        </p:grpSpPr>
        <p:grpSp>
          <p:nvGrpSpPr>
            <p:cNvPr id="18" name="Group 17"/>
            <p:cNvGrpSpPr/>
            <p:nvPr/>
          </p:nvGrpSpPr>
          <p:grpSpPr>
            <a:xfrm>
              <a:off x="228600" y="3276600"/>
              <a:ext cx="7924800" cy="2377440"/>
              <a:chOff x="228600" y="3505200"/>
              <a:chExt cx="7924800" cy="2377440"/>
            </a:xfrm>
          </p:grpSpPr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8600" y="3505200"/>
                <a:ext cx="3657600" cy="2377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51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495800" y="3505200"/>
                <a:ext cx="3657600" cy="2377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762000" y="3459085"/>
              <a:ext cx="1981200" cy="1908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tIns="18288" bIns="18288" rtlCol="0">
              <a:spAutoFit/>
            </a:bodyPr>
            <a:lstStyle/>
            <a:p>
              <a:r>
                <a:rPr lang="en-GB" sz="1000" dirty="0" smtClean="0"/>
                <a:t>MKDV1&gt;MKDV2: </a:t>
              </a:r>
              <a:r>
                <a:rPr lang="en-GB" sz="1000" dirty="0" err="1" smtClean="0"/>
                <a:t>MKDHs</a:t>
              </a:r>
              <a:r>
                <a:rPr lang="en-GB" sz="1000" dirty="0" smtClean="0"/>
                <a:t> are low</a:t>
              </a:r>
              <a:endParaRPr lang="en-GB" sz="1000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5181600" y="5867400"/>
              <a:ext cx="914400" cy="3048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029200" y="3505200"/>
              <a:ext cx="1981200" cy="1908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tIns="18288" bIns="18288" rtlCol="0">
              <a:spAutoFit/>
            </a:bodyPr>
            <a:lstStyle/>
            <a:p>
              <a:r>
                <a:rPr lang="en-GB" sz="1000" dirty="0" err="1" smtClean="0"/>
                <a:t>MKDHs</a:t>
              </a:r>
              <a:r>
                <a:rPr lang="en-GB" sz="1000" dirty="0" smtClean="0"/>
                <a:t> suddenly increase, why?...</a:t>
              </a:r>
              <a:endParaRPr lang="en-GB" sz="1000" dirty="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524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Conclusions</a:t>
            </a:r>
            <a:endParaRPr lang="en-GB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710654"/>
            <a:ext cx="8610600" cy="585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Font typeface="Wingdings" pitchFamily="2" charset="2"/>
              <a:buChar char="Ø"/>
            </a:pPr>
            <a:r>
              <a:rPr lang="en-GB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Carry out high intensity MDs </a:t>
            </a:r>
            <a:r>
              <a:rPr lang="en-GB" sz="17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before</a:t>
            </a:r>
            <a:r>
              <a:rPr lang="en-GB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MKE4 magnets get hot, so as to avoid excessive out-gassing at high temperatures: temperature at PT100 sensors took ~5hrs to reach 70˚</a:t>
            </a:r>
            <a:r>
              <a:rPr lang="en-GB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 (expected to be 3 to 4 hours with 4 batches) . </a:t>
            </a:r>
            <a:endParaRPr lang="en-GB" sz="17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300"/>
              </a:spcAft>
              <a:buFont typeface="Wingdings" pitchFamily="2" charset="2"/>
              <a:buChar char="Ø"/>
            </a:pPr>
            <a:r>
              <a:rPr lang="en-GB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We may consider reducing temperature interlock from 70˚C to 55˚C to reduce chance of HV breakdown during such MDs??. -- temperature at PT100 sensors took ~4hrs to reach 55˚C;</a:t>
            </a:r>
          </a:p>
          <a:p>
            <a:pPr>
              <a:spcAft>
                <a:spcPts val="300"/>
              </a:spcAft>
              <a:buFont typeface="Wingdings" pitchFamily="2" charset="2"/>
              <a:buChar char="Ø"/>
            </a:pPr>
            <a:r>
              <a:rPr lang="en-GB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Investigate if MKE6 (now serigraphed) exhibited such high out-gassing (10x MKE4), with 25ns bunch spacing, before all 3 magnets were serigraphed;</a:t>
            </a:r>
          </a:p>
          <a:p>
            <a:pPr>
              <a:spcAft>
                <a:spcPts val="300"/>
              </a:spcAft>
              <a:buFont typeface="Wingdings" pitchFamily="2" charset="2"/>
              <a:buChar char="Ø"/>
            </a:pPr>
            <a:r>
              <a:rPr lang="en-GB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MKP</a:t>
            </a:r>
            <a:r>
              <a:rPr lang="en-GB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magnets do not see to show significant heating (consistent with theoretical longitudinal real beam coupling impedance) or out-gassing (low out-gassing as per MKE4); are they good enough? </a:t>
            </a:r>
            <a:r>
              <a:rPr lang="en-US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Serigraphy is not applicable on </a:t>
            </a:r>
            <a:r>
              <a:rPr lang="en-US" sz="17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MKD</a:t>
            </a:r>
            <a:r>
              <a:rPr lang="en-US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(too short cells -&gt; HV problems).</a:t>
            </a:r>
            <a:endParaRPr lang="en-GB" sz="17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300"/>
              </a:spcAft>
              <a:buFont typeface="Wingdings" pitchFamily="2" charset="2"/>
              <a:buChar char="Ø"/>
            </a:pPr>
            <a:r>
              <a:rPr lang="en-GB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Out-gassing of </a:t>
            </a:r>
            <a:r>
              <a:rPr lang="en-US" sz="17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TIDVG</a:t>
            </a:r>
            <a:r>
              <a:rPr lang="en-US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graphite core </a:t>
            </a:r>
            <a:r>
              <a:rPr lang="en-GB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during inject and dump </a:t>
            </a:r>
            <a:r>
              <a:rPr lang="en-US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(mainly a concern for adjacent </a:t>
            </a:r>
            <a:r>
              <a:rPr lang="en-US" sz="17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MKP</a:t>
            </a:r>
            <a:r>
              <a:rPr lang="en-US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– assembly in air and only 150° C </a:t>
            </a:r>
            <a:r>
              <a:rPr lang="en-US" sz="17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bakeout</a:t>
            </a:r>
            <a:r>
              <a:rPr lang="en-US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spare should be prepared using an improved </a:t>
            </a:r>
            <a:r>
              <a:rPr lang="en-US" sz="17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bakeout</a:t>
            </a:r>
            <a:r>
              <a:rPr lang="en-US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procedure – add valves around to preserve conditioning during nearby vacuum interventions [see </a:t>
            </a:r>
            <a:r>
              <a:rPr lang="fr-FR" sz="1700" dirty="0" smtClean="0">
                <a:solidFill>
                  <a:schemeClr val="tx2">
                    <a:lumMod val="75000"/>
                  </a:schemeClr>
                </a:solidFill>
                <a:hlinkClick r:id="rId2"/>
              </a:rPr>
              <a:t>https://edms.cern.ch/document/1076008/1</a:t>
            </a:r>
            <a:r>
              <a:rPr lang="fr-FR" sz="1700" dirty="0" smtClean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en-GB" sz="1700" dirty="0" smtClean="0">
                <a:solidFill>
                  <a:schemeClr val="tx2">
                    <a:lumMod val="75000"/>
                  </a:schemeClr>
                </a:solidFill>
              </a:rPr>
              <a:t>]</a:t>
            </a:r>
            <a:r>
              <a:rPr lang="en-US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Aft>
                <a:spcPts val="300"/>
              </a:spcAft>
              <a:buFont typeface="Wingdings" pitchFamily="2" charset="2"/>
              <a:buChar char="Ø"/>
            </a:pPr>
            <a:r>
              <a:rPr lang="en-GB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MKD</a:t>
            </a:r>
            <a:r>
              <a:rPr lang="en-GB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magnets pressure &lt; 2e-7mbar outside of period 23:20hrs to 23:35hrs (even with 4 batches) – MKDV1 (now has transition pieces) is slightly higher pressure than others. However MKDH1 shows high pressure (7e-7mbar) @ 23:33hrs (dump?) – needs further investigation. [Note that </a:t>
            </a:r>
            <a:r>
              <a:rPr lang="en-GB" sz="17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MKDH’s</a:t>
            </a:r>
            <a:r>
              <a:rPr lang="en-GB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are laminated steel – thought to be not good for impedance].</a:t>
            </a:r>
          </a:p>
          <a:p>
            <a:pPr>
              <a:spcAft>
                <a:spcPts val="300"/>
              </a:spcAft>
              <a:buFont typeface="Wingdings" pitchFamily="2" charset="2"/>
              <a:buChar char="Ø"/>
            </a:pPr>
            <a:r>
              <a:rPr lang="en-GB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More fully analyze April 2010 MD results (</a:t>
            </a:r>
            <a:r>
              <a:rPr lang="en-US" sz="17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MKQH</a:t>
            </a:r>
            <a:r>
              <a:rPr lang="en-US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MKQV</a:t>
            </a:r>
            <a:r>
              <a:rPr lang="en-US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Compare MKE6 out-gassing with previous MDs) and make further MDs to get more complete picture.</a:t>
            </a:r>
          </a:p>
          <a:p>
            <a:pPr>
              <a:buFont typeface="Wingdings" pitchFamily="2" charset="2"/>
              <a:buChar char="Ø"/>
            </a:pPr>
            <a:endParaRPr lang="en-GB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2401" y="58738"/>
            <a:ext cx="8839200" cy="8556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SPS Longitudinal Impedance per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Installation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28600" y="4889718"/>
            <a:ext cx="853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 MKE4 presently has significantly higher real longitudinal impedance than other SPS installations;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Serigraphy of the 5 MKE4 magnets will commence next “normal” (2010-2011) shutdown;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Plan is to replace one S and one L magnet at each SPS shutdown (using the normal operation year to convert the 2 spare magnets for the next shutdown) -- 3 shutdowns required!! 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To accelerate serigraphy to 2 “normal” shutdowns, maybe buy another set of ferrite to prepare before the shutdown…..</a:t>
            </a:r>
          </a:p>
          <a:p>
            <a:endParaRPr lang="en-GB" sz="1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1" y="609600"/>
            <a:ext cx="8824579" cy="4343401"/>
            <a:chOff x="152401" y="609600"/>
            <a:chExt cx="8824579" cy="434340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81200" y="1108675"/>
              <a:ext cx="6995780" cy="384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1" y="609600"/>
              <a:ext cx="4038600" cy="6699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Following </a:t>
            </a:r>
            <a:r>
              <a:rPr lang="en-GB" sz="2800" b="1" smtClean="0"/>
              <a:t>slides were not </a:t>
            </a:r>
            <a:r>
              <a:rPr lang="en-GB" sz="2800" b="1" dirty="0" smtClean="0"/>
              <a:t>presented but are included for completeness</a:t>
            </a:r>
            <a:endParaRPr lang="en-GB" sz="28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344" y="1295400"/>
            <a:ext cx="845864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077200" cy="9525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Theoretical Real Longitudinal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Beam Coupling Impedance, per Meter Length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58738"/>
            <a:ext cx="8820151" cy="8556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MKE: Imaginary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Longitudinal </a:t>
            </a:r>
            <a:r>
              <a:rPr lang="en-US" sz="3200" dirty="0" smtClean="0">
                <a:latin typeface="+mj-lt"/>
                <a:ea typeface="+mj-ea"/>
                <a:cs typeface="+mj-cs"/>
              </a:rPr>
              <a:t>Beam Coupling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Impedance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119" y="1143000"/>
            <a:ext cx="7424481" cy="525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en-US" dirty="0" smtClean="0"/>
              <a:t>MKE: Imaginary Transverse Beam Coupling Impedance</a:t>
            </a:r>
            <a:endParaRPr lang="en-US" dirty="0"/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34036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dirty="0" smtClean="0"/>
              <a:t>Information re Transverse Impedance, and measurement techniques, can be found in: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000" dirty="0" smtClean="0"/>
              <a:t>Tom </a:t>
            </a:r>
            <a:r>
              <a:rPr lang="en-GB" sz="2000" dirty="0" err="1" smtClean="0"/>
              <a:t>Kroyer’s</a:t>
            </a:r>
            <a:r>
              <a:rPr lang="en-GB" sz="2000" dirty="0" smtClean="0"/>
              <a:t> presentation “</a:t>
            </a:r>
            <a:r>
              <a:rPr lang="en-US" sz="2000" i="1" dirty="0" smtClean="0"/>
              <a:t>Wire Measurements on the MKE Extraction Kicker Magnets</a:t>
            </a:r>
            <a:r>
              <a:rPr lang="en-US" sz="2000" dirty="0" smtClean="0"/>
              <a:t>”</a:t>
            </a:r>
            <a:r>
              <a:rPr lang="en-GB" sz="2000" dirty="0" smtClean="0"/>
              <a:t> APC meeting 10/11/2006.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000" dirty="0" smtClean="0"/>
          </a:p>
        </p:txBody>
      </p:sp>
      <p:pic>
        <p:nvPicPr>
          <p:cNvPr id="24583" name="Picture 4" descr="MKE_comparison_ReZTR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835150"/>
            <a:ext cx="5219700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6"/>
          <p:cNvSpPr txBox="1">
            <a:spLocks noChangeArrowheads="1"/>
          </p:cNvSpPr>
          <p:nvPr/>
        </p:nvSpPr>
        <p:spPr bwMode="auto">
          <a:xfrm>
            <a:off x="3746500" y="5232400"/>
            <a:ext cx="5181600" cy="12065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  <a:latin typeface="Times New Roman" pitchFamily="18" charset="0"/>
              </a:rPr>
              <a:t>Shielding may increase transverse impedance at ~100MHz, but reduces transverse impedance above ~300MHz.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9E0E715-4B37-4204-BEE7-441511101909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038600"/>
            <a:ext cx="43338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14300"/>
            <a:ext cx="8458200" cy="12763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 smtClean="0"/>
              <a:t>MKDH3: Imaginary Transverse Beam Coupling Impedance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562475" y="1746250"/>
            <a:ext cx="4348163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The real Transverse Dipolar Horizontal Impedance (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TDHI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) for MKDH3, derived from measurements, is shown. The theory is very different to the measurements, but theoretical calculations are only available assuming a ferrite core, and </a:t>
            </a:r>
            <a:r>
              <a:rPr lang="en-US" u="sng" dirty="0">
                <a:solidFill>
                  <a:schemeClr val="tx2">
                    <a:lumMod val="75000"/>
                  </a:schemeClr>
                </a:solidFill>
              </a:rPr>
              <a:t>not for a laminated steel core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7415" name="TextBox 17"/>
          <p:cNvSpPr txBox="1">
            <a:spLocks noChangeArrowheads="1"/>
          </p:cNvSpPr>
          <p:nvPr/>
        </p:nvSpPr>
        <p:spPr bwMode="auto">
          <a:xfrm>
            <a:off x="2093913" y="1765300"/>
            <a:ext cx="1682750" cy="368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>
                <a:solidFill>
                  <a:srgbClr val="F612CB"/>
                </a:solidFill>
              </a:rPr>
              <a:t>Measurement</a:t>
            </a:r>
          </a:p>
        </p:txBody>
      </p:sp>
      <p:sp>
        <p:nvSpPr>
          <p:cNvPr id="17416" name="TextBox 18"/>
          <p:cNvSpPr txBox="1">
            <a:spLocks noChangeArrowheads="1"/>
          </p:cNvSpPr>
          <p:nvPr/>
        </p:nvSpPr>
        <p:spPr bwMode="auto">
          <a:xfrm>
            <a:off x="3173413" y="4138613"/>
            <a:ext cx="1050925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>
                <a:solidFill>
                  <a:srgbClr val="F612CB"/>
                </a:solidFill>
              </a:rPr>
              <a:t>Theory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12725" y="1735138"/>
            <a:ext cx="4240213" cy="4437062"/>
            <a:chOff x="212725" y="1735138"/>
            <a:chExt cx="4240213" cy="4437062"/>
          </a:xfrm>
        </p:grpSpPr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212725" y="1735138"/>
              <a:ext cx="4240213" cy="4437062"/>
              <a:chOff x="212725" y="1735138"/>
              <a:chExt cx="4240213" cy="4437062"/>
            </a:xfrm>
          </p:grpSpPr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212725" y="1735138"/>
                <a:ext cx="4240213" cy="4437062"/>
                <a:chOff x="212725" y="1735138"/>
                <a:chExt cx="4240213" cy="4437062"/>
              </a:xfrm>
            </p:grpSpPr>
            <p:pic>
              <p:nvPicPr>
                <p:cNvPr id="17422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12725" y="1735138"/>
                  <a:ext cx="4240213" cy="2170112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</p:spPr>
            </p:pic>
            <p:sp>
              <p:nvSpPr>
                <p:cNvPr id="17424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1600200" y="5202238"/>
                  <a:ext cx="741363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400">
                      <a:solidFill>
                        <a:srgbClr val="FF0000"/>
                      </a:solidFill>
                    </a:rPr>
                    <a:t>Real</a:t>
                  </a:r>
                </a:p>
              </p:txBody>
            </p:sp>
            <p:sp>
              <p:nvSpPr>
                <p:cNvPr id="17425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782638" y="4230688"/>
                  <a:ext cx="1138237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400">
                      <a:solidFill>
                        <a:srgbClr val="1DFC0C"/>
                      </a:solidFill>
                    </a:rPr>
                    <a:t>Imaginary</a:t>
                  </a:r>
                </a:p>
              </p:txBody>
            </p:sp>
            <p:sp>
              <p:nvSpPr>
                <p:cNvPr id="17426" name="Rectangle 10"/>
                <p:cNvSpPr>
                  <a:spLocks noChangeArrowheads="1"/>
                </p:cNvSpPr>
                <p:nvPr/>
              </p:nvSpPr>
              <p:spPr bwMode="auto">
                <a:xfrm>
                  <a:off x="841248" y="4590288"/>
                  <a:ext cx="685800" cy="1581912"/>
                </a:xfrm>
                <a:prstGeom prst="rect">
                  <a:avLst/>
                </a:prstGeom>
                <a:noFill/>
                <a:ln w="25400" algn="ctr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17427" name="Straight Arrow Connector 12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152144" y="4279392"/>
                  <a:ext cx="1188720" cy="438912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FF0000"/>
                  </a:solidFill>
                  <a:round/>
                  <a:headEnd type="arrow" w="lg" len="med"/>
                  <a:tailEnd type="arrow" w="lg" len="med"/>
                </a:ln>
              </p:spPr>
            </p:cxnSp>
            <p:sp>
              <p:nvSpPr>
                <p:cNvPr id="17428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73352" y="4434840"/>
                  <a:ext cx="1499616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40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For comparison</a:t>
                  </a: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2139950" y="4929188"/>
                <a:ext cx="2184400" cy="461962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Plot: courtesy of Benoit Salvant</a:t>
                </a:r>
              </a:p>
              <a:p>
                <a:pPr>
                  <a:defRPr/>
                </a:pPr>
                <a:r>
                  <a:rPr lang="en-US" sz="1200" dirty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Note: impedance per MKDH3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 bwMode="auto">
            <a:xfrm>
              <a:off x="1066800" y="2962275"/>
              <a:ext cx="3194050" cy="277813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Note: impedance per meter length of MKDH3</a:t>
              </a:r>
            </a:p>
          </p:txBody>
        </p:sp>
      </p:grp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9E0E715-4B37-4204-BEE7-441511101909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Box 213"/>
          <p:cNvSpPr txBox="1"/>
          <p:nvPr/>
        </p:nvSpPr>
        <p:spPr>
          <a:xfrm>
            <a:off x="685800" y="76200"/>
            <a:ext cx="7924800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GB" sz="2800" b="1" dirty="0" smtClean="0"/>
              <a:t>SCHEMATIC OF SPS &amp; LHC ACCELERATORS SHOWING KICKER MAGNETS </a:t>
            </a:r>
            <a:endParaRPr lang="en-GB" sz="2800" b="1" dirty="0"/>
          </a:p>
        </p:txBody>
      </p:sp>
      <p:sp>
        <p:nvSpPr>
          <p:cNvPr id="215" name="Date Placeholder 21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216" name="Slide Number Placeholder 21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9E0E715-4B37-4204-BEE7-441511101909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17" name="Footer Placeholder 21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218" name="TextBox 217"/>
          <p:cNvSpPr txBox="1"/>
          <p:nvPr/>
        </p:nvSpPr>
        <p:spPr>
          <a:xfrm>
            <a:off x="6629400" y="2683639"/>
            <a:ext cx="2362200" cy="1523494"/>
          </a:xfrm>
          <a:prstGeom prst="rect">
            <a:avLst/>
          </a:prstGeom>
          <a:noFill/>
          <a:ln w="158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SPS: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 </a:t>
            </a:r>
            <a:r>
              <a:rPr lang="en-GB" sz="1700" dirty="0" smtClean="0"/>
              <a:t>7 kicker installations;</a:t>
            </a:r>
          </a:p>
          <a:p>
            <a:pPr>
              <a:buFont typeface="Wingdings" pitchFamily="2" charset="2"/>
              <a:buChar char="Ø"/>
            </a:pPr>
            <a:r>
              <a:rPr lang="en-GB" sz="1700" dirty="0" smtClean="0"/>
              <a:t> 19 kicker magnets;</a:t>
            </a:r>
          </a:p>
          <a:p>
            <a:pPr>
              <a:buFont typeface="Wingdings" pitchFamily="2" charset="2"/>
              <a:buChar char="Ø"/>
            </a:pPr>
            <a:r>
              <a:rPr lang="en-GB" sz="1700" dirty="0" smtClean="0"/>
              <a:t> with ~32m of magnetic material.</a:t>
            </a:r>
            <a:endParaRPr lang="en-GB" sz="17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81000" y="685800"/>
            <a:ext cx="6229350" cy="5867400"/>
            <a:chOff x="381000" y="685800"/>
            <a:chExt cx="6229350" cy="58674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685800"/>
              <a:ext cx="622935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" name="Straight Arrow Connector 8"/>
            <p:cNvCxnSpPr/>
            <p:nvPr/>
          </p:nvCxnSpPr>
          <p:spPr>
            <a:xfrm rot="-180000" flipV="1">
              <a:off x="2590800" y="4581144"/>
              <a:ext cx="152400" cy="76200"/>
            </a:xfrm>
            <a:prstGeom prst="straightConnector1">
              <a:avLst/>
            </a:prstGeom>
            <a:ln w="25400">
              <a:solidFill>
                <a:schemeClr val="tx2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569200" cy="1276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Enameled Flanges in Beam Pipe</a:t>
            </a:r>
            <a:endParaRPr lang="en-US" dirty="0"/>
          </a:p>
        </p:txBody>
      </p:sp>
      <p:pic>
        <p:nvPicPr>
          <p:cNvPr id="18438" name="Picture 5" descr="PICT01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1558925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439" name="Straight Arrow Connector 7"/>
          <p:cNvCxnSpPr>
            <a:cxnSpLocks noChangeShapeType="1"/>
            <a:stCxn id="9" idx="0"/>
          </p:cNvCxnSpPr>
          <p:nvPr/>
        </p:nvCxnSpPr>
        <p:spPr bwMode="auto">
          <a:xfrm rot="5400000" flipH="1" flipV="1">
            <a:off x="951706" y="3928269"/>
            <a:ext cx="1735138" cy="65405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9" name="TextBox 8"/>
          <p:cNvSpPr txBox="1"/>
          <p:nvPr/>
        </p:nvSpPr>
        <p:spPr>
          <a:xfrm>
            <a:off x="476250" y="5122863"/>
            <a:ext cx="2033588" cy="3683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Enameled Flange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2388" y="1604963"/>
            <a:ext cx="3862387" cy="3478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There are several enameled flanges installed in-between bellows near some SPS kicker magnets (e.g. there is one enameled flange at MKE6 and several at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MKDV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MKDH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). These flanges break the (DC) electrical conductivity of the beam pipe connection between adjacent flanges.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40013" y="5038725"/>
            <a:ext cx="6410325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Fritz Caspers confirmed that enameled flanges similar to these exist in the PS and, as a remedy, RF bypasses have been installed. See: https://edms.cern.ch/document/434204/1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9E0E715-4B37-4204-BEE7-441511101909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Impedance Situation</a:t>
            </a:r>
            <a:endParaRPr lang="en-GB" sz="36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554038"/>
            <a:ext cx="8991600" cy="52371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All three MKE6 magnets now have serigraphed 8C-11 ferrites;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Serigraphy of the 5 MKE4 magnets will commence next “normal” (2010-2011) shutdown;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14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Plan is to replace one S and one L magnet at each SPS shutdown (using the normal operation year to convert the 2 spare magnets for the next shutdown) -- 3 shutdowns required!!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14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potential problem of converting 2 spare magnets </a:t>
            </a:r>
            <a:r>
              <a:rPr kumimoji="0" lang="en-GB" sz="145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during operation</a:t>
            </a:r>
            <a:r>
              <a:rPr kumimoji="0" lang="en-GB" sz="14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if problem is encountered with an installed magnet, there may not be an available spare.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MKDV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Transition pieces suppress the spikes in the </a:t>
            </a:r>
            <a:r>
              <a:rPr kumimoji="0" lang="en-US" sz="145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RLCI</a:t>
            </a:r>
            <a:r>
              <a:rPr kumimoji="0" lang="en-US" sz="14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of MKDV1 and thus are expected to reduce heating of ferrite of MKDV2 with 75 ns bunch spacing;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Transition pieces may also reduce fast out-gassing. MDs, especially with 50 ns bunch spacing, will prove or disprove this;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It is planned to install transition pieces for MKDV2 (MKDV1 installed in early 2009 has transition pieces). However we only have a spare MKDV1 (</a:t>
            </a:r>
            <a:r>
              <a:rPr kumimoji="0" lang="en-US" sz="145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Vap</a:t>
            </a:r>
            <a:r>
              <a:rPr kumimoji="0" lang="en-US" sz="14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=75mm, c.f. 83mm for MKDV2) – (Note: G. Arduini recommends that a spare MKDV1 is </a:t>
            </a:r>
            <a:r>
              <a:rPr kumimoji="0" lang="en-US" sz="145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NOT</a:t>
            </a:r>
            <a:r>
              <a:rPr kumimoji="0" lang="en-US" sz="14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used in place of MKDV2 [email to E. Chapochnikova, dated 17 October 2008]);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Radiation level for MKDV2; transition pieces could be installed during “normal” shutdown (following 1 to 2 month cool-down) – BUT available manpower would not allow this to be carried out together with more MKE4 work than just swapping 2 magnets.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MKDH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Transition pieces to be installed, but spare only for MKDH3 (largest </a:t>
            </a:r>
            <a:r>
              <a:rPr kumimoji="0" lang="en-US" sz="145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MKDH</a:t>
            </a:r>
            <a:r>
              <a:rPr kumimoji="0" lang="en-US" sz="14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aperture);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5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MKDH</a:t>
            </a:r>
            <a:r>
              <a:rPr kumimoji="0" lang="en-US" sz="14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The measured </a:t>
            </a:r>
            <a:r>
              <a:rPr kumimoji="0" lang="en-US" sz="145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RLCI</a:t>
            </a:r>
            <a:r>
              <a:rPr kumimoji="0" lang="en-US" sz="14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and </a:t>
            </a:r>
            <a:r>
              <a:rPr kumimoji="0" lang="en-US" sz="145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TDHI</a:t>
            </a:r>
            <a:r>
              <a:rPr kumimoji="0" lang="en-US" sz="14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are very different to theory: this is probably due to the theory using parameters for a ferrite core and not for a laminated (0.35mm) steel core</a:t>
            </a:r>
          </a:p>
          <a:p>
            <a:pPr marL="742950" lvl="1" indent="-285750">
              <a:spcBef>
                <a:spcPct val="0"/>
              </a:spcBef>
              <a:buFont typeface="Arial" pitchFamily="34" charset="0"/>
              <a:buChar char="–"/>
              <a:defRPr/>
            </a:pPr>
            <a:r>
              <a:rPr lang="en-US" sz="145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MKDH</a:t>
            </a:r>
            <a:r>
              <a:rPr lang="en-US" sz="145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uses laminated steel yokes – is a new dump system required (long term) without laminations?..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MKQH</a:t>
            </a:r>
            <a:r>
              <a:rPr lang="en-US" sz="145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MD data not presented here. Has non-ideal impedance measures implemented -&gt; problems (HV, rise time).</a:t>
            </a:r>
            <a:endParaRPr kumimoji="0" lang="en-US" sz="145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lvl="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nameled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flanges: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check how many are installed in the SPS …. </a:t>
            </a: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99E0E715-4B37-4204-BEE7-441511101909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3800" dirty="0" smtClean="0"/>
              <a:t>Impedance Understanding &amp; Reduction</a:t>
            </a:r>
            <a:endParaRPr lang="en-GB" sz="3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81000" y="1219200"/>
            <a:ext cx="8458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Short-term: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Do systematic &amp; comprehensive measurements for all kickers in or leaving lab (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MKP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-L to be measured soon);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MKDH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Add transition pieces (in lab) where still missing (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MKP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-L; now in clean-room.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MKDH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Medium-term: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Simulations of kicker impedances, with benchmarks where possible (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-L &amp;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-S;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MKP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-L [coming soon]) – E.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Metral’s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Group.</a:t>
            </a:r>
          </a:p>
          <a:p>
            <a:endParaRPr lang="en-GB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CBFA2-B0A2-468B-849D-77A56739AF6F}" type="slidenum">
              <a:rPr lang="en-GB"/>
              <a:pPr/>
              <a:t>24</a:t>
            </a:fld>
            <a:endParaRPr lang="en-GB"/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75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86800" cy="1276350"/>
          </a:xfrm>
          <a:noFill/>
          <a:ln/>
        </p:spPr>
        <p:txBody>
          <a:bodyPr>
            <a:noAutofit/>
          </a:bodyPr>
          <a:lstStyle/>
          <a:p>
            <a:r>
              <a:rPr lang="en-GB" sz="3200" dirty="0" smtClean="0"/>
              <a:t>Summary of SPS Kicker Apertures, Materials &amp; Out-gassing (MDs of Aug. &amp; Oct. 2008)</a:t>
            </a:r>
            <a:endParaRPr lang="en-GB" sz="3200" dirty="0"/>
          </a:p>
        </p:txBody>
      </p:sp>
      <p:sp>
        <p:nvSpPr>
          <p:cNvPr id="155702" name="Text Box 54"/>
          <p:cNvSpPr txBox="1">
            <a:spLocks noChangeArrowheads="1"/>
          </p:cNvSpPr>
          <p:nvPr/>
        </p:nvSpPr>
        <p:spPr bwMode="auto">
          <a:xfrm>
            <a:off x="155575" y="5175250"/>
            <a:ext cx="8751888" cy="127158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GB" sz="1800" b="1">
                <a:solidFill>
                  <a:schemeClr val="bg1"/>
                </a:solidFill>
              </a:rPr>
              <a:t>Aluminium (Anticorodal 110) used for conductors.</a:t>
            </a:r>
          </a:p>
          <a:p>
            <a:pPr>
              <a:spcBef>
                <a:spcPct val="10000"/>
              </a:spcBef>
            </a:pPr>
            <a:r>
              <a:rPr lang="en-GB" sz="1800" b="1" baseline="30000">
                <a:solidFill>
                  <a:schemeClr val="bg1"/>
                </a:solidFill>
              </a:rPr>
              <a:t>A</a:t>
            </a:r>
            <a:r>
              <a:rPr lang="en-GB" sz="1800" b="1">
                <a:solidFill>
                  <a:schemeClr val="bg1"/>
                </a:solidFill>
              </a:rPr>
              <a:t> Remnant field estimated to be &lt;1 G for 8C11 and </a:t>
            </a:r>
            <a:r>
              <a:rPr lang="en-GB" sz="1800" b="1">
                <a:solidFill>
                  <a:schemeClr val="bg1"/>
                </a:solidFill>
                <a:cs typeface="Times New Roman" pitchFamily="18" charset="0"/>
              </a:rPr>
              <a:t>≈</a:t>
            </a:r>
            <a:r>
              <a:rPr lang="en-GB" sz="1800" b="1">
                <a:solidFill>
                  <a:schemeClr val="bg1"/>
                </a:solidFill>
              </a:rPr>
              <a:t>5G for 4E2;</a:t>
            </a:r>
          </a:p>
          <a:p>
            <a:pPr>
              <a:spcBef>
                <a:spcPct val="10000"/>
              </a:spcBef>
            </a:pPr>
            <a:r>
              <a:rPr lang="en-GB" sz="1800" b="1" baseline="30000">
                <a:solidFill>
                  <a:schemeClr val="bg1"/>
                </a:solidFill>
              </a:rPr>
              <a:t>B</a:t>
            </a:r>
            <a:r>
              <a:rPr lang="en-GB" sz="1800" b="1">
                <a:solidFill>
                  <a:schemeClr val="bg1"/>
                </a:solidFill>
              </a:rPr>
              <a:t> Except “L9” @ MKE6 </a:t>
            </a:r>
            <a:r>
              <a:rPr lang="en-GB" sz="1800" b="1">
                <a:solidFill>
                  <a:schemeClr val="bg1"/>
                </a:solidFill>
                <a:sym typeface="Wingdings" pitchFamily="2" charset="2"/>
              </a:rPr>
              <a:t>4E2 ferrite (higher degassing rate </a:t>
            </a:r>
          </a:p>
          <a:p>
            <a:pPr>
              <a:spcBef>
                <a:spcPct val="10000"/>
              </a:spcBef>
            </a:pPr>
            <a:r>
              <a:rPr lang="en-GB" sz="1800" b="1">
                <a:solidFill>
                  <a:schemeClr val="bg1"/>
                </a:solidFill>
                <a:sym typeface="Wingdings" pitchFamily="2" charset="2"/>
              </a:rPr>
              <a:t>        than 8C11)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1443038"/>
            <a:ext cx="89154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73"/>
          <p:cNvGrpSpPr>
            <a:grpSpLocks/>
          </p:cNvGrpSpPr>
          <p:nvPr/>
        </p:nvGrpSpPr>
        <p:grpSpPr bwMode="auto">
          <a:xfrm>
            <a:off x="6626225" y="5422900"/>
            <a:ext cx="2517775" cy="1435100"/>
            <a:chOff x="3835" y="2834"/>
            <a:chExt cx="1808" cy="1234"/>
          </a:xfrm>
        </p:grpSpPr>
        <p:pic>
          <p:nvPicPr>
            <p:cNvPr id="22" name="Picture 59" descr="mkdv"/>
            <p:cNvPicPr>
              <a:picLocks noChangeAspect="1" noChangeArrowheads="1"/>
            </p:cNvPicPr>
            <p:nvPr/>
          </p:nvPicPr>
          <p:blipFill>
            <a:blip r:embed="rId3" cstate="print"/>
            <a:srcRect l="11320" t="24359" r="26414" b="13287"/>
            <a:stretch>
              <a:fillRect/>
            </a:stretch>
          </p:blipFill>
          <p:spPr bwMode="auto">
            <a:xfrm>
              <a:off x="3835" y="2834"/>
              <a:ext cx="1808" cy="1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 Box 60"/>
            <p:cNvSpPr txBox="1">
              <a:spLocks noChangeArrowheads="1"/>
            </p:cNvSpPr>
            <p:nvPr/>
          </p:nvSpPr>
          <p:spPr bwMode="auto">
            <a:xfrm>
              <a:off x="4243" y="3682"/>
              <a:ext cx="996" cy="341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>
                  <a:solidFill>
                    <a:schemeClr val="bg2"/>
                  </a:solidFill>
                </a:rPr>
                <a:t>FERRITE</a:t>
              </a:r>
            </a:p>
          </p:txBody>
        </p:sp>
        <p:sp>
          <p:nvSpPr>
            <p:cNvPr id="24" name="Line 65"/>
            <p:cNvSpPr>
              <a:spLocks noChangeShapeType="1"/>
            </p:cNvSpPr>
            <p:nvPr/>
          </p:nvSpPr>
          <p:spPr bwMode="auto">
            <a:xfrm>
              <a:off x="4380" y="3538"/>
              <a:ext cx="69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med"/>
              <a:tailEnd type="stealth" w="lg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 Box 66"/>
            <p:cNvSpPr txBox="1">
              <a:spLocks noChangeArrowheads="1"/>
            </p:cNvSpPr>
            <p:nvPr/>
          </p:nvSpPr>
          <p:spPr bwMode="auto">
            <a:xfrm>
              <a:off x="4545" y="3493"/>
              <a:ext cx="411" cy="262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chemeClr val="accent2"/>
                  </a:solidFill>
                </a:rPr>
                <a:t>Vap</a:t>
              </a:r>
            </a:p>
          </p:txBody>
        </p:sp>
        <p:sp>
          <p:nvSpPr>
            <p:cNvPr id="26" name="Line 67"/>
            <p:cNvSpPr>
              <a:spLocks noChangeShapeType="1"/>
            </p:cNvSpPr>
            <p:nvPr/>
          </p:nvSpPr>
          <p:spPr bwMode="auto">
            <a:xfrm rot="16200000" flipH="1">
              <a:off x="4882" y="3215"/>
              <a:ext cx="478" cy="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med"/>
              <a:tailEnd type="stealth" w="lg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Line 68"/>
            <p:cNvSpPr>
              <a:spLocks noChangeShapeType="1"/>
            </p:cNvSpPr>
            <p:nvPr/>
          </p:nvSpPr>
          <p:spPr bwMode="auto">
            <a:xfrm>
              <a:off x="5076" y="3456"/>
              <a:ext cx="12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Line 69"/>
            <p:cNvSpPr>
              <a:spLocks noChangeShapeType="1"/>
            </p:cNvSpPr>
            <p:nvPr/>
          </p:nvSpPr>
          <p:spPr bwMode="auto">
            <a:xfrm>
              <a:off x="5076" y="2979"/>
              <a:ext cx="12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 Box 70"/>
            <p:cNvSpPr txBox="1">
              <a:spLocks noChangeArrowheads="1"/>
            </p:cNvSpPr>
            <p:nvPr/>
          </p:nvSpPr>
          <p:spPr bwMode="auto">
            <a:xfrm>
              <a:off x="5049" y="3127"/>
              <a:ext cx="410" cy="263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chemeClr val="accent2"/>
                  </a:solidFill>
                </a:rPr>
                <a:t>Hap</a:t>
              </a:r>
            </a:p>
          </p:txBody>
        </p:sp>
        <p:sp>
          <p:nvSpPr>
            <p:cNvPr id="30" name="Line 71"/>
            <p:cNvSpPr>
              <a:spLocks noChangeShapeType="1"/>
            </p:cNvSpPr>
            <p:nvPr/>
          </p:nvSpPr>
          <p:spPr bwMode="auto">
            <a:xfrm rot="-5400000">
              <a:off x="5013" y="3552"/>
              <a:ext cx="12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72"/>
            <p:cNvSpPr>
              <a:spLocks noChangeShapeType="1"/>
            </p:cNvSpPr>
            <p:nvPr/>
          </p:nvSpPr>
          <p:spPr bwMode="auto">
            <a:xfrm rot="-5400000">
              <a:off x="4317" y="3555"/>
              <a:ext cx="12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2" name="Text Box 54"/>
          <p:cNvSpPr txBox="1">
            <a:spLocks noChangeArrowheads="1"/>
          </p:cNvSpPr>
          <p:nvPr/>
        </p:nvSpPr>
        <p:spPr bwMode="auto">
          <a:xfrm>
            <a:off x="307975" y="5327650"/>
            <a:ext cx="8751888" cy="127158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GB" sz="1800" b="1" dirty="0">
                <a:solidFill>
                  <a:schemeClr val="tx2"/>
                </a:solidFill>
              </a:rPr>
              <a:t>Aluminium (</a:t>
            </a:r>
            <a:r>
              <a:rPr lang="en-GB" sz="1800" b="1" dirty="0" err="1">
                <a:solidFill>
                  <a:schemeClr val="tx2"/>
                </a:solidFill>
              </a:rPr>
              <a:t>Anticorodal</a:t>
            </a:r>
            <a:r>
              <a:rPr lang="en-GB" sz="1800" b="1" dirty="0">
                <a:solidFill>
                  <a:schemeClr val="tx2"/>
                </a:solidFill>
              </a:rPr>
              <a:t> 110) used for conductors.</a:t>
            </a:r>
          </a:p>
          <a:p>
            <a:pPr>
              <a:spcBef>
                <a:spcPct val="10000"/>
              </a:spcBef>
            </a:pPr>
            <a:r>
              <a:rPr lang="en-GB" sz="1800" b="1" baseline="30000" dirty="0">
                <a:solidFill>
                  <a:schemeClr val="tx2"/>
                </a:solidFill>
              </a:rPr>
              <a:t>A</a:t>
            </a:r>
            <a:r>
              <a:rPr lang="en-GB" sz="1800" b="1" dirty="0">
                <a:solidFill>
                  <a:schemeClr val="tx2"/>
                </a:solidFill>
              </a:rPr>
              <a:t> Remnant field estimated to be &lt;1 G for 8C11 and </a:t>
            </a:r>
            <a:r>
              <a:rPr lang="en-GB" sz="1800" b="1" dirty="0">
                <a:solidFill>
                  <a:schemeClr val="tx2"/>
                </a:solidFill>
                <a:cs typeface="Times New Roman" pitchFamily="18" charset="0"/>
              </a:rPr>
              <a:t>≈</a:t>
            </a:r>
            <a:r>
              <a:rPr lang="en-GB" sz="1800" b="1" dirty="0">
                <a:solidFill>
                  <a:schemeClr val="tx2"/>
                </a:solidFill>
              </a:rPr>
              <a:t>5G for 4E2;</a:t>
            </a:r>
          </a:p>
          <a:p>
            <a:pPr>
              <a:spcBef>
                <a:spcPct val="10000"/>
              </a:spcBef>
            </a:pPr>
            <a:r>
              <a:rPr lang="en-GB" sz="1800" b="1" baseline="30000" dirty="0">
                <a:solidFill>
                  <a:schemeClr val="tx2"/>
                </a:solidFill>
              </a:rPr>
              <a:t>B</a:t>
            </a:r>
            <a:r>
              <a:rPr lang="en-GB" sz="1800" b="1" dirty="0">
                <a:solidFill>
                  <a:schemeClr val="tx2"/>
                </a:solidFill>
              </a:rPr>
              <a:t> Except “L9” @ MKE6 </a:t>
            </a:r>
            <a:r>
              <a:rPr lang="en-GB" sz="1800" b="1" dirty="0">
                <a:solidFill>
                  <a:schemeClr val="tx2"/>
                </a:solidFill>
                <a:sym typeface="Wingdings" pitchFamily="2" charset="2"/>
              </a:rPr>
              <a:t>4E2 ferrite (higher degassing rate </a:t>
            </a:r>
          </a:p>
          <a:p>
            <a:pPr>
              <a:spcBef>
                <a:spcPct val="10000"/>
              </a:spcBef>
            </a:pPr>
            <a:r>
              <a:rPr lang="en-GB" sz="1800" b="1" dirty="0">
                <a:solidFill>
                  <a:schemeClr val="tx2"/>
                </a:solidFill>
                <a:sym typeface="Wingdings" pitchFamily="2" charset="2"/>
              </a:rPr>
              <a:t>        than 8C11)</a:t>
            </a: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9E0E715-4B37-4204-BEE7-441511101909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1" y="58738"/>
            <a:ext cx="8820150" cy="8556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Summary for SPS Kicker Magnets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8686800" cy="376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FR2RAC02f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0"/>
            <a:ext cx="2346080" cy="185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7" y="922337"/>
            <a:ext cx="5664200" cy="329247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914400"/>
            <a:ext cx="3114675" cy="3290887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1" y="58738"/>
            <a:ext cx="8820150" cy="8556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MKE: Longitudinal Real Impedance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150" y="4267200"/>
            <a:ext cx="8604250" cy="21390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measurement data for </a:t>
            </a:r>
            <a:r>
              <a:rPr lang="en-US" sz="19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Longitudinal Real Coupling Impedance, without serigraphy, is in reasonable agreement with the analytical approach (CERN-SL-2000-04 AP, by H. </a:t>
            </a:r>
            <a:r>
              <a:rPr lang="en-US" sz="19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Tsutsui</a:t>
            </a:r>
            <a:r>
              <a:rPr lang="en-US" sz="19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):– although the measurements are generally lower (to 1 GHz) than the analytical approach.</a:t>
            </a:r>
          </a:p>
          <a:p>
            <a:pPr algn="just">
              <a:defRPr/>
            </a:pPr>
            <a:r>
              <a:rPr lang="en-US" sz="19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9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pikes</a:t>
            </a:r>
            <a:r>
              <a:rPr lang="en-US" sz="19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 starting from a frequency of ~0.45 GHz when serigraphy is NOT applied: these spikes are suppressed by the serigraphy. However the serigraphy results in a high impedance spike at ~50 </a:t>
            </a:r>
            <a:r>
              <a:rPr lang="en-US" sz="19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MHz (due to external circuit).  </a:t>
            </a:r>
            <a:endParaRPr lang="en-US" sz="19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36876"/>
            <a:ext cx="3909846" cy="81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866" y="1828800"/>
            <a:ext cx="3801622" cy="2209799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18" name="Group 17"/>
          <p:cNvGrpSpPr/>
          <p:nvPr/>
        </p:nvGrpSpPr>
        <p:grpSpPr>
          <a:xfrm>
            <a:off x="4187952" y="3959352"/>
            <a:ext cx="4343400" cy="2869276"/>
            <a:chOff x="4187952" y="3959352"/>
            <a:chExt cx="4343400" cy="286927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87952" y="3959352"/>
              <a:ext cx="4343400" cy="2869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5" name="Group 14"/>
            <p:cNvGrpSpPr/>
            <p:nvPr/>
          </p:nvGrpSpPr>
          <p:grpSpPr>
            <a:xfrm>
              <a:off x="5349240" y="4191000"/>
              <a:ext cx="1219200" cy="1752600"/>
              <a:chOff x="5334000" y="4191000"/>
              <a:chExt cx="1219200" cy="17526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334000" y="4191000"/>
                <a:ext cx="533400" cy="17526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791200" y="4419600"/>
                <a:ext cx="7620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 smtClean="0">
                    <a:latin typeface="Times New Roman" pitchFamily="18" charset="0"/>
                    <a:cs typeface="Times New Roman" pitchFamily="18" charset="0"/>
                  </a:rPr>
                  <a:t>Next slide</a:t>
                </a:r>
                <a:endParaRPr lang="en-GB" sz="11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3" name="Title 1"/>
          <p:cNvSpPr txBox="1">
            <a:spLocks/>
          </p:cNvSpPr>
          <p:nvPr/>
        </p:nvSpPr>
        <p:spPr>
          <a:xfrm>
            <a:off x="381001" y="114300"/>
            <a:ext cx="8763000" cy="12763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MKE6: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MD of Apr 28 to Apr 29 2010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267200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dirty="0" smtClean="0"/>
              <a:t> Max temperature rise of ~12</a:t>
            </a:r>
            <a:r>
              <a:rPr lang="en-GB" dirty="0" smtClean="0">
                <a:latin typeface="Times New Roman"/>
                <a:cs typeface="Times New Roman"/>
              </a:rPr>
              <a:t>˚</a:t>
            </a:r>
            <a:r>
              <a:rPr lang="en-GB" dirty="0" smtClean="0"/>
              <a:t>C (~8</a:t>
            </a:r>
            <a:r>
              <a:rPr lang="en-GB" dirty="0" smtClean="0">
                <a:latin typeface="Times New Roman"/>
                <a:cs typeface="Times New Roman"/>
              </a:rPr>
              <a:t>˚</a:t>
            </a:r>
            <a:r>
              <a:rPr lang="en-GB" dirty="0" smtClean="0"/>
              <a:t>C, c.f. 20:00hrs, from 5:00hrs onwards);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 Significant out-gassing starts at ~22:00hrs (</a:t>
            </a:r>
            <a:r>
              <a:rPr lang="en-GB" dirty="0" err="1" smtClean="0"/>
              <a:t>BCT</a:t>
            </a:r>
            <a:r>
              <a:rPr lang="en-GB" dirty="0" smtClean="0"/>
              <a:t> value=2);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 Conditioning takes place and generally remains during MD.</a:t>
            </a:r>
            <a:endParaRPr lang="en-GB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9E0E715-4B37-4204-BEE7-441511101909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grpSp>
        <p:nvGrpSpPr>
          <p:cNvPr id="25" name="Group 24"/>
          <p:cNvGrpSpPr/>
          <p:nvPr/>
        </p:nvGrpSpPr>
        <p:grpSpPr>
          <a:xfrm>
            <a:off x="4191000" y="630936"/>
            <a:ext cx="4343400" cy="3407164"/>
            <a:chOff x="4191000" y="630936"/>
            <a:chExt cx="4343400" cy="3407164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91000" y="990600"/>
              <a:ext cx="4343400" cy="304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0" name="Straight Connector 19"/>
            <p:cNvCxnSpPr/>
            <p:nvPr/>
          </p:nvCxnSpPr>
          <p:spPr>
            <a:xfrm rot="5400000">
              <a:off x="6016752" y="952500"/>
              <a:ext cx="228600" cy="0"/>
            </a:xfrm>
            <a:prstGeom prst="line">
              <a:avLst/>
            </a:prstGeom>
            <a:ln w="22225">
              <a:solidFill>
                <a:srgbClr val="FF00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102352" y="630936"/>
              <a:ext cx="2057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Interlocked by MKE4</a:t>
              </a:r>
              <a:endParaRPr lang="en-GB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8040" y="3505200"/>
            <a:ext cx="3337560" cy="22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1" y="114300"/>
            <a:ext cx="8839199" cy="12763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MKE6: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MD of Apr 28 to Apr 29 2010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200" y="1447800"/>
            <a:ext cx="8991600" cy="1993392"/>
            <a:chOff x="152400" y="838200"/>
            <a:chExt cx="8991600" cy="199339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838200"/>
              <a:ext cx="3017520" cy="1993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24200" y="838200"/>
              <a:ext cx="3017520" cy="1993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26480" y="838200"/>
              <a:ext cx="3017520" cy="1993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09600"/>
            <a:ext cx="3909846" cy="81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52400" y="57912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 S3 shows highest pressure rise of ~2.7e-7mbar!!;</a:t>
            </a:r>
          </a:p>
          <a:p>
            <a:pPr>
              <a:buFont typeface="Wingdings" pitchFamily="2" charset="2"/>
              <a:buChar char="Ø"/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 (Rapid) out-gassing follows SPS cycle;</a:t>
            </a:r>
          </a:p>
          <a:p>
            <a:pPr>
              <a:buFont typeface="Wingdings" pitchFamily="2" charset="2"/>
              <a:buChar char="Ø"/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 Out-gassing increases with increasing intensity (e.g. at 22:30hrs when </a:t>
            </a:r>
            <a:r>
              <a:rPr lang="en-GB" sz="1600" dirty="0" err="1" smtClean="0">
                <a:latin typeface="Times New Roman" pitchFamily="18" charset="0"/>
                <a:cs typeface="Times New Roman" pitchFamily="18" charset="0"/>
              </a:rPr>
              <a:t>BCT</a:t>
            </a: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 2-&gt;3).</a:t>
            </a:r>
            <a:endParaRPr lang="en-GB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3398981"/>
            <a:ext cx="3505200" cy="231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9E0E715-4B37-4204-BEE7-441511101909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3801622" cy="2209799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81001" y="114300"/>
            <a:ext cx="8610599" cy="12763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MKE4: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MD of Apr 28 to Apr 29 2010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685800"/>
            <a:ext cx="4038600" cy="66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" name="Group 14"/>
          <p:cNvGrpSpPr/>
          <p:nvPr/>
        </p:nvGrpSpPr>
        <p:grpSpPr>
          <a:xfrm>
            <a:off x="0" y="3581400"/>
            <a:ext cx="4358207" cy="1805464"/>
            <a:chOff x="0" y="5052536"/>
            <a:chExt cx="4358207" cy="18054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5257800"/>
              <a:ext cx="4358207" cy="1600200"/>
              <a:chOff x="0" y="5257800"/>
              <a:chExt cx="4358207" cy="1600200"/>
            </a:xfrm>
          </p:grpSpPr>
          <p:pic>
            <p:nvPicPr>
              <p:cNvPr id="9" name="Picture 8" descr="MKE4_Vac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0" y="5285900"/>
                <a:ext cx="2743200" cy="1572100"/>
              </a:xfrm>
              <a:prstGeom prst="rect">
                <a:avLst/>
              </a:prstGeom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590800" y="5257800"/>
                <a:ext cx="1767407" cy="1600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6200" y="5052536"/>
              <a:ext cx="4267200" cy="461665"/>
            </a:xfrm>
            <a:prstGeom prst="rect">
              <a:avLst/>
            </a:prstGeom>
            <a:solidFill>
              <a:schemeClr val="bg1">
                <a:alpha val="1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solidFill>
                    <a:srgbClr val="FF0000"/>
                  </a:solidFill>
                </a:rPr>
                <a:t>Timber shows large noise spikes: Vacuum’s </a:t>
              </a:r>
              <a:r>
                <a:rPr lang="en-GB" sz="1200" b="1" dirty="0" err="1" smtClean="0">
                  <a:solidFill>
                    <a:srgbClr val="FF0000"/>
                  </a:solidFill>
                </a:rPr>
                <a:t>PVSS</a:t>
              </a:r>
              <a:r>
                <a:rPr lang="en-GB" sz="1200" b="1" dirty="0" smtClean="0">
                  <a:solidFill>
                    <a:srgbClr val="FF0000"/>
                  </a:solidFill>
                </a:rPr>
                <a:t> does not… (to be investigated further)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rot="5400000">
            <a:off x="1905000" y="3962400"/>
            <a:ext cx="381000" cy="76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4191000" y="991099"/>
            <a:ext cx="4422648" cy="5873759"/>
            <a:chOff x="4191000" y="991099"/>
            <a:chExt cx="4422648" cy="5873759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70248" y="4041648"/>
              <a:ext cx="4343400" cy="2823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91000" y="991099"/>
              <a:ext cx="4267200" cy="3047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2" name="Straight Connector 21"/>
            <p:cNvCxnSpPr/>
            <p:nvPr/>
          </p:nvCxnSpPr>
          <p:spPr>
            <a:xfrm rot="5400000" flipH="1" flipV="1">
              <a:off x="3810000" y="3352800"/>
              <a:ext cx="411480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105400" y="2819400"/>
              <a:ext cx="914400" cy="1588"/>
            </a:xfrm>
            <a:prstGeom prst="straightConnector1">
              <a:avLst/>
            </a:prstGeom>
            <a:ln w="15875">
              <a:solidFill>
                <a:schemeClr val="tx2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H="1" flipV="1">
              <a:off x="5219700" y="2095500"/>
              <a:ext cx="1600200" cy="0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4305300" y="2095500"/>
              <a:ext cx="1600200" cy="0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257800" y="2754000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tx2">
                      <a:lumMod val="75000"/>
                    </a:schemeClr>
                  </a:solidFill>
                </a:rPr>
                <a:t>~5 hrs</a:t>
              </a:r>
              <a:endParaRPr lang="en-GB" sz="1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flipV="1">
            <a:off x="4038600" y="5257800"/>
            <a:ext cx="1905000" cy="685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133600" y="3810000"/>
            <a:ext cx="4191000" cy="533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200" y="5334000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1600" dirty="0" smtClean="0"/>
              <a:t> Max temperature rise of ~35</a:t>
            </a:r>
            <a:r>
              <a:rPr lang="en-GB" sz="1600" dirty="0" smtClean="0">
                <a:latin typeface="Times New Roman"/>
                <a:cs typeface="Times New Roman"/>
              </a:rPr>
              <a:t>˚</a:t>
            </a:r>
            <a:r>
              <a:rPr lang="en-GB" sz="1600" dirty="0" smtClean="0"/>
              <a:t>C;</a:t>
            </a:r>
          </a:p>
          <a:p>
            <a:pPr>
              <a:buFont typeface="Wingdings" pitchFamily="2" charset="2"/>
              <a:buChar char="Ø"/>
            </a:pPr>
            <a:r>
              <a:rPr lang="en-GB" sz="1600" dirty="0" smtClean="0"/>
              <a:t> Significant out-gassing starts at ~22:30hrs (</a:t>
            </a:r>
            <a:r>
              <a:rPr lang="en-GB" sz="1600" dirty="0" err="1" smtClean="0"/>
              <a:t>BCT</a:t>
            </a:r>
            <a:r>
              <a:rPr lang="en-GB" sz="1600" dirty="0" smtClean="0"/>
              <a:t>-&gt;4);</a:t>
            </a:r>
          </a:p>
          <a:p>
            <a:pPr>
              <a:buFont typeface="Wingdings" pitchFamily="2" charset="2"/>
              <a:buChar char="Ø"/>
            </a:pPr>
            <a:r>
              <a:rPr lang="en-GB" sz="1600" dirty="0" smtClean="0"/>
              <a:t> Pressure goes up substantially after ~01:00hrs: probably due to temperature (55</a:t>
            </a:r>
            <a:r>
              <a:rPr lang="en-GB" sz="1600" dirty="0" smtClean="0">
                <a:latin typeface="Times New Roman"/>
                <a:cs typeface="Times New Roman"/>
              </a:rPr>
              <a:t>˚</a:t>
            </a:r>
            <a:r>
              <a:rPr lang="en-GB" sz="1600" dirty="0" smtClean="0"/>
              <a:t>C reading) – so, in future, make high intensity MD while magnet is “cool”.</a:t>
            </a:r>
            <a:endParaRPr lang="en-GB" sz="1600" dirty="0"/>
          </a:p>
        </p:txBody>
      </p:sp>
      <p:cxnSp>
        <p:nvCxnSpPr>
          <p:cNvPr id="28" name="Straight Connector 27"/>
          <p:cNvCxnSpPr/>
          <p:nvPr/>
        </p:nvCxnSpPr>
        <p:spPr>
          <a:xfrm rot="5400000">
            <a:off x="5943600" y="952500"/>
            <a:ext cx="228600" cy="0"/>
          </a:xfrm>
          <a:prstGeom prst="line">
            <a:avLst/>
          </a:prstGeom>
          <a:ln w="22225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486400" y="630936"/>
            <a:ext cx="114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Interlocked</a:t>
            </a:r>
            <a:endParaRPr lang="en-GB" sz="1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9E0E715-4B37-4204-BEE7-441511101909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GB" dirty="0" err="1" smtClean="0"/>
              <a:t>SPSU</a:t>
            </a:r>
            <a:r>
              <a:rPr lang="en-GB" dirty="0" smtClean="0"/>
              <a:t> </a:t>
            </a:r>
            <a:r>
              <a:rPr lang="en-GB" dirty="0" err="1" smtClean="0"/>
              <a:t>SG</a:t>
            </a:r>
            <a:r>
              <a:rPr lang="en-GB" dirty="0" smtClean="0"/>
              <a:t>  Meeting</a:t>
            </a:r>
            <a:endParaRPr lang="en-GB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1" y="114300"/>
            <a:ext cx="8610599" cy="12763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MKE4: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MD of Apr 28 to Apr 29 2010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5486400"/>
            <a:ext cx="899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 S4 shows lowest pressure rise;</a:t>
            </a:r>
          </a:p>
          <a:p>
            <a:pPr>
              <a:buFont typeface="Wingdings" pitchFamily="2" charset="2"/>
              <a:buChar char="Ø"/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 Highest pressure rise is ~3.2e-8mbar, i.e. almost an order of magnitude </a:t>
            </a:r>
            <a:r>
              <a:rPr lang="en-GB" sz="1600" u="sng" dirty="0" smtClean="0">
                <a:latin typeface="Times New Roman" pitchFamily="18" charset="0"/>
                <a:cs typeface="Times New Roman" pitchFamily="18" charset="0"/>
              </a:rPr>
              <a:t>LESS than MKE6-(serigraphed)</a:t>
            </a: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 (Rapid) out-gassing follows SPS cycle;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Out-gassing increases with increasing intensity (e.g. at 22:50hrs when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BCT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3-&gt;4).</a:t>
            </a:r>
            <a:endParaRPr lang="en-GB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762000"/>
            <a:ext cx="4497940" cy="74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3429000" y="838200"/>
            <a:ext cx="6858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GB" sz="600" dirty="0" smtClean="0">
                <a:latin typeface="Times New Roman" pitchFamily="18" charset="0"/>
                <a:cs typeface="Times New Roman" pitchFamily="18" charset="0"/>
              </a:rPr>
              <a:t>Vacuum gauge not working</a:t>
            </a:r>
            <a:endParaRPr lang="en-GB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r>
              <a:rPr lang="en-US" dirty="0" smtClean="0"/>
              <a:t>20 May 2010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99E0E715-4B37-4204-BEE7-441511101909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GB" dirty="0" err="1" smtClean="0"/>
              <a:t>SPSU</a:t>
            </a:r>
            <a:r>
              <a:rPr lang="en-GB" dirty="0" smtClean="0"/>
              <a:t> </a:t>
            </a:r>
            <a:r>
              <a:rPr lang="en-GB" dirty="0" err="1" smtClean="0"/>
              <a:t>SG</a:t>
            </a:r>
            <a:r>
              <a:rPr lang="en-GB" dirty="0" smtClean="0"/>
              <a:t>  Meeting</a:t>
            </a:r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152400" y="1524000"/>
            <a:ext cx="8991599" cy="4039394"/>
            <a:chOff x="152400" y="1752600"/>
            <a:chExt cx="8991599" cy="403939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1752600"/>
              <a:ext cx="3017520" cy="1961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5999" y="3733800"/>
              <a:ext cx="304800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78480" y="1752600"/>
              <a:ext cx="3017520" cy="1961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19800" y="1752600"/>
              <a:ext cx="3017520" cy="1961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2400" y="3733800"/>
              <a:ext cx="3017520" cy="1961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78480" y="3733800"/>
              <a:ext cx="3017520" cy="1961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Rectangle 18"/>
            <p:cNvSpPr/>
            <p:nvPr/>
          </p:nvSpPr>
          <p:spPr>
            <a:xfrm>
              <a:off x="1033272" y="2057400"/>
              <a:ext cx="54864" cy="1005840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16200000" flipV="1">
              <a:off x="2285206" y="5334794"/>
              <a:ext cx="838994" cy="75406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9" idx="3"/>
            </p:cNvCxnSpPr>
            <p:nvPr/>
          </p:nvCxnSpPr>
          <p:spPr>
            <a:xfrm>
              <a:off x="1088136" y="2560320"/>
              <a:ext cx="5160264" cy="1478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228600" y="2133600"/>
            <a:ext cx="4267200" cy="2971800"/>
            <a:chOff x="228600" y="2133600"/>
            <a:chExt cx="4267200" cy="2971800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2133600"/>
              <a:ext cx="4187882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44" name="Straight Arrow Connector 43"/>
            <p:cNvCxnSpPr/>
            <p:nvPr/>
          </p:nvCxnSpPr>
          <p:spPr>
            <a:xfrm rot="5400000" flipH="1" flipV="1">
              <a:off x="3771900" y="3162300"/>
              <a:ext cx="685800" cy="1588"/>
            </a:xfrm>
            <a:prstGeom prst="straightConnector1">
              <a:avLst/>
            </a:prstGeom>
            <a:ln w="2222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4038600" y="2999601"/>
              <a:ext cx="457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6</a:t>
              </a:r>
              <a:r>
                <a:rPr lang="en-GB" sz="12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/>
                  <a:cs typeface="Times New Roman"/>
                </a:rPr>
                <a:t> ˚</a:t>
              </a:r>
              <a:r>
                <a:rPr lang="en-GB" sz="12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</a:t>
              </a:r>
              <a:endParaRPr lang="en-GB" sz="12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28600" y="1143000"/>
            <a:ext cx="5242560" cy="886230"/>
            <a:chOff x="228600" y="1295400"/>
            <a:chExt cx="5242560" cy="886230"/>
          </a:xfrm>
        </p:grpSpPr>
        <p:grpSp>
          <p:nvGrpSpPr>
            <p:cNvPr id="5" name="Group 4"/>
            <p:cNvGrpSpPr/>
            <p:nvPr/>
          </p:nvGrpSpPr>
          <p:grpSpPr>
            <a:xfrm>
              <a:off x="685800" y="1295400"/>
              <a:ext cx="762000" cy="304800"/>
              <a:chOff x="685800" y="1295400"/>
              <a:chExt cx="762000" cy="304800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762000" y="1295401"/>
                <a:ext cx="609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 err="1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TIDVG</a:t>
                </a:r>
                <a:endParaRPr lang="en-GB" sz="1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685800" y="1295400"/>
                <a:ext cx="762000" cy="30480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362200" y="1295400"/>
              <a:ext cx="3108960" cy="886230"/>
              <a:chOff x="2377440" y="1295400"/>
              <a:chExt cx="3108960" cy="886230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392680" y="1295400"/>
                <a:ext cx="762000" cy="304800"/>
                <a:chOff x="685800" y="1295400"/>
                <a:chExt cx="762000" cy="304800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762000" y="1295401"/>
                  <a:ext cx="60960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00" dirty="0" smtClean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MKP1</a:t>
                  </a:r>
                  <a:endParaRPr lang="en-GB" sz="1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685800" y="1295400"/>
                  <a:ext cx="762000" cy="304800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3169920" y="1295400"/>
                <a:ext cx="762000" cy="304800"/>
                <a:chOff x="685800" y="1295400"/>
                <a:chExt cx="762000" cy="304800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762000" y="1295401"/>
                  <a:ext cx="60960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00" dirty="0" smtClean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MKP2</a:t>
                  </a:r>
                  <a:endParaRPr lang="en-GB" sz="1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5800" y="1295400"/>
                  <a:ext cx="762000" cy="304800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3947160" y="1295400"/>
                <a:ext cx="762000" cy="304800"/>
                <a:chOff x="685800" y="1295400"/>
                <a:chExt cx="762000" cy="304800"/>
              </a:xfrm>
            </p:grpSpPr>
            <p:sp>
              <p:nvSpPr>
                <p:cNvPr id="13" name="TextBox 12"/>
                <p:cNvSpPr txBox="1"/>
                <p:nvPr/>
              </p:nvSpPr>
              <p:spPr>
                <a:xfrm>
                  <a:off x="762000" y="1295401"/>
                  <a:ext cx="60960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00" dirty="0" smtClean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MKP3</a:t>
                  </a:r>
                  <a:endParaRPr lang="en-GB" sz="1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5800" y="1295400"/>
                  <a:ext cx="762000" cy="304800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4724400" y="1295400"/>
                <a:ext cx="762000" cy="304800"/>
                <a:chOff x="685800" y="1295400"/>
                <a:chExt cx="762000" cy="304800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762000" y="1295401"/>
                  <a:ext cx="60960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00" dirty="0" smtClean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MKP4</a:t>
                  </a:r>
                  <a:endParaRPr lang="en-GB" sz="1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5800" y="1295400"/>
                  <a:ext cx="762000" cy="304800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2377440" y="1627632"/>
                <a:ext cx="762000" cy="438582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  <a:prstDash val="dash"/>
              </a:ln>
            </p:spPr>
            <p:txBody>
              <a:bodyPr wrap="square" lIns="36576" rIns="27432" rtlCol="0">
                <a:spAutoFit/>
              </a:bodyPr>
              <a:lstStyle/>
              <a:p>
                <a:r>
                  <a:rPr lang="en-GB" sz="750" dirty="0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11931: 5 </a:t>
                </a:r>
                <a:r>
                  <a:rPr lang="en-GB" sz="750" dirty="0" err="1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mags</a:t>
                </a:r>
                <a:r>
                  <a:rPr lang="en-GB" sz="750" dirty="0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GB" sz="750" dirty="0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100mm x 61mm</a:t>
                </a:r>
              </a:p>
              <a:p>
                <a:r>
                  <a:rPr lang="en-GB" sz="750" dirty="0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Temp. probe</a:t>
                </a:r>
                <a:endParaRPr lang="en-GB" sz="75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169920" y="1627632"/>
                <a:ext cx="762000" cy="553998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  <a:prstDash val="dash"/>
              </a:ln>
            </p:spPr>
            <p:txBody>
              <a:bodyPr wrap="square" lIns="36576" rIns="27432" rtlCol="0">
                <a:spAutoFit/>
              </a:bodyPr>
              <a:lstStyle/>
              <a:p>
                <a:r>
                  <a:rPr lang="en-GB" sz="750" dirty="0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11936: 5 </a:t>
                </a:r>
                <a:r>
                  <a:rPr lang="en-GB" sz="750" dirty="0" err="1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mags</a:t>
                </a:r>
                <a:r>
                  <a:rPr lang="en-GB" sz="750" dirty="0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GB" sz="750" dirty="0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100mm x 61mm</a:t>
                </a:r>
              </a:p>
              <a:p>
                <a:r>
                  <a:rPr lang="en-GB" sz="750" dirty="0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Temp. probe (not correctly logged)</a:t>
                </a:r>
                <a:endParaRPr lang="en-GB" sz="75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947160" y="1627632"/>
                <a:ext cx="762000" cy="323165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  <a:prstDash val="dash"/>
              </a:ln>
            </p:spPr>
            <p:txBody>
              <a:bodyPr wrap="square" lIns="36576" rIns="27432" rtlCol="0">
                <a:spAutoFit/>
              </a:bodyPr>
              <a:lstStyle/>
              <a:p>
                <a:r>
                  <a:rPr lang="en-GB" sz="750" dirty="0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11952: 2 </a:t>
                </a:r>
                <a:r>
                  <a:rPr lang="en-GB" sz="750" dirty="0" err="1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mags</a:t>
                </a:r>
                <a:r>
                  <a:rPr lang="en-GB" sz="750" dirty="0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GB" sz="750" dirty="0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100mm x 61mm</a:t>
                </a:r>
                <a:endParaRPr lang="en-GB" sz="75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724400" y="1627632"/>
                <a:ext cx="762000" cy="323165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  <a:prstDash val="dash"/>
              </a:ln>
            </p:spPr>
            <p:txBody>
              <a:bodyPr wrap="square" lIns="36576" rIns="27432" rtlCol="0">
                <a:spAutoFit/>
              </a:bodyPr>
              <a:lstStyle/>
              <a:p>
                <a:r>
                  <a:rPr lang="en-GB" sz="750" dirty="0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11955: 4 </a:t>
                </a:r>
                <a:r>
                  <a:rPr lang="en-GB" sz="750" dirty="0" err="1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mags</a:t>
                </a:r>
                <a:r>
                  <a:rPr lang="en-GB" sz="750" dirty="0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GB" sz="750" dirty="0" smtClean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140mm x 54mm</a:t>
                </a:r>
                <a:endParaRPr lang="en-GB" sz="75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3" name="Straight Arrow Connector 22"/>
            <p:cNvCxnSpPr>
              <a:endCxn id="4" idx="1"/>
            </p:cNvCxnSpPr>
            <p:nvPr/>
          </p:nvCxnSpPr>
          <p:spPr>
            <a:xfrm>
              <a:off x="304800" y="1447800"/>
              <a:ext cx="381000" cy="1588"/>
            </a:xfrm>
            <a:prstGeom prst="straightConnector1">
              <a:avLst/>
            </a:prstGeom>
            <a:ln w="15875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28600" y="1430179"/>
              <a:ext cx="533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Beam</a:t>
              </a:r>
              <a:endParaRPr lang="en-GB" sz="1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447800" y="1295400"/>
              <a:ext cx="914400" cy="304800"/>
              <a:chOff x="609600" y="1295400"/>
              <a:chExt cx="914400" cy="304800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609600" y="1295401"/>
                <a:ext cx="9144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 err="1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QDA</a:t>
                </a:r>
                <a:r>
                  <a:rPr lang="en-GB" sz="1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11910</a:t>
                </a:r>
                <a:endParaRPr lang="en-GB" sz="1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85800" y="1295400"/>
                <a:ext cx="762000" cy="30480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304800" y="5257800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dirty="0" smtClean="0"/>
              <a:t> </a:t>
            </a:r>
            <a:r>
              <a:rPr lang="en-GB" dirty="0" smtClean="0">
                <a:solidFill>
                  <a:srgbClr val="7030A0"/>
                </a:solidFill>
              </a:rPr>
              <a:t>Real longitudinal impedance is similar for MKP (theoretical) &amp; shielded MKE (measured) up to ~600MHz.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 Temperature rise of ~6</a:t>
            </a:r>
            <a:r>
              <a:rPr lang="en-GB" dirty="0" smtClean="0">
                <a:latin typeface="Times New Roman"/>
                <a:cs typeface="Times New Roman"/>
              </a:rPr>
              <a:t>˚</a:t>
            </a:r>
            <a:r>
              <a:rPr lang="en-GB" dirty="0" smtClean="0"/>
              <a:t>C (~8</a:t>
            </a:r>
            <a:r>
              <a:rPr lang="en-GB" dirty="0" smtClean="0">
                <a:latin typeface="Times New Roman"/>
                <a:cs typeface="Times New Roman"/>
              </a:rPr>
              <a:t>˚</a:t>
            </a:r>
            <a:r>
              <a:rPr lang="en-GB" dirty="0" smtClean="0"/>
              <a:t>C for [shielded]  MKE6 to “steady-state”);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57201" y="114300"/>
            <a:ext cx="8686800" cy="8001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MKP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r>
              <a:rPr kumimoji="0" lang="en-US" sz="3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MD of Apr 28 to Apr 29 2010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May 2010</a:t>
            </a:r>
            <a:endParaRPr lang="en-GB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0E715-4B37-4204-BEE7-441511101909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SPSU SG  Meeting</a:t>
            </a:r>
            <a:endParaRPr lang="en-GB"/>
          </a:p>
        </p:txBody>
      </p:sp>
      <p:grpSp>
        <p:nvGrpSpPr>
          <p:cNvPr id="42" name="Group 41"/>
          <p:cNvGrpSpPr/>
          <p:nvPr/>
        </p:nvGrpSpPr>
        <p:grpSpPr>
          <a:xfrm>
            <a:off x="2971800" y="2133600"/>
            <a:ext cx="5829300" cy="3200404"/>
            <a:chOff x="2971800" y="2133600"/>
            <a:chExt cx="5829300" cy="320040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76800" y="2133600"/>
              <a:ext cx="3924300" cy="2974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38" name="Straight Arrow Connector 37"/>
            <p:cNvCxnSpPr>
              <a:endCxn id="41" idx="2"/>
            </p:cNvCxnSpPr>
            <p:nvPr/>
          </p:nvCxnSpPr>
          <p:spPr>
            <a:xfrm flipV="1">
              <a:off x="2971800" y="4621418"/>
              <a:ext cx="2560090" cy="71258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/>
          <p:cNvSpPr/>
          <p:nvPr/>
        </p:nvSpPr>
        <p:spPr>
          <a:xfrm rot="-1200000">
            <a:off x="5505744" y="4281093"/>
            <a:ext cx="867093" cy="384085"/>
          </a:xfrm>
          <a:prstGeom prst="ellipse">
            <a:avLst/>
          </a:prstGeom>
          <a:noFill/>
          <a:ln w="19050">
            <a:solidFill>
              <a:srgbClr val="7030A0"/>
            </a:solidFill>
          </a:ln>
          <a:scene3d>
            <a:camera prst="orthographicFront">
              <a:rot lat="1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2099</Words>
  <Application>Microsoft Office PowerPoint</Application>
  <PresentationFormat>On-screen Show (4:3)</PresentationFormat>
  <Paragraphs>238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HEATING AND OUTGASSING OF SPS KICKERS: MD OF WEEK 17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MKDV Temperature &amp; Pressure for 12, 13 &amp; 14th August 2008</vt:lpstr>
      <vt:lpstr>Slide 12</vt:lpstr>
      <vt:lpstr>Slide 13</vt:lpstr>
      <vt:lpstr>Slide 14</vt:lpstr>
      <vt:lpstr>Slide 15</vt:lpstr>
      <vt:lpstr>Slide 16</vt:lpstr>
      <vt:lpstr>Slide 17</vt:lpstr>
      <vt:lpstr>MKE: Imaginary Transverse Beam Coupling Impedance</vt:lpstr>
      <vt:lpstr>MKDH3: Imaginary Transverse Beam Coupling Impedance</vt:lpstr>
      <vt:lpstr>Enameled Flanges in Beam Pipe</vt:lpstr>
      <vt:lpstr>Slide 21</vt:lpstr>
      <vt:lpstr>Impedance Understanding &amp; Reduction</vt:lpstr>
      <vt:lpstr>Slide 23</vt:lpstr>
      <vt:lpstr>Summary of SPS Kicker Apertures, Materials &amp; Out-gassing (MDs of Aug. &amp; Oct. 2008)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barnesm</dc:creator>
  <cp:lastModifiedBy>barnesm</cp:lastModifiedBy>
  <cp:revision>138</cp:revision>
  <dcterms:created xsi:type="dcterms:W3CDTF">2010-05-17T13:33:43Z</dcterms:created>
  <dcterms:modified xsi:type="dcterms:W3CDTF">2010-05-21T07:04:11Z</dcterms:modified>
</cp:coreProperties>
</file>