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e\elenas\Documents\MDs\chandra\SPS-MD-2010101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Users\e\elenas\Documents\MDs\chandra\SPS-MD-2010101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3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SPS</a:t>
            </a:r>
            <a:r>
              <a:rPr lang="en-US" baseline="0" dirty="0" smtClean="0"/>
              <a:t> MD </a:t>
            </a:r>
            <a:r>
              <a:rPr lang="en-US" dirty="0" smtClean="0"/>
              <a:t>2010/10/19</a:t>
            </a:r>
            <a:r>
              <a:rPr lang="en-US" baseline="0" dirty="0" smtClean="0"/>
              <a:t> extraction</a:t>
            </a:r>
            <a:r>
              <a:rPr lang="en-US" dirty="0"/>
              <a:t>
25 </a:t>
            </a:r>
            <a:r>
              <a:rPr lang="en-US" dirty="0" smtClean="0"/>
              <a:t>ns, </a:t>
            </a:r>
            <a:r>
              <a:rPr lang="en-US" dirty="0"/>
              <a:t>36 </a:t>
            </a:r>
            <a:r>
              <a:rPr lang="en-US" dirty="0" smtClean="0"/>
              <a:t>bunches,</a:t>
            </a:r>
            <a:r>
              <a:rPr lang="en-US" baseline="0" dirty="0" smtClean="0"/>
              <a:t> </a:t>
            </a:r>
            <a:r>
              <a:rPr lang="en-US" dirty="0" smtClean="0"/>
              <a:t>1.2E11p/bunch</a:t>
            </a:r>
            <a:endParaRPr lang="en-US" dirty="0"/>
          </a:p>
        </c:rich>
      </c:tx>
      <c:layout>
        <c:manualLayout>
          <c:xMode val="edge"/>
          <c:yMode val="edge"/>
          <c:x val="0.1644201613334329"/>
          <c:y val="3.6590253804481346E-3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860182370820667"/>
          <c:y val="0.22673031026252996"/>
          <c:w val="0.66018237082066822"/>
          <c:h val="0.59427207637231483"/>
        </c:manualLayout>
      </c:layout>
      <c:scatterChart>
        <c:scatterStyle val="lineMarker"/>
        <c:ser>
          <c:idx val="0"/>
          <c:order val="0"/>
          <c:tx>
            <c:strRef>
              <c:f>Sheet1!$G$6</c:f>
              <c:strCache>
                <c:ptCount val="1"/>
                <c:pt idx="0">
                  <c:v>e_H(um)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004586"/>
              </a:solidFill>
              <a:ln>
                <a:solidFill>
                  <a:srgbClr val="004586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Sheet1!$H$26:$H$30</c:f>
                <c:numCache>
                  <c:formatCode>General</c:formatCode>
                  <c:ptCount val="5"/>
                  <c:pt idx="0">
                    <c:v>0.18457721961282553</c:v>
                  </c:pt>
                  <c:pt idx="1">
                    <c:v>0.4</c:v>
                  </c:pt>
                  <c:pt idx="2">
                    <c:v>0.63364600946121541</c:v>
                  </c:pt>
                  <c:pt idx="3">
                    <c:v>0.7648529270389185</c:v>
                  </c:pt>
                  <c:pt idx="4">
                    <c:v>0.53805575919229731</c:v>
                  </c:pt>
                </c:numCache>
              </c:numRef>
            </c:plus>
            <c:minus>
              <c:numRef>
                <c:f>Sheet1!$H$26:$H$30</c:f>
                <c:numCache>
                  <c:formatCode>General</c:formatCode>
                  <c:ptCount val="5"/>
                  <c:pt idx="0">
                    <c:v>0.18457721961282553</c:v>
                  </c:pt>
                  <c:pt idx="1">
                    <c:v>0.4</c:v>
                  </c:pt>
                  <c:pt idx="2">
                    <c:v>0.63364600946121541</c:v>
                  </c:pt>
                  <c:pt idx="3">
                    <c:v>0.7648529270389185</c:v>
                  </c:pt>
                  <c:pt idx="4">
                    <c:v>0.53805575919229731</c:v>
                  </c:pt>
                </c:numCache>
              </c:numRef>
            </c:minus>
            <c:spPr>
              <a:ln w="3175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Sheet1!$C$26:$C$30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</c:numCache>
            </c:numRef>
          </c:xVal>
          <c:yVal>
            <c:numRef>
              <c:f>Sheet1!$G$26:$G$30</c:f>
              <c:numCache>
                <c:formatCode>0.0</c:formatCode>
                <c:ptCount val="5"/>
                <c:pt idx="0">
                  <c:v>3.4524999999999983</c:v>
                </c:pt>
                <c:pt idx="1">
                  <c:v>2.4</c:v>
                </c:pt>
                <c:pt idx="2">
                  <c:v>3.6148571428571432</c:v>
                </c:pt>
                <c:pt idx="3">
                  <c:v>3</c:v>
                </c:pt>
                <c:pt idx="4">
                  <c:v>3.2960000000000003</c:v>
                </c:pt>
              </c:numCache>
            </c:numRef>
          </c:yVal>
        </c:ser>
        <c:ser>
          <c:idx val="1"/>
          <c:order val="1"/>
          <c:tx>
            <c:strRef>
              <c:f>Sheet1!$I$6</c:f>
              <c:strCache>
                <c:ptCount val="1"/>
                <c:pt idx="0">
                  <c:v>e_V(um)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420E"/>
              </a:solidFill>
              <a:ln>
                <a:solidFill>
                  <a:srgbClr val="FF420E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Sheet1!$J$26:$J$30</c:f>
                <c:numCache>
                  <c:formatCode>General</c:formatCode>
                  <c:ptCount val="5"/>
                  <c:pt idx="0">
                    <c:v>0.22394195676559181</c:v>
                  </c:pt>
                  <c:pt idx="1">
                    <c:v>0</c:v>
                  </c:pt>
                  <c:pt idx="2">
                    <c:v>0.37344643524875215</c:v>
                  </c:pt>
                  <c:pt idx="3">
                    <c:v>0.4242640687119219</c:v>
                  </c:pt>
                  <c:pt idx="4">
                    <c:v>0.88597939274850079</c:v>
                  </c:pt>
                </c:numCache>
              </c:numRef>
            </c:plus>
            <c:minus>
              <c:numRef>
                <c:f>Sheet1!$J$26:$J$30</c:f>
                <c:numCache>
                  <c:formatCode>General</c:formatCode>
                  <c:ptCount val="5"/>
                  <c:pt idx="0">
                    <c:v>0.22394195676559181</c:v>
                  </c:pt>
                  <c:pt idx="1">
                    <c:v>0</c:v>
                  </c:pt>
                  <c:pt idx="2">
                    <c:v>0.37344643524875215</c:v>
                  </c:pt>
                  <c:pt idx="3">
                    <c:v>0.4242640687119219</c:v>
                  </c:pt>
                  <c:pt idx="4">
                    <c:v>0.88597939274850079</c:v>
                  </c:pt>
                </c:numCache>
              </c:numRef>
            </c:minus>
            <c:spPr>
              <a:ln w="3175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Sheet1!$C$26:$C$30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</c:numCache>
            </c:numRef>
          </c:xVal>
          <c:yVal>
            <c:numRef>
              <c:f>Sheet1!$I$26:$I$30</c:f>
              <c:numCache>
                <c:formatCode>0.0</c:formatCode>
                <c:ptCount val="5"/>
                <c:pt idx="0">
                  <c:v>3.5399999999999987</c:v>
                </c:pt>
                <c:pt idx="1">
                  <c:v>0</c:v>
                </c:pt>
                <c:pt idx="2">
                  <c:v>3.7434000000000007</c:v>
                </c:pt>
                <c:pt idx="3">
                  <c:v>3.9000000000000004</c:v>
                </c:pt>
                <c:pt idx="4">
                  <c:v>3.7236250000000002</c:v>
                </c:pt>
              </c:numCache>
            </c:numRef>
          </c:yVal>
        </c:ser>
        <c:axId val="94262784"/>
        <c:axId val="94264704"/>
      </c:scatterChart>
      <c:valAx>
        <c:axId val="94262784"/>
        <c:scaling>
          <c:orientation val="minMax"/>
          <c:max val="5"/>
          <c:min val="0"/>
        </c:scaling>
        <c:axPos val="b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Batches</a:t>
                </a:r>
              </a:p>
            </c:rich>
          </c:tx>
          <c:layout>
            <c:manualLayout>
              <c:xMode val="edge"/>
              <c:yMode val="edge"/>
              <c:x val="0.34103343465045605"/>
              <c:y val="0.8973747016706445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64704"/>
        <c:crosses val="autoZero"/>
        <c:crossBetween val="midCat"/>
        <c:majorUnit val="1"/>
      </c:valAx>
      <c:valAx>
        <c:axId val="94264704"/>
        <c:scaling>
          <c:orientation val="minMax"/>
          <c:max val="5"/>
          <c:min val="2"/>
        </c:scaling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Transverse Emit. (um)</a:t>
                </a:r>
              </a:p>
            </c:rich>
          </c:tx>
          <c:layout>
            <c:manualLayout>
              <c:xMode val="edge"/>
              <c:yMode val="edge"/>
              <c:x val="0"/>
              <c:y val="0.31219404224718217"/>
            </c:manualLayout>
          </c:layout>
          <c:spPr>
            <a:noFill/>
            <a:ln w="25400">
              <a:noFill/>
            </a:ln>
          </c:spPr>
        </c:title>
        <c:numFmt formatCode="0.0" sourceLinked="1"/>
        <c:tickLblPos val="low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62784"/>
        <c:crosses val="autoZero"/>
        <c:crossBetween val="midCat"/>
      </c:valAx>
      <c:spPr>
        <a:noFill/>
        <a:ln w="2540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6593023421981532"/>
          <c:y val="0.46539379621882238"/>
          <c:w val="0.23406976578018493"/>
          <c:h val="0.11694510739856799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dispBlanksAs val="gap"/>
  </c:chart>
  <c:spPr>
    <a:solidFill>
      <a:srgbClr val="CC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3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SPS MD</a:t>
            </a:r>
            <a:r>
              <a:rPr lang="en-US" baseline="0" dirty="0" smtClean="0"/>
              <a:t> </a:t>
            </a:r>
            <a:r>
              <a:rPr lang="en-US" dirty="0" smtClean="0"/>
              <a:t>2010/10/19</a:t>
            </a:r>
            <a:r>
              <a:rPr lang="en-US" dirty="0"/>
              <a:t>, Injection
25 </a:t>
            </a:r>
            <a:r>
              <a:rPr lang="en-US" dirty="0" smtClean="0"/>
              <a:t>ns, </a:t>
            </a:r>
            <a:r>
              <a:rPr lang="en-US" dirty="0"/>
              <a:t>36 </a:t>
            </a:r>
            <a:r>
              <a:rPr lang="en-US" dirty="0" smtClean="0"/>
              <a:t>bunches/batch </a:t>
            </a:r>
            <a:r>
              <a:rPr lang="en-US" dirty="0"/>
              <a:t>~1.2E11/bunch</a:t>
            </a:r>
          </a:p>
        </c:rich>
      </c:tx>
      <c:layout>
        <c:manualLayout>
          <c:xMode val="edge"/>
          <c:yMode val="edge"/>
          <c:x val="0.18061408789885619"/>
          <c:y val="3.102625298329357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726670680313072"/>
          <c:y val="0.19809069212410504"/>
          <c:w val="0.67549668874172186"/>
          <c:h val="0.62291169451074024"/>
        </c:manualLayout>
      </c:layout>
      <c:scatterChart>
        <c:scatterStyle val="lineMarker"/>
        <c:ser>
          <c:idx val="0"/>
          <c:order val="0"/>
          <c:tx>
            <c:strRef>
              <c:f>Sheet1!$G$6</c:f>
              <c:strCache>
                <c:ptCount val="1"/>
                <c:pt idx="0">
                  <c:v>e_H(um)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004586"/>
              </a:solidFill>
              <a:ln>
                <a:solidFill>
                  <a:srgbClr val="004586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Sheet1!$H$14:$H$18</c:f>
                <c:numCache>
                  <c:formatCode>General</c:formatCode>
                  <c:ptCount val="5"/>
                  <c:pt idx="0">
                    <c:v>0.16869597900760588</c:v>
                  </c:pt>
                  <c:pt idx="1">
                    <c:v>0.19267128022158497</c:v>
                  </c:pt>
                  <c:pt idx="2">
                    <c:v>0.18183423082576772</c:v>
                  </c:pt>
                  <c:pt idx="3">
                    <c:v>0.26555366689239834</c:v>
                  </c:pt>
                  <c:pt idx="4">
                    <c:v>0.15929905053075785</c:v>
                  </c:pt>
                </c:numCache>
              </c:numRef>
            </c:plus>
            <c:minus>
              <c:numRef>
                <c:f>Sheet1!$H$14:$H$18</c:f>
                <c:numCache>
                  <c:formatCode>General</c:formatCode>
                  <c:ptCount val="5"/>
                  <c:pt idx="0">
                    <c:v>0.16869597900760588</c:v>
                  </c:pt>
                  <c:pt idx="1">
                    <c:v>0.19267128022158497</c:v>
                  </c:pt>
                  <c:pt idx="2">
                    <c:v>0.18183423082576772</c:v>
                  </c:pt>
                  <c:pt idx="3">
                    <c:v>0.26555366689239834</c:v>
                  </c:pt>
                  <c:pt idx="4">
                    <c:v>0.15929905053075785</c:v>
                  </c:pt>
                </c:numCache>
              </c:numRef>
            </c:minus>
            <c:spPr>
              <a:ln w="3175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Sheet1!$C$14:$C$18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</c:numCache>
            </c:numRef>
          </c:xVal>
          <c:yVal>
            <c:numRef>
              <c:f>Sheet1!$G$14:$G$18</c:f>
              <c:numCache>
                <c:formatCode>0.0</c:formatCode>
                <c:ptCount val="5"/>
                <c:pt idx="0">
                  <c:v>3.0449999999999999</c:v>
                </c:pt>
                <c:pt idx="1">
                  <c:v>2.8266666666666658</c:v>
                </c:pt>
                <c:pt idx="2">
                  <c:v>2.9537500000000003</c:v>
                </c:pt>
                <c:pt idx="3">
                  <c:v>2.8224999999999998</c:v>
                </c:pt>
                <c:pt idx="4">
                  <c:v>3.1657499999999992</c:v>
                </c:pt>
              </c:numCache>
            </c:numRef>
          </c:yVal>
        </c:ser>
        <c:ser>
          <c:idx val="1"/>
          <c:order val="1"/>
          <c:tx>
            <c:strRef>
              <c:f>Sheet1!$I$6</c:f>
              <c:strCache>
                <c:ptCount val="1"/>
                <c:pt idx="0">
                  <c:v>e_V(um)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420E"/>
              </a:solidFill>
              <a:ln>
                <a:solidFill>
                  <a:srgbClr val="FF420E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plus>
              <c:numRef>
                <c:f>Sheet1!$J$14:$J$18</c:f>
                <c:numCache>
                  <c:formatCode>General</c:formatCode>
                  <c:ptCount val="5"/>
                  <c:pt idx="0">
                    <c:v>0.1632993161855435</c:v>
                  </c:pt>
                  <c:pt idx="1">
                    <c:v>0.18676336780952335</c:v>
                  </c:pt>
                  <c:pt idx="2">
                    <c:v>0.23849994176566358</c:v>
                  </c:pt>
                  <c:pt idx="3">
                    <c:v>6.9189755182572699E-2</c:v>
                  </c:pt>
                  <c:pt idx="4">
                    <c:v>0.11064457610845918</c:v>
                  </c:pt>
                </c:numCache>
              </c:numRef>
            </c:plus>
            <c:minus>
              <c:numRef>
                <c:f>Sheet1!$J$14:$J$18</c:f>
                <c:numCache>
                  <c:formatCode>General</c:formatCode>
                  <c:ptCount val="5"/>
                  <c:pt idx="0">
                    <c:v>0.1632993161855435</c:v>
                  </c:pt>
                  <c:pt idx="1">
                    <c:v>0.18676336780952335</c:v>
                  </c:pt>
                  <c:pt idx="2">
                    <c:v>0.23849994176566358</c:v>
                  </c:pt>
                  <c:pt idx="3">
                    <c:v>6.9189755182572699E-2</c:v>
                  </c:pt>
                  <c:pt idx="4">
                    <c:v>0.11064457610845918</c:v>
                  </c:pt>
                </c:numCache>
              </c:numRef>
            </c:minus>
            <c:spPr>
              <a:ln w="3175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Sheet1!$C$14:$C$18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</c:numCache>
            </c:numRef>
          </c:xVal>
          <c:yVal>
            <c:numRef>
              <c:f>Sheet1!$I$14:$I$18</c:f>
              <c:numCache>
                <c:formatCode>0.0</c:formatCode>
                <c:ptCount val="5"/>
                <c:pt idx="0">
                  <c:v>3.4000000000000004</c:v>
                </c:pt>
                <c:pt idx="1">
                  <c:v>3.5916666666666668</c:v>
                </c:pt>
                <c:pt idx="2">
                  <c:v>3.7193333333333332</c:v>
                </c:pt>
                <c:pt idx="3">
                  <c:v>3.779666666666667</c:v>
                </c:pt>
                <c:pt idx="4">
                  <c:v>3.5913333333333335</c:v>
                </c:pt>
              </c:numCache>
            </c:numRef>
          </c:yVal>
        </c:ser>
        <c:axId val="94303360"/>
        <c:axId val="94305280"/>
      </c:scatterChart>
      <c:valAx>
        <c:axId val="94303360"/>
        <c:scaling>
          <c:orientation val="minMax"/>
          <c:max val="5"/>
          <c:min val="0"/>
        </c:scaling>
        <c:axPos val="b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Batches</a:t>
                </a:r>
              </a:p>
            </c:rich>
          </c:tx>
          <c:layout>
            <c:manualLayout>
              <c:xMode val="edge"/>
              <c:yMode val="edge"/>
              <c:x val="0.34858518964479251"/>
              <c:y val="0.8973747016706443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25400">
            <a:solidFill>
              <a:srgbClr val="000000"/>
            </a:solidFill>
            <a:prstDash val="solid"/>
          </a:ln>
        </c:spPr>
        <c:txPr>
          <a:bodyPr rot="-6000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305280"/>
        <c:crossesAt val="0"/>
        <c:crossBetween val="midCat"/>
        <c:majorUnit val="1"/>
      </c:valAx>
      <c:valAx>
        <c:axId val="94305280"/>
        <c:scaling>
          <c:orientation val="minMax"/>
          <c:max val="4"/>
          <c:min val="2"/>
        </c:scaling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Transverse Emit (um)</a:t>
                </a:r>
              </a:p>
            </c:rich>
          </c:tx>
          <c:layout>
            <c:manualLayout>
              <c:xMode val="edge"/>
              <c:yMode val="edge"/>
              <c:x val="2.8898130509153738E-2"/>
              <c:y val="0.32219562081766812"/>
            </c:manualLayout>
          </c:layout>
          <c:spPr>
            <a:noFill/>
            <a:ln w="25400">
              <a:noFill/>
            </a:ln>
          </c:spPr>
        </c:title>
        <c:numFmt formatCode="0.0" sourceLinked="1"/>
        <c:tickLblPos val="low"/>
        <c:spPr>
          <a:ln w="3175">
            <a:solidFill>
              <a:srgbClr val="B3B3B3"/>
            </a:solidFill>
            <a:prstDash val="solid"/>
          </a:ln>
        </c:spPr>
        <c:txPr>
          <a:bodyPr rot="-6000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303360"/>
        <c:crosses val="autoZero"/>
        <c:crossBetween val="midCat"/>
        <c:majorUnit val="0.5"/>
      </c:valAx>
      <c:spPr>
        <a:noFill/>
        <a:ln w="2540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165610007346574"/>
          <c:y val="0.8564795110070702"/>
          <c:w val="0.2283438999265342"/>
          <c:h val="0.11694510739856798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dispBlanksAs val="gap"/>
  </c:chart>
  <c:spPr>
    <a:solidFill>
      <a:srgbClr val="FFFF99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54E5F-E653-419C-A6FF-C048D2EFD766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75202-B920-42C2-810C-E2FA5A0949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0070C0"/>
                </a:solidFill>
              </a:rPr>
              <a:t>Beam observations </a:t>
            </a:r>
            <a:r>
              <a:rPr lang="en-US" sz="4000" dirty="0" smtClean="0">
                <a:solidFill>
                  <a:srgbClr val="0070C0"/>
                </a:solidFill>
              </a:rPr>
              <a:t>during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MD </a:t>
            </a:r>
            <a:r>
              <a:rPr lang="en-US" sz="4000" dirty="0" smtClean="0">
                <a:solidFill>
                  <a:srgbClr val="0070C0"/>
                </a:solidFill>
              </a:rPr>
              <a:t>w42 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participants:</a:t>
            </a:r>
          </a:p>
          <a:p>
            <a:r>
              <a:rPr lang="en-US" sz="2800" dirty="0" smtClean="0"/>
              <a:t>T</a:t>
            </a:r>
            <a:r>
              <a:rPr lang="en-US" sz="2800" dirty="0" smtClean="0"/>
              <a:t>. Argyropoulos, T. Bohl, C. Bhat, G. Rumolo, M. Taborelli, E. </a:t>
            </a:r>
            <a:r>
              <a:rPr lang="en-US" sz="2800" dirty="0" err="1" smtClean="0"/>
              <a:t>Shaposhnikova</a:t>
            </a:r>
            <a:r>
              <a:rPr lang="en-US" sz="2800" dirty="0" smtClean="0"/>
              <a:t>, +</a:t>
            </a:r>
          </a:p>
          <a:p>
            <a:r>
              <a:rPr lang="en-US" sz="2800" dirty="0" smtClean="0"/>
              <a:t>help from OP shift </a:t>
            </a:r>
            <a:r>
              <a:rPr lang="en-US" sz="2800" dirty="0" smtClean="0"/>
              <a:t>(+ K</a:t>
            </a:r>
            <a:r>
              <a:rPr lang="en-US" sz="2800" dirty="0" smtClean="0"/>
              <a:t>.  Cornelis)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MD w42 – 19.10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50 ns and 25 ns spaced nominal LHC beam with correspondingly  </a:t>
            </a:r>
            <a:r>
              <a:rPr lang="en-US" sz="2400" dirty="0" smtClean="0"/>
              <a:t>1.3x10</a:t>
            </a:r>
            <a:r>
              <a:rPr lang="en-US" sz="2400" baseline="30000" dirty="0" smtClean="0"/>
              <a:t>11</a:t>
            </a:r>
            <a:r>
              <a:rPr lang="en-US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smtClean="0"/>
              <a:t>1.15x10</a:t>
            </a:r>
            <a:r>
              <a:rPr lang="en-US" sz="2400" baseline="30000" dirty="0" smtClean="0"/>
              <a:t>11</a:t>
            </a:r>
            <a:r>
              <a:rPr lang="en-US" sz="2400" dirty="0" smtClean="0"/>
              <a:t>/bunch 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1"/>
                </a:solidFill>
              </a:rPr>
              <a:t>Dedicated</a:t>
            </a:r>
            <a:r>
              <a:rPr lang="en-US" sz="2400" dirty="0" smtClean="0"/>
              <a:t> MD cycle </a:t>
            </a:r>
            <a:r>
              <a:rPr lang="en-US" sz="2400" dirty="0" smtClean="0">
                <a:latin typeface="Times New Roman"/>
                <a:cs typeface="Times New Roman"/>
              </a:rPr>
              <a:t>→</a:t>
            </a:r>
            <a:r>
              <a:rPr lang="en-US" sz="2400" dirty="0" smtClean="0"/>
              <a:t> </a:t>
            </a:r>
            <a:r>
              <a:rPr lang="en-US" sz="2400" dirty="0" smtClean="0"/>
              <a:t>even </a:t>
            </a:r>
            <a:r>
              <a:rPr lang="en-US" sz="2400" dirty="0" smtClean="0"/>
              <a:t>for</a:t>
            </a:r>
            <a:r>
              <a:rPr lang="en-US" sz="2400" dirty="0" smtClean="0"/>
              <a:t> </a:t>
            </a:r>
            <a:r>
              <a:rPr lang="en-US" sz="2400" dirty="0" smtClean="0"/>
              <a:t>50 ns spaced beam problems with 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MKE heating</a:t>
            </a:r>
            <a:r>
              <a:rPr lang="en-US" sz="2000" dirty="0" smtClean="0"/>
              <a:t>: 54 deg with 1 batch  (36 -&gt; 24 bunches, 4 -&gt; 2 -&gt; 1 batches)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pressure </a:t>
            </a:r>
            <a:r>
              <a:rPr lang="en-US" sz="2000" dirty="0" smtClean="0"/>
              <a:t>(spike, 10 min recovery)</a:t>
            </a:r>
          </a:p>
          <a:p>
            <a:r>
              <a:rPr lang="en-US" sz="2400" dirty="0" smtClean="0"/>
              <a:t>50 ns beam: </a:t>
            </a:r>
          </a:p>
          <a:p>
            <a:pPr lvl="1"/>
            <a:r>
              <a:rPr lang="en-US" sz="2000" dirty="0" smtClean="0"/>
              <a:t>beam losses (4.5 – 9) %</a:t>
            </a:r>
          </a:p>
          <a:p>
            <a:pPr lvl="1"/>
            <a:r>
              <a:rPr lang="en-US" sz="2000" dirty="0" smtClean="0"/>
              <a:t>transverse </a:t>
            </a:r>
            <a:r>
              <a:rPr lang="en-US" sz="2000" dirty="0" err="1" smtClean="0"/>
              <a:t>emittances</a:t>
            </a:r>
            <a:r>
              <a:rPr lang="en-US" sz="2000" dirty="0" smtClean="0"/>
              <a:t>: inj. H/V </a:t>
            </a:r>
            <a:r>
              <a:rPr lang="en-US" sz="2000" dirty="0" smtClean="0">
                <a:solidFill>
                  <a:schemeClr val="accent1"/>
                </a:solidFill>
              </a:rPr>
              <a:t>2.5/2.9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±</a:t>
            </a:r>
            <a:r>
              <a:rPr lang="en-US" sz="2000" dirty="0" smtClean="0">
                <a:solidFill>
                  <a:schemeClr val="accent1"/>
                </a:solidFill>
              </a:rPr>
              <a:t>0.4</a:t>
            </a:r>
            <a:r>
              <a:rPr lang="en-US" sz="2000" dirty="0" smtClean="0"/>
              <a:t>, </a:t>
            </a:r>
            <a:r>
              <a:rPr lang="en-US" sz="2000" dirty="0" smtClean="0"/>
              <a:t>extracted: </a:t>
            </a:r>
            <a:r>
              <a:rPr lang="en-US" sz="2000" dirty="0" smtClean="0">
                <a:solidFill>
                  <a:schemeClr val="accent1"/>
                </a:solidFill>
              </a:rPr>
              <a:t>2.2/2.8 </a:t>
            </a:r>
            <a:r>
              <a:rPr lang="en-US" sz="20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± </a:t>
            </a:r>
            <a:r>
              <a:rPr lang="en-US" sz="2000" dirty="0" smtClean="0">
                <a:solidFill>
                  <a:schemeClr val="accent1"/>
                </a:solidFill>
              </a:rPr>
              <a:t>0.4</a:t>
            </a:r>
          </a:p>
          <a:p>
            <a:r>
              <a:rPr lang="en-US" sz="2400" dirty="0" smtClean="0"/>
              <a:t>At the beginning too long bunches from PS (80 MHz problem), losses during controlled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blow-up during the ramp</a:t>
            </a:r>
          </a:p>
          <a:p>
            <a:pPr>
              <a:buNone/>
            </a:pPr>
            <a:r>
              <a:rPr lang="en-US" sz="2400" dirty="0" smtClean="0"/>
              <a:t>  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Transverse </a:t>
            </a:r>
            <a:r>
              <a:rPr lang="en-US" sz="2800" dirty="0" err="1" smtClean="0">
                <a:solidFill>
                  <a:srgbClr val="0070C0"/>
                </a:solidFill>
              </a:rPr>
              <a:t>emittance</a:t>
            </a:r>
            <a:r>
              <a:rPr lang="en-US" sz="2800" dirty="0" smtClean="0">
                <a:solidFill>
                  <a:srgbClr val="0070C0"/>
                </a:solidFill>
              </a:rPr>
              <a:t> for 25 ns spaced beam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for different number of batches </a:t>
            </a:r>
            <a:endParaRPr lang="en-US" sz="32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4648200" y="1981200"/>
          <a:ext cx="3892877" cy="3346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304800" y="1905000"/>
          <a:ext cx="4000501" cy="338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3000" y="5410200"/>
            <a:ext cx="716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Vertical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 increases with number of batches  </a:t>
            </a:r>
            <a:endParaRPr lang="en-US" sz="2000" dirty="0" smtClean="0"/>
          </a:p>
          <a:p>
            <a:r>
              <a:rPr lang="en-US" dirty="0" smtClean="0"/>
              <a:t>measurement time: t=0.55 s (26 </a:t>
            </a:r>
            <a:r>
              <a:rPr lang="en-US" dirty="0" err="1" smtClean="0"/>
              <a:t>GeV</a:t>
            </a:r>
            <a:r>
              <a:rPr lang="en-US" dirty="0" smtClean="0"/>
              <a:t>) and t=15.4 s (450 </a:t>
            </a:r>
            <a:r>
              <a:rPr lang="en-US" dirty="0" err="1" smtClean="0"/>
              <a:t>GeV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953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C. Bhat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91400" y="4953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C. Bhat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MD on 19.10.2010 - no longitudinal blow-up: stable  </a:t>
            </a:r>
            <a:r>
              <a:rPr lang="en-US" sz="3200" dirty="0" smtClean="0">
                <a:solidFill>
                  <a:srgbClr val="0070C0"/>
                </a:solidFill>
              </a:rPr>
              <a:t>50 ns beam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Nominal intensity: 1.3x10^11/bunch injected</a:t>
            </a:r>
          </a:p>
          <a:p>
            <a:r>
              <a:rPr lang="en-US" sz="2400" dirty="0" smtClean="0"/>
              <a:t>1-4 batches</a:t>
            </a:r>
          </a:p>
          <a:p>
            <a:r>
              <a:rPr lang="en-US" sz="2400" dirty="0" smtClean="0"/>
              <a:t>800 MHz on, usual phase shift </a:t>
            </a:r>
            <a:r>
              <a:rPr lang="en-US" sz="2400" dirty="0" smtClean="0"/>
              <a:t> relative to 200 MHz</a:t>
            </a:r>
            <a:endParaRPr lang="en-US" sz="2400" dirty="0" smtClean="0"/>
          </a:p>
          <a:p>
            <a:r>
              <a:rPr lang="en-US" sz="2400" dirty="0" smtClean="0"/>
              <a:t>nominal voltage program</a:t>
            </a:r>
          </a:p>
          <a:p>
            <a:pPr>
              <a:buNone/>
            </a:pPr>
            <a:endParaRPr lang="en-US" sz="2400" dirty="0" smtClean="0"/>
          </a:p>
          <a:p>
            <a:endParaRPr lang="en-US" dirty="0"/>
          </a:p>
        </p:txBody>
      </p:sp>
      <p:pic>
        <p:nvPicPr>
          <p:cNvPr id="5" name="Content Placeholder 3" descr="C:\MatlabFiles\MD_2010_10_19_analysis\plots\MD131.pn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40386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752600" y="5029200"/>
            <a:ext cx="25644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T. </a:t>
            </a:r>
            <a:r>
              <a:rPr lang="en-US" sz="2000" dirty="0" err="1" smtClean="0"/>
              <a:t>Argyropoulous</a:t>
            </a:r>
            <a:r>
              <a:rPr lang="en-US" sz="2000" dirty="0" smtClean="0"/>
              <a:t>  et al.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MD on 9.11.2010 - no longitudinal blow-up </a:t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- unstable 50 ns beam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4" name="Content Placeholder 3" descr="C:\MatlabFiles\MD_2010_11_10_analysis\LHC50NS_emitBlowUp\plots\MD19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57400"/>
            <a:ext cx="4266667" cy="32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MatlabFiles\MD_2010_11_10_analysis\LHC50NS_emitBlowUp\plots\MD19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4266667" cy="32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3000" y="57912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Injected bunch length (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) is significantly smaller!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MD on 19.10.2010 - no longitudinal blow-up: </a:t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50 ns beam 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4" name="Picture 3" descr="C:\MatlabFiles\MD_2010_10_19_analysis\plots\MD13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666" y="1752600"/>
            <a:ext cx="4533334" cy="3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 descr="C:\MatlabFiles\MD_2010_10_19_analysis\plots\MD13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752600"/>
            <a:ext cx="4533334" cy="3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1676400" y="2362200"/>
            <a:ext cx="838200" cy="762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600200" y="3733800"/>
            <a:ext cx="1066800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077200" y="3962400"/>
            <a:ext cx="838200" cy="762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447800" y="5638800"/>
            <a:ext cx="5867400" cy="52322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r>
              <a:rPr lang="en-US" sz="2400" dirty="0" smtClean="0"/>
              <a:t>also unstable for shorter injected </a:t>
            </a:r>
            <a:r>
              <a:rPr lang="en-US" sz="2400" dirty="0" smtClean="0"/>
              <a:t>bunches?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SPS </a:t>
            </a:r>
            <a:r>
              <a:rPr lang="en-US" sz="3200" dirty="0" smtClean="0">
                <a:solidFill>
                  <a:srgbClr val="0070C0"/>
                </a:solidFill>
              </a:rPr>
              <a:t>transmission </a:t>
            </a:r>
            <a:r>
              <a:rPr lang="en-US" sz="3200" dirty="0" smtClean="0">
                <a:solidFill>
                  <a:srgbClr val="0070C0"/>
                </a:solidFill>
              </a:rPr>
              <a:t>versus</a:t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injected longitudinal </a:t>
            </a:r>
            <a:r>
              <a:rPr lang="en-US" sz="3200" dirty="0" err="1" smtClean="0">
                <a:solidFill>
                  <a:srgbClr val="0070C0"/>
                </a:solidFill>
              </a:rPr>
              <a:t>emittance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(25 </a:t>
            </a:r>
            <a:r>
              <a:rPr lang="en-US" sz="3200" dirty="0" smtClean="0">
                <a:solidFill>
                  <a:srgbClr val="0070C0"/>
                </a:solidFill>
              </a:rPr>
              <a:t>ns </a:t>
            </a:r>
            <a:r>
              <a:rPr lang="en-US" sz="3200" dirty="0" smtClean="0">
                <a:solidFill>
                  <a:srgbClr val="0070C0"/>
                </a:solidFill>
              </a:rPr>
              <a:t>beam) 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\\cern.ch\dfs\Users\e\elenas\Documents\math\hei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133600"/>
            <a:ext cx="5105400" cy="33185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324600" y="51816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H. </a:t>
            </a:r>
            <a:r>
              <a:rPr lang="en-US" sz="2000" dirty="0" smtClean="0"/>
              <a:t>Damerau et al</a:t>
            </a:r>
          </a:p>
          <a:p>
            <a:r>
              <a:rPr lang="en-US" sz="2000" dirty="0" smtClean="0"/>
              <a:t>MD on 19.10.2010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Summary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 is a narrow window for the injected longitudinal </a:t>
            </a:r>
            <a:r>
              <a:rPr lang="en-US" sz="2800" dirty="0" err="1" smtClean="0"/>
              <a:t>emittance</a:t>
            </a:r>
            <a:r>
              <a:rPr lang="en-US" sz="2800" dirty="0" smtClean="0"/>
              <a:t> – losses increase for higher values and beam is unstable for lower.</a:t>
            </a:r>
          </a:p>
          <a:p>
            <a:r>
              <a:rPr lang="en-US" sz="2800" dirty="0" smtClean="0"/>
              <a:t>In the latter case </a:t>
            </a:r>
            <a:r>
              <a:rPr lang="en-US" sz="2800" dirty="0" err="1" smtClean="0"/>
              <a:t>emittance</a:t>
            </a:r>
            <a:r>
              <a:rPr lang="en-US" sz="2800" dirty="0" smtClean="0"/>
              <a:t> blow-up is required even for stability of the 50 ns spaced beam </a:t>
            </a:r>
          </a:p>
          <a:p>
            <a:r>
              <a:rPr lang="en-US" sz="2800" dirty="0" smtClean="0"/>
              <a:t>Need more accurate measurements of transverse </a:t>
            </a:r>
            <a:r>
              <a:rPr lang="en-US" sz="2800" dirty="0" err="1" smtClean="0"/>
              <a:t>emittance</a:t>
            </a:r>
            <a:r>
              <a:rPr lang="en-US" sz="2800" smtClean="0"/>
              <a:t>  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343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Beam observations during MD w42 </vt:lpstr>
      <vt:lpstr>MD w42 – 19.10</vt:lpstr>
      <vt:lpstr>Transverse emittance for 25 ns spaced beam for different number of batches </vt:lpstr>
      <vt:lpstr>MD on 19.10.2010 - no longitudinal blow-up: stable  50 ns beam </vt:lpstr>
      <vt:lpstr>MD on 9.11.2010 - no longitudinal blow-up  - unstable 50 ns beam</vt:lpstr>
      <vt:lpstr>MD on 19.10.2010 - no longitudinal blow-up:  50 ns beam </vt:lpstr>
      <vt:lpstr>SPS transmission versus injected longitudinal emittance (25 ns beam) </vt:lpstr>
      <vt:lpstr>Summary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Ultimate intensity in the SPS: longitudinal plane</dc:title>
  <dc:creator>elenas</dc:creator>
  <cp:lastModifiedBy>elenas</cp:lastModifiedBy>
  <cp:revision>29</cp:revision>
  <dcterms:created xsi:type="dcterms:W3CDTF">2010-06-16T14:40:48Z</dcterms:created>
  <dcterms:modified xsi:type="dcterms:W3CDTF">2010-11-18T14:26:21Z</dcterms:modified>
</cp:coreProperties>
</file>