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0" r:id="rId4"/>
    <p:sldId id="265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1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Divisions\EST\Groups\SM\SurfaceAnalysis\DataFiles\TestMeasurements\samples\SEY259(PMM-1)\PMM-1_after%20a%20months%20on%20ai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784430248105781"/>
          <c:y val="8.3540808762596563E-2"/>
          <c:w val="0.77313887650836211"/>
          <c:h val="0.75995033313143756"/>
        </c:manualLayout>
      </c:layout>
      <c:scatterChart>
        <c:scatterStyle val="lineMarker"/>
        <c:ser>
          <c:idx val="3"/>
          <c:order val="0"/>
          <c:tx>
            <c:strRef>
              <c:f>'3082011_1'!$A$2</c:f>
              <c:strCache>
                <c:ptCount val="1"/>
                <c:pt idx="0">
                  <c:v>TiN OakRidge-1</c:v>
                </c:pt>
              </c:strCache>
            </c:strRef>
          </c:tx>
          <c:spPr>
            <a:ln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numRef>
              <c:f>'3082011_1'!$A$4:$A$38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'3082011_1'!$D$4:$D$38</c:f>
              <c:numCache>
                <c:formatCode>0.00E+00</c:formatCode>
                <c:ptCount val="35"/>
                <c:pt idx="0">
                  <c:v>0.76195634599838313</c:v>
                </c:pt>
                <c:pt idx="1">
                  <c:v>0.91851001947861366</c:v>
                </c:pt>
                <c:pt idx="2">
                  <c:v>0.89920409897441544</c:v>
                </c:pt>
                <c:pt idx="3">
                  <c:v>0.99915898102628586</c:v>
                </c:pt>
                <c:pt idx="4">
                  <c:v>1.0581209123255466</c:v>
                </c:pt>
                <c:pt idx="5">
                  <c:v>1.0957622729103902</c:v>
                </c:pt>
                <c:pt idx="6">
                  <c:v>1.1181010167513341</c:v>
                </c:pt>
                <c:pt idx="7">
                  <c:v>1.1304585132976501</c:v>
                </c:pt>
                <c:pt idx="8">
                  <c:v>1.136348697578921</c:v>
                </c:pt>
                <c:pt idx="9">
                  <c:v>1.1358929964551139</c:v>
                </c:pt>
                <c:pt idx="10">
                  <c:v>1.132460712206995</c:v>
                </c:pt>
                <c:pt idx="11">
                  <c:v>1.1272082092107243</c:v>
                </c:pt>
                <c:pt idx="12">
                  <c:v>1.1192658274942642</c:v>
                </c:pt>
                <c:pt idx="13">
                  <c:v>1.1135811936909736</c:v>
                </c:pt>
                <c:pt idx="14">
                  <c:v>1.1065706831007531</c:v>
                </c:pt>
                <c:pt idx="15">
                  <c:v>1.09887914258161</c:v>
                </c:pt>
                <c:pt idx="16">
                  <c:v>1.0891693628111798</c:v>
                </c:pt>
                <c:pt idx="17">
                  <c:v>1.0822087960119731</c:v>
                </c:pt>
                <c:pt idx="18">
                  <c:v>1.0759757478699836</c:v>
                </c:pt>
                <c:pt idx="19">
                  <c:v>1.0680672933058259</c:v>
                </c:pt>
                <c:pt idx="20">
                  <c:v>1.0617284285508899</c:v>
                </c:pt>
                <c:pt idx="21">
                  <c:v>1.0563041555188244</c:v>
                </c:pt>
                <c:pt idx="22">
                  <c:v>1.0491971172763976</c:v>
                </c:pt>
                <c:pt idx="23">
                  <c:v>1.042001760922552</c:v>
                </c:pt>
                <c:pt idx="24">
                  <c:v>1.0337944537510251</c:v>
                </c:pt>
                <c:pt idx="25">
                  <c:v>1.0273238234803093</c:v>
                </c:pt>
                <c:pt idx="26">
                  <c:v>1.0214589115989581</c:v>
                </c:pt>
                <c:pt idx="27">
                  <c:v>1.0169687469893938</c:v>
                </c:pt>
                <c:pt idx="28">
                  <c:v>1.0149917959196273</c:v>
                </c:pt>
                <c:pt idx="29">
                  <c:v>1.0110142337397077</c:v>
                </c:pt>
                <c:pt idx="30">
                  <c:v>1.007517464817254</c:v>
                </c:pt>
                <c:pt idx="31">
                  <c:v>1.003771179955288</c:v>
                </c:pt>
                <c:pt idx="32">
                  <c:v>0.99951846787956156</c:v>
                </c:pt>
                <c:pt idx="33">
                  <c:v>0.99632432540047933</c:v>
                </c:pt>
                <c:pt idx="34">
                  <c:v>0.99192920318863465</c:v>
                </c:pt>
              </c:numCache>
            </c:numRef>
          </c:yVal>
        </c:ser>
        <c:ser>
          <c:idx val="4"/>
          <c:order val="1"/>
          <c:tx>
            <c:strRef>
              <c:f>'3082011_1'!$E$2</c:f>
              <c:strCache>
                <c:ptCount val="1"/>
                <c:pt idx="0">
                  <c:v>TiN OakRidge-2</c:v>
                </c:pt>
              </c:strCache>
            </c:strRef>
          </c:tx>
          <c:spPr>
            <a:ln>
              <a:noFill/>
            </a:ln>
          </c:spPr>
          <c:marker>
            <c:symbol val="star"/>
            <c:size val="5"/>
            <c:spPr>
              <a:solidFill>
                <a:schemeClr val="accent1"/>
              </a:solidFill>
            </c:spPr>
          </c:marker>
          <c:xVal>
            <c:numRef>
              <c:f>'3082011_1'!$E$4:$E$38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'3082011_1'!$H$4:$H$38</c:f>
              <c:numCache>
                <c:formatCode>0.00E+00</c:formatCode>
                <c:ptCount val="35"/>
                <c:pt idx="0">
                  <c:v>0.72865644020747311</c:v>
                </c:pt>
                <c:pt idx="1">
                  <c:v>0.75570446145365588</c:v>
                </c:pt>
                <c:pt idx="2">
                  <c:v>0.89853685866356414</c:v>
                </c:pt>
                <c:pt idx="3">
                  <c:v>0.99492489512005944</c:v>
                </c:pt>
                <c:pt idx="4">
                  <c:v>1.0566074533959595</c:v>
                </c:pt>
                <c:pt idx="5">
                  <c:v>1.0940921460667081</c:v>
                </c:pt>
                <c:pt idx="6">
                  <c:v>1.1185410334346504</c:v>
                </c:pt>
                <c:pt idx="7">
                  <c:v>1.1308858828965234</c:v>
                </c:pt>
                <c:pt idx="8">
                  <c:v>1.1359541778384972</c:v>
                </c:pt>
                <c:pt idx="9">
                  <c:v>1.1352775862983211</c:v>
                </c:pt>
                <c:pt idx="10">
                  <c:v>1.1315815456269427</c:v>
                </c:pt>
                <c:pt idx="11">
                  <c:v>1.1265999227082517</c:v>
                </c:pt>
                <c:pt idx="12">
                  <c:v>1.1196693696117241</c:v>
                </c:pt>
                <c:pt idx="13">
                  <c:v>1.1120295736629824</c:v>
                </c:pt>
                <c:pt idx="14">
                  <c:v>1.1041176166008284</c:v>
                </c:pt>
                <c:pt idx="15">
                  <c:v>1.0967341121803118</c:v>
                </c:pt>
                <c:pt idx="16">
                  <c:v>1.0875297660736798</c:v>
                </c:pt>
                <c:pt idx="17">
                  <c:v>1.0800620293693601</c:v>
                </c:pt>
                <c:pt idx="18">
                  <c:v>1.0735867321881272</c:v>
                </c:pt>
                <c:pt idx="19">
                  <c:v>1.0672240256080792</c:v>
                </c:pt>
                <c:pt idx="20">
                  <c:v>1.0606918300864858</c:v>
                </c:pt>
                <c:pt idx="21">
                  <c:v>1.0558151697145561</c:v>
                </c:pt>
                <c:pt idx="22">
                  <c:v>1.049273966389096</c:v>
                </c:pt>
                <c:pt idx="23">
                  <c:v>1.0423359329569781</c:v>
                </c:pt>
                <c:pt idx="24">
                  <c:v>1.0360768281821351</c:v>
                </c:pt>
                <c:pt idx="25">
                  <c:v>1.0288264233973639</c:v>
                </c:pt>
                <c:pt idx="26">
                  <c:v>1.0217952769634804</c:v>
                </c:pt>
                <c:pt idx="27">
                  <c:v>1.0164315505231658</c:v>
                </c:pt>
                <c:pt idx="28">
                  <c:v>1.0093764951473672</c:v>
                </c:pt>
                <c:pt idx="29">
                  <c:v>1.0031523068914767</c:v>
                </c:pt>
                <c:pt idx="30">
                  <c:v>0.99800311848949863</c:v>
                </c:pt>
                <c:pt idx="31">
                  <c:v>0.99235554769196255</c:v>
                </c:pt>
                <c:pt idx="32">
                  <c:v>0.98765687081925158</c:v>
                </c:pt>
                <c:pt idx="33">
                  <c:v>0.98343406402718758</c:v>
                </c:pt>
                <c:pt idx="34">
                  <c:v>0.97898340849319332</c:v>
                </c:pt>
              </c:numCache>
            </c:numRef>
          </c:yVal>
        </c:ser>
        <c:ser>
          <c:idx val="5"/>
          <c:order val="2"/>
          <c:tx>
            <c:strRef>
              <c:f>'3082011_1'!$I$2</c:f>
              <c:strCache>
                <c:ptCount val="1"/>
                <c:pt idx="0">
                  <c:v>TiN OakRidge-3</c:v>
                </c:pt>
              </c:strCache>
            </c:strRef>
          </c:tx>
          <c:spPr>
            <a:ln>
              <a:noFill/>
            </a:ln>
          </c:spPr>
          <c:xVal>
            <c:numRef>
              <c:f>'3082011_1'!$I$4:$I$38</c:f>
              <c:numCache>
                <c:formatCode>General</c:formatCode>
                <c:ptCount val="35"/>
                <c:pt idx="0">
                  <c:v>32</c:v>
                </c:pt>
                <c:pt idx="1">
                  <c:v>82</c:v>
                </c:pt>
                <c:pt idx="2">
                  <c:v>132</c:v>
                </c:pt>
                <c:pt idx="3">
                  <c:v>182</c:v>
                </c:pt>
                <c:pt idx="4">
                  <c:v>232</c:v>
                </c:pt>
                <c:pt idx="5">
                  <c:v>282</c:v>
                </c:pt>
                <c:pt idx="6">
                  <c:v>332</c:v>
                </c:pt>
                <c:pt idx="7">
                  <c:v>382</c:v>
                </c:pt>
                <c:pt idx="8">
                  <c:v>432</c:v>
                </c:pt>
                <c:pt idx="9">
                  <c:v>482</c:v>
                </c:pt>
                <c:pt idx="10">
                  <c:v>532</c:v>
                </c:pt>
                <c:pt idx="11">
                  <c:v>582</c:v>
                </c:pt>
                <c:pt idx="12">
                  <c:v>632</c:v>
                </c:pt>
                <c:pt idx="13">
                  <c:v>682</c:v>
                </c:pt>
                <c:pt idx="14">
                  <c:v>732</c:v>
                </c:pt>
                <c:pt idx="15">
                  <c:v>782</c:v>
                </c:pt>
                <c:pt idx="16">
                  <c:v>832</c:v>
                </c:pt>
                <c:pt idx="17">
                  <c:v>882</c:v>
                </c:pt>
                <c:pt idx="18">
                  <c:v>932</c:v>
                </c:pt>
                <c:pt idx="19">
                  <c:v>982</c:v>
                </c:pt>
                <c:pt idx="20">
                  <c:v>1032</c:v>
                </c:pt>
                <c:pt idx="21">
                  <c:v>1082</c:v>
                </c:pt>
                <c:pt idx="22">
                  <c:v>1132</c:v>
                </c:pt>
                <c:pt idx="23">
                  <c:v>1182</c:v>
                </c:pt>
                <c:pt idx="24">
                  <c:v>1232</c:v>
                </c:pt>
                <c:pt idx="25">
                  <c:v>1282</c:v>
                </c:pt>
                <c:pt idx="26">
                  <c:v>1332</c:v>
                </c:pt>
                <c:pt idx="27">
                  <c:v>1382</c:v>
                </c:pt>
                <c:pt idx="28">
                  <c:v>1432</c:v>
                </c:pt>
                <c:pt idx="29">
                  <c:v>1482</c:v>
                </c:pt>
                <c:pt idx="30">
                  <c:v>1532</c:v>
                </c:pt>
                <c:pt idx="31">
                  <c:v>1582</c:v>
                </c:pt>
                <c:pt idx="32">
                  <c:v>1632</c:v>
                </c:pt>
                <c:pt idx="33">
                  <c:v>1682</c:v>
                </c:pt>
                <c:pt idx="34">
                  <c:v>1732</c:v>
                </c:pt>
              </c:numCache>
            </c:numRef>
          </c:xVal>
          <c:yVal>
            <c:numRef>
              <c:f>'3082011_1'!$L$4:$L$38</c:f>
              <c:numCache>
                <c:formatCode>0.00E+00</c:formatCode>
                <c:ptCount val="35"/>
                <c:pt idx="0">
                  <c:v>0.72823469245432249</c:v>
                </c:pt>
                <c:pt idx="1">
                  <c:v>0.79244574986564775</c:v>
                </c:pt>
                <c:pt idx="2">
                  <c:v>0.9532135083466885</c:v>
                </c:pt>
                <c:pt idx="3">
                  <c:v>1.0494317866133278</c:v>
                </c:pt>
                <c:pt idx="4">
                  <c:v>1.1094905411204012</c:v>
                </c:pt>
                <c:pt idx="5">
                  <c:v>1.1436561779757821</c:v>
                </c:pt>
                <c:pt idx="6">
                  <c:v>1.1675121046831323</c:v>
                </c:pt>
                <c:pt idx="7">
                  <c:v>1.1755542633121396</c:v>
                </c:pt>
                <c:pt idx="8">
                  <c:v>1.1774141168302281</c:v>
                </c:pt>
                <c:pt idx="9">
                  <c:v>1.1753072835985121</c:v>
                </c:pt>
                <c:pt idx="10">
                  <c:v>1.1692132668241884</c:v>
                </c:pt>
                <c:pt idx="11">
                  <c:v>1.1613247827015878</c:v>
                </c:pt>
                <c:pt idx="12">
                  <c:v>1.1525008640695225</c:v>
                </c:pt>
                <c:pt idx="13">
                  <c:v>1.1436440718701031</c:v>
                </c:pt>
                <c:pt idx="14">
                  <c:v>1.1344218827193298</c:v>
                </c:pt>
                <c:pt idx="15">
                  <c:v>1.1255819516773089</c:v>
                </c:pt>
                <c:pt idx="16">
                  <c:v>1.1158600936973977</c:v>
                </c:pt>
                <c:pt idx="17">
                  <c:v>1.1073277396988161</c:v>
                </c:pt>
                <c:pt idx="18">
                  <c:v>1.0997781670946878</c:v>
                </c:pt>
                <c:pt idx="19">
                  <c:v>1.0923190461030881</c:v>
                </c:pt>
                <c:pt idx="20">
                  <c:v>1.0857454532861586</c:v>
                </c:pt>
                <c:pt idx="21">
                  <c:v>1.0788272340523519</c:v>
                </c:pt>
                <c:pt idx="22">
                  <c:v>1.0712836385521438</c:v>
                </c:pt>
                <c:pt idx="23">
                  <c:v>1.063911458913043</c:v>
                </c:pt>
                <c:pt idx="24">
                  <c:v>1.055593662311157</c:v>
                </c:pt>
                <c:pt idx="25">
                  <c:v>1.0480929296110535</c:v>
                </c:pt>
                <c:pt idx="26">
                  <c:v>1.0412314519793378</c:v>
                </c:pt>
                <c:pt idx="27">
                  <c:v>1.0337201652006118</c:v>
                </c:pt>
                <c:pt idx="28">
                  <c:v>1.0266718502740539</c:v>
                </c:pt>
                <c:pt idx="29">
                  <c:v>1.0184687399877281</c:v>
                </c:pt>
                <c:pt idx="30">
                  <c:v>1.01198002165485</c:v>
                </c:pt>
                <c:pt idx="31">
                  <c:v>1.0048316774688706</c:v>
                </c:pt>
                <c:pt idx="32">
                  <c:v>0.99867398226153525</c:v>
                </c:pt>
                <c:pt idx="33">
                  <c:v>0.9921448528114476</c:v>
                </c:pt>
                <c:pt idx="34">
                  <c:v>0.98585728090076341</c:v>
                </c:pt>
              </c:numCache>
            </c:numRef>
          </c:yVal>
        </c:ser>
        <c:axId val="38747136"/>
        <c:axId val="38819328"/>
      </c:scatterChart>
      <c:valAx>
        <c:axId val="38747136"/>
        <c:scaling>
          <c:orientation val="minMax"/>
          <c:max val="2000"/>
          <c:min val="0"/>
        </c:scaling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Primary Electron Energy (eV)</a:t>
                </a:r>
              </a:p>
            </c:rich>
          </c:tx>
          <c:layout>
            <c:manualLayout>
              <c:xMode val="edge"/>
              <c:yMode val="edge"/>
              <c:x val="0.31276852856736032"/>
              <c:y val="0.93294642857142862"/>
            </c:manualLayout>
          </c:layout>
        </c:title>
        <c:numFmt formatCode="General" sourceLinked="1"/>
        <c:minorTickMark val="out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8819328"/>
        <c:crosses val="autoZero"/>
        <c:crossBetween val="midCat"/>
        <c:majorUnit val="200"/>
        <c:minorUnit val="100"/>
      </c:valAx>
      <c:valAx>
        <c:axId val="38819328"/>
        <c:scaling>
          <c:orientation val="minMax"/>
          <c:min val="0.4"/>
        </c:scaling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SEY</a:t>
                </a:r>
              </a:p>
            </c:rich>
          </c:tx>
          <c:layout/>
        </c:title>
        <c:numFmt formatCode="#,##0.00" sourceLinked="0"/>
        <c:tickLblPos val="nextTo"/>
        <c:crossAx val="3874713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0221902125715521"/>
          <c:y val="0.62030024053781863"/>
          <c:w val="0.27260315498105414"/>
          <c:h val="0.17734832754260837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081328346434072"/>
          <c:y val="6.3040895052990056E-2"/>
          <c:w val="0.7651709394656353"/>
          <c:h val="0.75995033313143678"/>
        </c:manualLayout>
      </c:layout>
      <c:scatterChart>
        <c:scatterStyle val="lineMarker"/>
        <c:ser>
          <c:idx val="2"/>
          <c:order val="0"/>
          <c:tx>
            <c:strRef>
              <c:f>'3082011_1'!$E$2</c:f>
              <c:strCache>
                <c:ptCount val="1"/>
                <c:pt idx="0">
                  <c:v>PMM1-month-2</c:v>
                </c:pt>
              </c:strCache>
            </c:strRef>
          </c:tx>
          <c:xVal>
            <c:numRef>
              <c:f>'3082011_1'!$E$5:$E$38</c:f>
              <c:numCache>
                <c:formatCode>General</c:formatCode>
                <c:ptCount val="34"/>
                <c:pt idx="0">
                  <c:v>82</c:v>
                </c:pt>
                <c:pt idx="1">
                  <c:v>132</c:v>
                </c:pt>
                <c:pt idx="2">
                  <c:v>182</c:v>
                </c:pt>
                <c:pt idx="3">
                  <c:v>232</c:v>
                </c:pt>
                <c:pt idx="4">
                  <c:v>282</c:v>
                </c:pt>
                <c:pt idx="5">
                  <c:v>332</c:v>
                </c:pt>
                <c:pt idx="6">
                  <c:v>382</c:v>
                </c:pt>
                <c:pt idx="7">
                  <c:v>432</c:v>
                </c:pt>
                <c:pt idx="8">
                  <c:v>482</c:v>
                </c:pt>
                <c:pt idx="9">
                  <c:v>532</c:v>
                </c:pt>
                <c:pt idx="10">
                  <c:v>582</c:v>
                </c:pt>
                <c:pt idx="11">
                  <c:v>632</c:v>
                </c:pt>
                <c:pt idx="12">
                  <c:v>682</c:v>
                </c:pt>
                <c:pt idx="13">
                  <c:v>732</c:v>
                </c:pt>
                <c:pt idx="14">
                  <c:v>782</c:v>
                </c:pt>
                <c:pt idx="15">
                  <c:v>832</c:v>
                </c:pt>
                <c:pt idx="16">
                  <c:v>882</c:v>
                </c:pt>
                <c:pt idx="17">
                  <c:v>932</c:v>
                </c:pt>
                <c:pt idx="18">
                  <c:v>982</c:v>
                </c:pt>
                <c:pt idx="19">
                  <c:v>1032</c:v>
                </c:pt>
                <c:pt idx="20">
                  <c:v>1082</c:v>
                </c:pt>
                <c:pt idx="21">
                  <c:v>1132</c:v>
                </c:pt>
                <c:pt idx="22">
                  <c:v>1182</c:v>
                </c:pt>
                <c:pt idx="23">
                  <c:v>1232</c:v>
                </c:pt>
                <c:pt idx="24">
                  <c:v>1282</c:v>
                </c:pt>
                <c:pt idx="25">
                  <c:v>1332</c:v>
                </c:pt>
                <c:pt idx="26">
                  <c:v>1382</c:v>
                </c:pt>
                <c:pt idx="27">
                  <c:v>1432</c:v>
                </c:pt>
                <c:pt idx="28">
                  <c:v>1482</c:v>
                </c:pt>
                <c:pt idx="29">
                  <c:v>1532</c:v>
                </c:pt>
                <c:pt idx="30">
                  <c:v>1582</c:v>
                </c:pt>
                <c:pt idx="31">
                  <c:v>1632</c:v>
                </c:pt>
                <c:pt idx="32">
                  <c:v>1682</c:v>
                </c:pt>
                <c:pt idx="33">
                  <c:v>1732</c:v>
                </c:pt>
              </c:numCache>
            </c:numRef>
          </c:xVal>
          <c:yVal>
            <c:numRef>
              <c:f>'3082011_1'!$H$5:$H$38</c:f>
              <c:numCache>
                <c:formatCode>0.00</c:formatCode>
                <c:ptCount val="34"/>
                <c:pt idx="0">
                  <c:v>0.73474026111697688</c:v>
                </c:pt>
                <c:pt idx="1">
                  <c:v>0.84781830459933771</c:v>
                </c:pt>
                <c:pt idx="2">
                  <c:v>0.92100467787357931</c:v>
                </c:pt>
                <c:pt idx="3">
                  <c:v>0.95948227782372053</c:v>
                </c:pt>
                <c:pt idx="4">
                  <c:v>0.97170605568585</c:v>
                </c:pt>
                <c:pt idx="5">
                  <c:v>0.96775414649922653</c:v>
                </c:pt>
                <c:pt idx="6">
                  <c:v>0.95940739249823892</c:v>
                </c:pt>
                <c:pt idx="7">
                  <c:v>0.94453790329631881</c:v>
                </c:pt>
                <c:pt idx="8">
                  <c:v>0.92684748626953972</c:v>
                </c:pt>
                <c:pt idx="9">
                  <c:v>0.91032151126078731</c:v>
                </c:pt>
                <c:pt idx="10">
                  <c:v>0.89414989402559353</c:v>
                </c:pt>
                <c:pt idx="11">
                  <c:v>0.87800218002551622</c:v>
                </c:pt>
                <c:pt idx="12">
                  <c:v>0.8631827588495441</c:v>
                </c:pt>
                <c:pt idx="13">
                  <c:v>0.8487981717839832</c:v>
                </c:pt>
                <c:pt idx="14">
                  <c:v>0.83621011126496314</c:v>
                </c:pt>
                <c:pt idx="15">
                  <c:v>0.8244567581154435</c:v>
                </c:pt>
                <c:pt idx="16">
                  <c:v>0.81196237193383702</c:v>
                </c:pt>
                <c:pt idx="17">
                  <c:v>0.79937865637881622</c:v>
                </c:pt>
                <c:pt idx="18">
                  <c:v>0.78677152054576671</c:v>
                </c:pt>
                <c:pt idx="19">
                  <c:v>0.77430893065824968</c:v>
                </c:pt>
                <c:pt idx="20">
                  <c:v>0.76067544096435491</c:v>
                </c:pt>
                <c:pt idx="21">
                  <c:v>0.75022188825544112</c:v>
                </c:pt>
                <c:pt idx="22">
                  <c:v>0.74138384635622212</c:v>
                </c:pt>
                <c:pt idx="23">
                  <c:v>0.7323378343455228</c:v>
                </c:pt>
                <c:pt idx="24">
                  <c:v>0.72182291360505335</c:v>
                </c:pt>
                <c:pt idx="25">
                  <c:v>0.71467359601209102</c:v>
                </c:pt>
                <c:pt idx="26">
                  <c:v>0.70701551406784124</c:v>
                </c:pt>
                <c:pt idx="27">
                  <c:v>0.7010882721174847</c:v>
                </c:pt>
                <c:pt idx="28">
                  <c:v>0.69501058812329064</c:v>
                </c:pt>
                <c:pt idx="29">
                  <c:v>0.68882487004174053</c:v>
                </c:pt>
                <c:pt idx="30">
                  <c:v>0.686168106642842</c:v>
                </c:pt>
                <c:pt idx="31">
                  <c:v>0.68341698423805519</c:v>
                </c:pt>
                <c:pt idx="32">
                  <c:v>0.68155391452064962</c:v>
                </c:pt>
                <c:pt idx="33">
                  <c:v>0.67773522880274184</c:v>
                </c:pt>
              </c:numCache>
            </c:numRef>
          </c:yVal>
        </c:ser>
        <c:ser>
          <c:idx val="3"/>
          <c:order val="1"/>
          <c:tx>
            <c:strRef>
              <c:f>'3082011_1'!$P$2</c:f>
              <c:strCache>
                <c:ptCount val="1"/>
                <c:pt idx="0">
                  <c:v>PMM1_4</c:v>
                </c:pt>
              </c:strCache>
            </c:strRef>
          </c:tx>
          <c:xVal>
            <c:numRef>
              <c:f>'3082011_1'!$P$5:$P$38</c:f>
              <c:numCache>
                <c:formatCode>General</c:formatCode>
                <c:ptCount val="34"/>
                <c:pt idx="0">
                  <c:v>82</c:v>
                </c:pt>
                <c:pt idx="1">
                  <c:v>132</c:v>
                </c:pt>
                <c:pt idx="2">
                  <c:v>182</c:v>
                </c:pt>
                <c:pt idx="3">
                  <c:v>232</c:v>
                </c:pt>
                <c:pt idx="4">
                  <c:v>282</c:v>
                </c:pt>
                <c:pt idx="5">
                  <c:v>332</c:v>
                </c:pt>
                <c:pt idx="6">
                  <c:v>382</c:v>
                </c:pt>
                <c:pt idx="7">
                  <c:v>432</c:v>
                </c:pt>
                <c:pt idx="8">
                  <c:v>482</c:v>
                </c:pt>
                <c:pt idx="9">
                  <c:v>532</c:v>
                </c:pt>
                <c:pt idx="10">
                  <c:v>582</c:v>
                </c:pt>
                <c:pt idx="11">
                  <c:v>632</c:v>
                </c:pt>
                <c:pt idx="12">
                  <c:v>682</c:v>
                </c:pt>
                <c:pt idx="13">
                  <c:v>732</c:v>
                </c:pt>
                <c:pt idx="14">
                  <c:v>782</c:v>
                </c:pt>
                <c:pt idx="15">
                  <c:v>832</c:v>
                </c:pt>
                <c:pt idx="16">
                  <c:v>882</c:v>
                </c:pt>
                <c:pt idx="17">
                  <c:v>932</c:v>
                </c:pt>
                <c:pt idx="18">
                  <c:v>982</c:v>
                </c:pt>
                <c:pt idx="19">
                  <c:v>1032</c:v>
                </c:pt>
                <c:pt idx="20">
                  <c:v>1082</c:v>
                </c:pt>
                <c:pt idx="21">
                  <c:v>1132</c:v>
                </c:pt>
                <c:pt idx="22">
                  <c:v>1182</c:v>
                </c:pt>
                <c:pt idx="23">
                  <c:v>1232</c:v>
                </c:pt>
                <c:pt idx="24">
                  <c:v>1282</c:v>
                </c:pt>
                <c:pt idx="25">
                  <c:v>1332</c:v>
                </c:pt>
                <c:pt idx="26">
                  <c:v>1382</c:v>
                </c:pt>
                <c:pt idx="27">
                  <c:v>1432</c:v>
                </c:pt>
                <c:pt idx="28">
                  <c:v>1482</c:v>
                </c:pt>
                <c:pt idx="29">
                  <c:v>1532</c:v>
                </c:pt>
                <c:pt idx="30">
                  <c:v>1582</c:v>
                </c:pt>
                <c:pt idx="31">
                  <c:v>1632</c:v>
                </c:pt>
                <c:pt idx="32">
                  <c:v>1682</c:v>
                </c:pt>
                <c:pt idx="33">
                  <c:v>1732</c:v>
                </c:pt>
              </c:numCache>
            </c:numRef>
          </c:xVal>
          <c:yVal>
            <c:numRef>
              <c:f>'3082011_1'!$S$5:$S$38</c:f>
              <c:numCache>
                <c:formatCode>0.00</c:formatCode>
                <c:ptCount val="34"/>
                <c:pt idx="0">
                  <c:v>0.70936756482425611</c:v>
                </c:pt>
                <c:pt idx="1">
                  <c:v>0.85588435104064653</c:v>
                </c:pt>
                <c:pt idx="2">
                  <c:v>0.93085088140476047</c:v>
                </c:pt>
                <c:pt idx="3">
                  <c:v>0.96676861962921401</c:v>
                </c:pt>
                <c:pt idx="4">
                  <c:v>0.97931276297335179</c:v>
                </c:pt>
                <c:pt idx="5">
                  <c:v>0.97608752672617294</c:v>
                </c:pt>
                <c:pt idx="6">
                  <c:v>0.96478458822436264</c:v>
                </c:pt>
                <c:pt idx="7">
                  <c:v>0.94835917317519836</c:v>
                </c:pt>
                <c:pt idx="8">
                  <c:v>0.93133184751416642</c:v>
                </c:pt>
                <c:pt idx="9">
                  <c:v>0.9146531484210304</c:v>
                </c:pt>
                <c:pt idx="10">
                  <c:v>0.8969045129605856</c:v>
                </c:pt>
                <c:pt idx="11">
                  <c:v>0.88063399357813954</c:v>
                </c:pt>
                <c:pt idx="12">
                  <c:v>0.86509649752120898</c:v>
                </c:pt>
                <c:pt idx="13">
                  <c:v>0.85057936500465936</c:v>
                </c:pt>
                <c:pt idx="14">
                  <c:v>0.83671433526401895</c:v>
                </c:pt>
                <c:pt idx="15">
                  <c:v>0.82448648341084618</c:v>
                </c:pt>
                <c:pt idx="16">
                  <c:v>0.81104209392566806</c:v>
                </c:pt>
                <c:pt idx="17">
                  <c:v>0.7980970537667107</c:v>
                </c:pt>
                <c:pt idx="18">
                  <c:v>0.78478262132594301</c:v>
                </c:pt>
                <c:pt idx="19">
                  <c:v>0.77087955052274904</c:v>
                </c:pt>
                <c:pt idx="20">
                  <c:v>0.75803562658531398</c:v>
                </c:pt>
                <c:pt idx="21">
                  <c:v>0.74600129431221684</c:v>
                </c:pt>
                <c:pt idx="22">
                  <c:v>0.73490031791816568</c:v>
                </c:pt>
                <c:pt idx="23">
                  <c:v>0.72477351094282561</c:v>
                </c:pt>
                <c:pt idx="24">
                  <c:v>0.71593637200684634</c:v>
                </c:pt>
                <c:pt idx="25">
                  <c:v>0.70805762086991608</c:v>
                </c:pt>
                <c:pt idx="26">
                  <c:v>0.70024277225966658</c:v>
                </c:pt>
                <c:pt idx="27">
                  <c:v>0.6936389238519105</c:v>
                </c:pt>
                <c:pt idx="28">
                  <c:v>0.68854662878931905</c:v>
                </c:pt>
                <c:pt idx="29">
                  <c:v>0.6826992084078114</c:v>
                </c:pt>
                <c:pt idx="30">
                  <c:v>0.67633253725767495</c:v>
                </c:pt>
                <c:pt idx="31">
                  <c:v>0.67070019854401075</c:v>
                </c:pt>
                <c:pt idx="32">
                  <c:v>0.6644345139782617</c:v>
                </c:pt>
                <c:pt idx="33">
                  <c:v>0.65827274712725348</c:v>
                </c:pt>
              </c:numCache>
            </c:numRef>
          </c:yVal>
        </c:ser>
        <c:axId val="37598720"/>
        <c:axId val="37600640"/>
      </c:scatterChart>
      <c:valAx>
        <c:axId val="37598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Primary Electron Energy (eV)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600640"/>
        <c:crosses val="autoZero"/>
        <c:crossBetween val="midCat"/>
      </c:valAx>
      <c:valAx>
        <c:axId val="37600640"/>
        <c:scaling>
          <c:orientation val="minMax"/>
          <c:max val="1"/>
          <c:min val="0.60000000000000042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SEY</a:t>
                </a:r>
              </a:p>
            </c:rich>
          </c:tx>
          <c:layout/>
        </c:title>
        <c:numFmt formatCode="#,##0.0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75987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9437413668001446"/>
          <c:y val="0.27051105034847145"/>
          <c:w val="0.18141299193930796"/>
          <c:h val="0.2318322228952151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A4E91-3144-4729-AF47-426B7D71BCF2}" type="datetimeFigureOut">
              <a:rPr lang="en-US" smtClean="0"/>
              <a:pPr/>
              <a:t>12/16/2010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35D2-E25D-438C-A82B-E87195DF7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1951672"/>
            <a:ext cx="41531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Plan for the winter intervention in SPS</a:t>
            </a:r>
          </a:p>
          <a:p>
            <a:endParaRPr lang="en-US" sz="2000" dirty="0" smtClean="0"/>
          </a:p>
          <a:p>
            <a:r>
              <a:rPr lang="en-US" sz="2000" dirty="0" smtClean="0"/>
              <a:t>New coatings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645024"/>
            <a:ext cx="142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M.T. for SPSU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Plans for the winter break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06" y="764704"/>
            <a:ext cx="8769388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ECM:</a:t>
            </a:r>
          </a:p>
          <a:p>
            <a:pPr>
              <a:buFontTx/>
              <a:buChar char="-"/>
            </a:pPr>
            <a:r>
              <a:rPr lang="en-US" dirty="0" smtClean="0"/>
              <a:t>Extract DLC and insert grooves (Pivi) which are already mounted: what about </a:t>
            </a:r>
            <a:r>
              <a:rPr lang="en-US" dirty="0" err="1" smtClean="0"/>
              <a:t>Kapton</a:t>
            </a:r>
            <a:r>
              <a:rPr lang="en-US" dirty="0" smtClean="0"/>
              <a:t> foil?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Mobile sample: </a:t>
            </a:r>
          </a:p>
          <a:p>
            <a:pPr lvl="1">
              <a:buFontTx/>
              <a:buChar char="-"/>
            </a:pPr>
            <a:r>
              <a:rPr lang="en-US" dirty="0" smtClean="0"/>
              <a:t> extract </a:t>
            </a:r>
            <a:r>
              <a:rPr lang="en-US" dirty="0" err="1" smtClean="0"/>
              <a:t>StSt</a:t>
            </a:r>
            <a:r>
              <a:rPr lang="en-US" dirty="0" smtClean="0"/>
              <a:t> (ideally before venting that sector), measure in the lab</a:t>
            </a:r>
          </a:p>
          <a:p>
            <a:pPr lvl="1">
              <a:buFontTx/>
              <a:buChar char="-"/>
            </a:pPr>
            <a:r>
              <a:rPr lang="en-US" dirty="0" smtClean="0"/>
              <a:t>Insert a-C CNe57 (presently at 181)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-Magnets:</a:t>
            </a:r>
          </a:p>
          <a:p>
            <a:r>
              <a:rPr lang="en-US" dirty="0" smtClean="0"/>
              <a:t>	-no MBA</a:t>
            </a:r>
          </a:p>
          <a:p>
            <a:r>
              <a:rPr lang="en-US" dirty="0" smtClean="0"/>
              <a:t>	- one </a:t>
            </a:r>
            <a:r>
              <a:rPr lang="en-US" dirty="0" err="1" smtClean="0"/>
              <a:t>quadrupole</a:t>
            </a:r>
            <a:r>
              <a:rPr lang="en-US" dirty="0" smtClean="0"/>
              <a:t> chamber ready to be</a:t>
            </a:r>
          </a:p>
          <a:p>
            <a:r>
              <a:rPr lang="en-US" dirty="0" smtClean="0"/>
              <a:t>	 inserted in the </a:t>
            </a:r>
            <a:r>
              <a:rPr lang="en-US" dirty="0" err="1" smtClean="0"/>
              <a:t>quadrupole</a:t>
            </a:r>
            <a:r>
              <a:rPr lang="en-US" dirty="0" smtClean="0"/>
              <a:t> (6/1)</a:t>
            </a:r>
          </a:p>
          <a:p>
            <a:r>
              <a:rPr lang="en-US" dirty="0" smtClean="0"/>
              <a:t>	- 4-6 shields (500 mm length x 0.7 mm </a:t>
            </a:r>
          </a:p>
          <a:p>
            <a:r>
              <a:rPr lang="en-US" dirty="0" smtClean="0"/>
              <a:t>	thickness) with a-C coating to be inserted</a:t>
            </a:r>
          </a:p>
          <a:p>
            <a:r>
              <a:rPr lang="en-US" dirty="0" smtClean="0"/>
              <a:t>	 in SPS in position x1470 and x2150</a:t>
            </a:r>
          </a:p>
          <a:p>
            <a:r>
              <a:rPr lang="en-US" dirty="0" smtClean="0"/>
              <a:t>(at the moment only sextant 5 is planned to be </a:t>
            </a:r>
          </a:p>
          <a:p>
            <a:r>
              <a:rPr lang="en-US" dirty="0" smtClean="0"/>
              <a:t>opened)</a:t>
            </a:r>
          </a:p>
          <a:p>
            <a:endParaRPr lang="en-US" dirty="0" smtClean="0"/>
          </a:p>
          <a:p>
            <a:r>
              <a:rPr lang="en-US" dirty="0" smtClean="0"/>
              <a:t>-Vacuum:</a:t>
            </a:r>
          </a:p>
          <a:p>
            <a:r>
              <a:rPr lang="en-US" dirty="0" smtClean="0"/>
              <a:t>	- RGA with remote control under test, to be inserted in sextant 5 close to the ECM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313" y="2492896"/>
            <a:ext cx="4096687" cy="25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60648"/>
            <a:ext cx="669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SEY </a:t>
            </a:r>
            <a:r>
              <a:rPr lang="en-US" sz="2000" dirty="0" err="1" smtClean="0"/>
              <a:t>TiN</a:t>
            </a:r>
            <a:r>
              <a:rPr lang="en-US" sz="2000" dirty="0" smtClean="0"/>
              <a:t> (Oak Ridge NL), sample from </a:t>
            </a:r>
            <a:r>
              <a:rPr lang="en-US" sz="2000" dirty="0" err="1" smtClean="0"/>
              <a:t>J.Price</a:t>
            </a:r>
            <a:r>
              <a:rPr lang="en-US" sz="2000" dirty="0" smtClean="0"/>
              <a:t> measured at CERN</a:t>
            </a:r>
            <a:endParaRPr lang="en-US" sz="2000" dirty="0"/>
          </a:p>
        </p:txBody>
      </p:sp>
      <p:graphicFrame>
        <p:nvGraphicFramePr>
          <p:cNvPr id="5" name="Object 4"/>
          <p:cNvGraphicFramePr/>
          <p:nvPr/>
        </p:nvGraphicFramePr>
        <p:xfrm>
          <a:off x="395536" y="692696"/>
          <a:ext cx="60579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TiN 15000X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3645024"/>
            <a:ext cx="3529856" cy="2755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330" y="404664"/>
            <a:ext cx="744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Toward MBB coating </a:t>
            </a:r>
            <a:r>
              <a:rPr lang="en-US" sz="2000" b="1" dirty="0" smtClean="0"/>
              <a:t>in the MBB dipole</a:t>
            </a:r>
            <a:r>
              <a:rPr lang="en-US" sz="2000" dirty="0" smtClean="0"/>
              <a:t>:  SEY of coating made with permanent magnet (short prototype of 300 mm)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539552" y="1044873"/>
          <a:ext cx="7690283" cy="476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877272"/>
            <a:ext cx="516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-No change after storage in air (Al foil) for one month</a:t>
            </a:r>
          </a:p>
          <a:p>
            <a:r>
              <a:rPr lang="en-US" dirty="0" smtClean="0"/>
              <a:t>-Preparing to do 2 m length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4077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Toward clearing electrodes materials: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32841" y="1196752"/>
            <a:ext cx="75115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- 2 samples 200 mm x 200 mm on 3 mm thick </a:t>
            </a:r>
            <a:r>
              <a:rPr lang="en-US" dirty="0" err="1" smtClean="0"/>
              <a:t>StSt</a:t>
            </a:r>
            <a:r>
              <a:rPr lang="en-US" dirty="0" smtClean="0"/>
              <a:t>  (produced by </a:t>
            </a:r>
            <a:r>
              <a:rPr lang="en-US" dirty="0" err="1" smtClean="0"/>
              <a:t>Listemann</a:t>
            </a:r>
            <a:r>
              <a:rPr lang="en-US" dirty="0" smtClean="0"/>
              <a:t> AG);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/>
              <a:t>  about 100 µm plasma spray alumina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/>
              <a:t> resistivity in air deceivingly small, 2.6MOhm, breakdown resistance 		about 1KV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/>
              <a:t> resistivity in vacuum is 10GOhm, breakdown resistance about 4KV 	…before first breakdown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/>
              <a:t> from KEK (Suetsugu): the degassing is about 50 times higher than copper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/>
              <a:t> Issues: brittleness, coating a long chamber etc..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If  we instead insert a strip…..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-What about anodic  Al oxide? Commercially available hard </a:t>
            </a:r>
            <a:r>
              <a:rPr lang="en-US" dirty="0" err="1" smtClean="0"/>
              <a:t>anodization</a:t>
            </a:r>
            <a:r>
              <a:rPr lang="en-US" dirty="0" smtClean="0"/>
              <a:t> with 1.2KV breakdown resistance (50 µm thickness), would give a resistivity in the </a:t>
            </a:r>
            <a:r>
              <a:rPr lang="en-US" dirty="0" err="1" smtClean="0"/>
              <a:t>GOhm</a:t>
            </a:r>
            <a:r>
              <a:rPr lang="en-US" dirty="0" smtClean="0"/>
              <a:t> range for the geometry above : we will investigate also this option</a:t>
            </a:r>
          </a:p>
          <a:p>
            <a:pPr>
              <a:buClr>
                <a:srgbClr val="FF0000"/>
              </a:buClr>
              <a:buFontTx/>
              <a:buChar char="-"/>
            </a:pP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dirty="0" smtClean="0"/>
              <a:t>- test of the principle in an ECM at 1.2KG? (asymmetries in the response to voltage and tests at low B in PS tests)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178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taborell</dc:creator>
  <cp:lastModifiedBy>taborell</cp:lastModifiedBy>
  <cp:revision>58</cp:revision>
  <dcterms:created xsi:type="dcterms:W3CDTF">2010-12-07T14:24:51Z</dcterms:created>
  <dcterms:modified xsi:type="dcterms:W3CDTF">2010-12-16T13:38:19Z</dcterms:modified>
</cp:coreProperties>
</file>