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8" r:id="rId5"/>
    <p:sldId id="259" r:id="rId6"/>
    <p:sldId id="260" r:id="rId7"/>
    <p:sldId id="261" r:id="rId8"/>
    <p:sldId id="262" r:id="rId9"/>
    <p:sldId id="264" r:id="rId10"/>
    <p:sldId id="266" r:id="rId11"/>
    <p:sldId id="269" r:id="rId12"/>
    <p:sldId id="270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D24C8-79BB-464F-98B2-63A3C1294495}" type="datetimeFigureOut">
              <a:rPr lang="en-US" smtClean="0"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63C22-A205-42F6-9B82-05B8FB30F1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534924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54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5400" dirty="0" smtClean="0">
                <a:solidFill>
                  <a:schemeClr val="tx2"/>
                </a:solidFill>
                <a:latin typeface="Calibri" pitchFamily="34" charset="0"/>
              </a:rPr>
              <a:t> cloud </a:t>
            </a:r>
            <a:r>
              <a:rPr lang="en-US" sz="5400" dirty="0" smtClean="0">
                <a:solidFill>
                  <a:schemeClr val="tx2"/>
                </a:solidFill>
                <a:latin typeface="Calibri" pitchFamily="34" charset="0"/>
              </a:rPr>
              <a:t>simulations at SPS (update) </a:t>
            </a:r>
            <a:endParaRPr lang="en-US" sz="5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97124"/>
            <a:ext cx="830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/>
              <a:t>C.Octavio</a:t>
            </a:r>
            <a:r>
              <a:rPr lang="en-US" sz="2300" dirty="0" smtClean="0"/>
              <a:t> Dom</a:t>
            </a:r>
            <a:r>
              <a:rPr lang="es-ES_tradnl" sz="2300" dirty="0" err="1" smtClean="0"/>
              <a:t>ínguez</a:t>
            </a:r>
            <a:r>
              <a:rPr lang="es-ES_tradnl" sz="2300" dirty="0" smtClean="0"/>
              <a:t>, Giovanni </a:t>
            </a:r>
            <a:r>
              <a:rPr lang="es-ES_tradnl" sz="2300" dirty="0"/>
              <a:t>R</a:t>
            </a:r>
            <a:r>
              <a:rPr lang="es-ES_tradnl" sz="2300" dirty="0" smtClean="0"/>
              <a:t>umolo, Frank </a:t>
            </a:r>
            <a:r>
              <a:rPr lang="es-ES_tradnl" sz="2300" dirty="0" smtClean="0"/>
              <a:t>Zimmermann</a:t>
            </a:r>
            <a:endParaRPr lang="es-ES_tradnl" sz="23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2667000"/>
            <a:ext cx="7319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</a:t>
            </a:r>
            <a:r>
              <a:rPr lang="en-US" sz="4400" b="1" baseline="30000" dirty="0" smtClean="0"/>
              <a:t>-</a:t>
            </a:r>
            <a:r>
              <a:rPr lang="en-US" sz="4400" b="1" dirty="0" smtClean="0"/>
              <a:t> cloud build up at B = 0.117 T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build up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5122" name="Picture 2" descr="C:\Octavio\CERN\Electron cloud\Results from simulations\presentation 14122010\plot_ECbuldup_all_B0p117_Y1p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543" y="533400"/>
            <a:ext cx="849085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build up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6146" name="Picture 2" descr="C:\Octavio\CERN\Electron cloud\Results from simulations\presentation 14122010\plot_ECbuldup_all_B0p117_Y1p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859971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2819400"/>
            <a:ext cx="8455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</a:t>
            </a:r>
            <a:r>
              <a:rPr lang="en-US" sz="4400" b="1" baseline="30000" dirty="0" smtClean="0"/>
              <a:t>-</a:t>
            </a:r>
            <a:r>
              <a:rPr lang="en-US" sz="4400" b="1" dirty="0" smtClean="0"/>
              <a:t> energy distribution at B = 0.117 T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(SEY=1.6)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170" name="Picture 2" descr="C:\Octavio\CERN\Electron cloud\Results from simulations\presentation 14122010\plot_emits_wall_vs_E_Y1p6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38199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(SEY=1.6)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194" name="Picture 2" descr="C:\Octavio\CERN\Electron cloud\Results from simulations\presentation 14122010\plot_emits_wall_vs_E_Y1p6_1250eV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1980"/>
            <a:ext cx="8610600" cy="6027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(SEY=1.6)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9218" name="Picture 2" descr="C:\Octavio\CERN\Electron cloud\Results from simulations\presentation 14122010\plot_emits_wall_vs_E_wo_norm_Y1p6_1250eV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9971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(SEY=1.7)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42" name="Picture 2" descr="C:\Octavio\CERN\Electron cloud\Results from simulations\presentation 14122010\plot_emits_wall_vs_E_Y1p7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365671" cy="585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(SEY=1.7)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1266" name="Picture 2" descr="C:\Octavio\CERN\Electron cloud\Results from simulations\presentation 14122010\plot_emits_wall_vs_E_Y1p7_1250eV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409216" cy="5886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(SEY=1.7)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2290" name="Picture 2" descr="C:\Octavio\CERN\Electron cloud\Results from simulations\presentation 14122010\plot_emits_wall_vs_E_wo_norm_Y1p7_1250eV_B0p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762000"/>
            <a:ext cx="8382001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29200" y="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SPS –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scan – MBB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 = 50 ns; 	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max</a:t>
            </a:r>
            <a:r>
              <a:rPr lang="en-US" dirty="0"/>
              <a:t>= 230 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; 	   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=1.1 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smtClean="0"/>
              <a:t>ppb; 	P = 9 </a:t>
            </a:r>
            <a:r>
              <a:rPr lang="en-US" dirty="0" err="1" smtClean="0"/>
              <a:t>nTorr</a:t>
            </a:r>
            <a:r>
              <a:rPr lang="en-US" dirty="0" smtClean="0"/>
              <a:t>;    </a:t>
            </a:r>
          </a:p>
          <a:p>
            <a:r>
              <a:rPr lang="en-US" dirty="0" smtClean="0"/>
              <a:t>R = 0.7</a:t>
            </a:r>
            <a:r>
              <a:rPr lang="en-US" dirty="0" smtClean="0"/>
              <a:t>;		</a:t>
            </a:r>
            <a:r>
              <a:rPr lang="en-US" b="1" dirty="0" smtClean="0">
                <a:solidFill>
                  <a:srgbClr val="FF0000"/>
                </a:solidFill>
              </a:rPr>
              <a:t>B = 2.025 T</a:t>
            </a:r>
            <a:r>
              <a:rPr lang="en-US" dirty="0" smtClean="0"/>
              <a:t>;	    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 11.8 cm;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6764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Nx,Ny</a:t>
                      </a:r>
                      <a:r>
                        <a:rPr lang="en-US" sz="1800" baseline="-25000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>
                          <a:latin typeface="Symbol"/>
                          <a:ea typeface="Calibri"/>
                          <a:cs typeface="Times New Roman"/>
                        </a:rPr>
                        <a:t>[m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>
                          <a:latin typeface="Symbol"/>
                          <a:ea typeface="Calibri"/>
                          <a:cs typeface="Times New Roman"/>
                        </a:rPr>
                        <a:t>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[mm]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[mm]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Onset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0.78912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029059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0.893224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0.37515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0.940968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0.410956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0.986403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0.443883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1.07151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0.503317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1.15033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0.556437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66800" y="4648200"/>
            <a:ext cx="3657600" cy="2057400"/>
            <a:chOff x="2760" y="5895"/>
            <a:chExt cx="4126" cy="2115"/>
          </a:xfrm>
        </p:grpSpPr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4320" y="5895"/>
              <a:ext cx="2520" cy="1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AutoShape 3"/>
            <p:cNvCxnSpPr>
              <a:cxnSpLocks noChangeShapeType="1"/>
            </p:cNvCxnSpPr>
            <p:nvPr/>
          </p:nvCxnSpPr>
          <p:spPr bwMode="auto">
            <a:xfrm>
              <a:off x="5565" y="7485"/>
              <a:ext cx="13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>
              <a:off x="5565" y="736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5"/>
            <p:cNvCxnSpPr>
              <a:cxnSpLocks noChangeShapeType="1"/>
            </p:cNvCxnSpPr>
            <p:nvPr/>
          </p:nvCxnSpPr>
          <p:spPr bwMode="auto">
            <a:xfrm>
              <a:off x="6885" y="736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5565" y="700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7"/>
            <p:cNvCxnSpPr>
              <a:cxnSpLocks noChangeShapeType="1"/>
            </p:cNvCxnSpPr>
            <p:nvPr/>
          </p:nvCxnSpPr>
          <p:spPr bwMode="auto">
            <a:xfrm>
              <a:off x="5566" y="661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8"/>
            <p:cNvCxnSpPr>
              <a:cxnSpLocks noChangeShapeType="1"/>
            </p:cNvCxnSpPr>
            <p:nvPr/>
          </p:nvCxnSpPr>
          <p:spPr bwMode="auto">
            <a:xfrm>
              <a:off x="6883" y="700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9"/>
            <p:cNvCxnSpPr>
              <a:cxnSpLocks noChangeShapeType="1"/>
            </p:cNvCxnSpPr>
            <p:nvPr/>
          </p:nvCxnSpPr>
          <p:spPr bwMode="auto">
            <a:xfrm>
              <a:off x="6884" y="661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0"/>
            <p:cNvCxnSpPr>
              <a:cxnSpLocks noChangeShapeType="1"/>
            </p:cNvCxnSpPr>
            <p:nvPr/>
          </p:nvCxnSpPr>
          <p:spPr bwMode="auto">
            <a:xfrm>
              <a:off x="3930" y="5895"/>
              <a:ext cx="1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11"/>
            <p:cNvCxnSpPr>
              <a:cxnSpLocks noChangeShapeType="1"/>
            </p:cNvCxnSpPr>
            <p:nvPr/>
          </p:nvCxnSpPr>
          <p:spPr bwMode="auto">
            <a:xfrm>
              <a:off x="3840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12"/>
            <p:cNvCxnSpPr>
              <a:cxnSpLocks noChangeShapeType="1"/>
            </p:cNvCxnSpPr>
            <p:nvPr/>
          </p:nvCxnSpPr>
          <p:spPr bwMode="auto">
            <a:xfrm>
              <a:off x="3841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13"/>
            <p:cNvCxnSpPr>
              <a:cxnSpLocks noChangeShapeType="1"/>
            </p:cNvCxnSpPr>
            <p:nvPr/>
          </p:nvCxnSpPr>
          <p:spPr bwMode="auto">
            <a:xfrm>
              <a:off x="415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14"/>
            <p:cNvCxnSpPr>
              <a:cxnSpLocks noChangeShapeType="1"/>
            </p:cNvCxnSpPr>
            <p:nvPr/>
          </p:nvCxnSpPr>
          <p:spPr bwMode="auto">
            <a:xfrm>
              <a:off x="451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15"/>
            <p:cNvCxnSpPr>
              <a:cxnSpLocks noChangeShapeType="1"/>
            </p:cNvCxnSpPr>
            <p:nvPr/>
          </p:nvCxnSpPr>
          <p:spPr bwMode="auto">
            <a:xfrm>
              <a:off x="484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16"/>
            <p:cNvCxnSpPr>
              <a:cxnSpLocks noChangeShapeType="1"/>
            </p:cNvCxnSpPr>
            <p:nvPr/>
          </p:nvCxnSpPr>
          <p:spPr bwMode="auto">
            <a:xfrm>
              <a:off x="415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17"/>
            <p:cNvCxnSpPr>
              <a:cxnSpLocks noChangeShapeType="1"/>
            </p:cNvCxnSpPr>
            <p:nvPr/>
          </p:nvCxnSpPr>
          <p:spPr bwMode="auto">
            <a:xfrm>
              <a:off x="451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18"/>
            <p:cNvCxnSpPr>
              <a:cxnSpLocks noChangeShapeType="1"/>
            </p:cNvCxnSpPr>
            <p:nvPr/>
          </p:nvCxnSpPr>
          <p:spPr bwMode="auto">
            <a:xfrm>
              <a:off x="484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19"/>
            <p:cNvCxnSpPr>
              <a:cxnSpLocks noChangeShapeType="1"/>
            </p:cNvCxnSpPr>
            <p:nvPr/>
          </p:nvCxnSpPr>
          <p:spPr bwMode="auto">
            <a:xfrm>
              <a:off x="517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20"/>
            <p:cNvCxnSpPr>
              <a:cxnSpLocks noChangeShapeType="1"/>
            </p:cNvCxnSpPr>
            <p:nvPr/>
          </p:nvCxnSpPr>
          <p:spPr bwMode="auto">
            <a:xfrm>
              <a:off x="5430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21"/>
            <p:cNvCxnSpPr>
              <a:cxnSpLocks noChangeShapeType="1"/>
            </p:cNvCxnSpPr>
            <p:nvPr/>
          </p:nvCxnSpPr>
          <p:spPr bwMode="auto">
            <a:xfrm>
              <a:off x="514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22"/>
            <p:cNvCxnSpPr>
              <a:cxnSpLocks noChangeShapeType="1"/>
            </p:cNvCxnSpPr>
            <p:nvPr/>
          </p:nvCxnSpPr>
          <p:spPr bwMode="auto">
            <a:xfrm flipH="1">
              <a:off x="3841" y="5895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23"/>
            <p:cNvCxnSpPr>
              <a:cxnSpLocks noChangeShapeType="1"/>
            </p:cNvCxnSpPr>
            <p:nvPr/>
          </p:nvCxnSpPr>
          <p:spPr bwMode="auto">
            <a:xfrm flipH="1">
              <a:off x="5580" y="7380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24"/>
            <p:cNvCxnSpPr>
              <a:cxnSpLocks noChangeShapeType="1"/>
            </p:cNvCxnSpPr>
            <p:nvPr/>
          </p:nvCxnSpPr>
          <p:spPr bwMode="auto">
            <a:xfrm flipH="1">
              <a:off x="3946" y="6495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25"/>
            <p:cNvCxnSpPr>
              <a:cxnSpLocks noChangeShapeType="1"/>
            </p:cNvCxnSpPr>
            <p:nvPr/>
          </p:nvCxnSpPr>
          <p:spPr bwMode="auto">
            <a:xfrm flipH="1">
              <a:off x="6781" y="7500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26"/>
            <p:cNvCxnSpPr>
              <a:cxnSpLocks noChangeShapeType="1"/>
            </p:cNvCxnSpPr>
            <p:nvPr/>
          </p:nvCxnSpPr>
          <p:spPr bwMode="auto">
            <a:xfrm>
              <a:off x="3930" y="5895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27"/>
            <p:cNvCxnSpPr>
              <a:cxnSpLocks noChangeShapeType="1"/>
            </p:cNvCxnSpPr>
            <p:nvPr/>
          </p:nvCxnSpPr>
          <p:spPr bwMode="auto">
            <a:xfrm>
              <a:off x="3825" y="6510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28"/>
            <p:cNvCxnSpPr>
              <a:cxnSpLocks noChangeShapeType="1"/>
            </p:cNvCxnSpPr>
            <p:nvPr/>
          </p:nvCxnSpPr>
          <p:spPr bwMode="auto">
            <a:xfrm>
              <a:off x="5579" y="7500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29"/>
            <p:cNvCxnSpPr>
              <a:cxnSpLocks noChangeShapeType="1"/>
            </p:cNvCxnSpPr>
            <p:nvPr/>
          </p:nvCxnSpPr>
          <p:spPr bwMode="auto">
            <a:xfrm>
              <a:off x="6781" y="7395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2760" y="6000"/>
              <a:ext cx="108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24.3 mm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759" y="7605"/>
              <a:ext cx="108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70.0 mm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105400" y="49162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cloud monitor (elliptical approach)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62800" y="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68373"/>
            <a:ext cx="861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 smtClean="0"/>
              <a:t> </a:t>
            </a:r>
            <a:r>
              <a:rPr lang="en-US" sz="2600" dirty="0" err="1" smtClean="0"/>
              <a:t>Emittance</a:t>
            </a:r>
            <a:r>
              <a:rPr lang="en-US" sz="2600" dirty="0" smtClean="0"/>
              <a:t> scan for different LHC type of </a:t>
            </a:r>
            <a:r>
              <a:rPr lang="en-US" sz="2600" dirty="0" smtClean="0"/>
              <a:t>beams:</a:t>
            </a:r>
          </a:p>
          <a:p>
            <a:pPr>
              <a:buFont typeface="Wingdings" pitchFamily="2" charset="2"/>
              <a:buChar char="Ø"/>
            </a:pPr>
            <a:endParaRPr lang="en-US" sz="2600" dirty="0">
              <a:sym typeface="Wingdings" pitchFamily="2" charset="2"/>
            </a:endParaRPr>
          </a:p>
          <a:p>
            <a:r>
              <a:rPr lang="en-US" sz="2600" dirty="0" smtClean="0">
                <a:sym typeface="Wingdings" pitchFamily="2" charset="2"/>
              </a:rPr>
              <a:t>	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>
                <a:sym typeface="Wingdings" pitchFamily="2" charset="2"/>
              </a:rPr>
              <a:t>Very s</a:t>
            </a:r>
            <a:r>
              <a:rPr lang="en-US" sz="2200" dirty="0" smtClean="0"/>
              <a:t>mall differences </a:t>
            </a:r>
            <a:r>
              <a:rPr lang="en-US" sz="2200" dirty="0"/>
              <a:t>(</a:t>
            </a:r>
            <a:r>
              <a:rPr lang="en-US" sz="2200" dirty="0" smtClean="0"/>
              <a:t>negligible</a:t>
            </a:r>
            <a:r>
              <a:rPr lang="en-US" sz="2200" dirty="0" smtClean="0"/>
              <a:t>) for high fields</a:t>
            </a:r>
            <a:r>
              <a:rPr lang="en-US" sz="2200" dirty="0" smtClean="0"/>
              <a:t> </a:t>
            </a:r>
            <a:r>
              <a:rPr lang="en-US" sz="2200" dirty="0" smtClean="0"/>
              <a:t>(B= 2.025 T)</a:t>
            </a:r>
          </a:p>
          <a:p>
            <a:endParaRPr lang="en-US" sz="2200" dirty="0" smtClean="0"/>
          </a:p>
          <a:p>
            <a:r>
              <a:rPr lang="en-US" sz="2200" dirty="0"/>
              <a:t>	</a:t>
            </a:r>
            <a:r>
              <a:rPr lang="en-US" sz="2200" dirty="0" smtClean="0">
                <a:sym typeface="Wingdings" pitchFamily="2" charset="2"/>
              </a:rPr>
              <a:t> Important differences for lower fields (B = 0.117 T)</a:t>
            </a:r>
          </a:p>
          <a:p>
            <a:endParaRPr lang="en-US" sz="2600" dirty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ym typeface="Wingdings" pitchFamily="2" charset="2"/>
              </a:rPr>
              <a:t> We find a sharp edge around 1500 </a:t>
            </a:r>
            <a:r>
              <a:rPr lang="en-US" sz="2600" dirty="0" err="1" smtClean="0">
                <a:sym typeface="Wingdings" pitchFamily="2" charset="2"/>
              </a:rPr>
              <a:t>eV</a:t>
            </a:r>
            <a:r>
              <a:rPr lang="en-US" sz="2600" dirty="0" smtClean="0">
                <a:sym typeface="Wingdings" pitchFamily="2" charset="2"/>
              </a:rPr>
              <a:t>, meaning that the</a:t>
            </a:r>
          </a:p>
          <a:p>
            <a:r>
              <a:rPr lang="en-US" sz="2600" dirty="0" smtClean="0">
                <a:sym typeface="Wingdings" pitchFamily="2" charset="2"/>
              </a:rPr>
              <a:t>      energy distribution finish there (no electron at higher</a:t>
            </a:r>
          </a:p>
          <a:p>
            <a:r>
              <a:rPr lang="en-US" sz="2600" dirty="0" smtClean="0">
                <a:sym typeface="Wingdings" pitchFamily="2" charset="2"/>
              </a:rPr>
              <a:t>      energies)</a:t>
            </a:r>
            <a:endParaRPr lang="en-US" sz="2600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43000" y="2667000"/>
            <a:ext cx="7319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</a:t>
            </a:r>
            <a:r>
              <a:rPr lang="en-US" sz="4400" b="1" baseline="30000" dirty="0" smtClean="0"/>
              <a:t>-</a:t>
            </a:r>
            <a:r>
              <a:rPr lang="en-US" sz="4400" b="1" dirty="0" smtClean="0"/>
              <a:t> cloud build up at B = 2.025 T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build up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099" name="Picture 3" descr="C:\Octavio\CERN\Electron cloud\Results from simulations\plot_ECbuldup_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70857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9816" y="2743200"/>
            <a:ext cx="84555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e</a:t>
            </a:r>
            <a:r>
              <a:rPr lang="en-US" sz="4400" b="1" baseline="30000" dirty="0" smtClean="0"/>
              <a:t>-</a:t>
            </a:r>
            <a:r>
              <a:rPr lang="en-US" sz="4400" b="1" dirty="0" smtClean="0"/>
              <a:t> energy distribution at B = 2.025 T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 descr="C:\Octavio\CERN\Electron cloud\Results from simulations\plot_emits_wall_vs_E_Y1p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16428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50" name="Picture 2" descr="C:\Octavio\CERN\Electron cloud\Results from simulations\plot_emits_wall_vs_E_Y1p7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70560"/>
            <a:ext cx="8153400" cy="570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energy distribution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074" name="Picture 2" descr="C:\Octavio\CERN\Electron cloud\Results from simulations\plot_emits_wall_vs_E_wo_norm_Y1p7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87444" cy="587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 txBox="1">
            <a:spLocks/>
          </p:cNvSpPr>
          <p:nvPr/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217CE-938D-4DD4-91EA-FF64B5B82F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57200"/>
            <a:ext cx="8458200" cy="0"/>
          </a:xfrm>
          <a:prstGeom prst="line">
            <a:avLst/>
          </a:prstGeom>
          <a:ln w="34925" cap="rnd">
            <a:solidFill>
              <a:schemeClr val="tx2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chemeClr val="accent1">
                <a:lumMod val="60000"/>
                <a:lumOff val="4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SPS – </a:t>
            </a:r>
            <a:r>
              <a:rPr lang="en-US" sz="2400" b="1" dirty="0" smtClean="0">
                <a:solidFill>
                  <a:schemeClr val="tx2"/>
                </a:solidFill>
                <a:latin typeface="Symbol" pitchFamily="18" charset="2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scan – e</a:t>
            </a:r>
            <a:r>
              <a:rPr lang="en-US" sz="2400" b="1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cloud monitor 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85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bs</a:t>
            </a:r>
            <a:r>
              <a:rPr lang="en-US" dirty="0" smtClean="0"/>
              <a:t> = 50 ns; 	</a:t>
            </a:r>
            <a:r>
              <a:rPr lang="en-US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max</a:t>
            </a:r>
            <a:r>
              <a:rPr lang="en-US" dirty="0"/>
              <a:t>= 230 </a:t>
            </a:r>
            <a:r>
              <a:rPr lang="en-US" dirty="0" smtClean="0"/>
              <a:t> </a:t>
            </a:r>
            <a:r>
              <a:rPr lang="en-US" dirty="0" err="1" smtClean="0"/>
              <a:t>eV</a:t>
            </a:r>
            <a:r>
              <a:rPr lang="en-US" dirty="0" smtClean="0"/>
              <a:t>; 	    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 smtClean="0"/>
              <a:t>=1.1 </a:t>
            </a:r>
            <a:r>
              <a:rPr lang="en-US" dirty="0"/>
              <a:t>10</a:t>
            </a:r>
            <a:r>
              <a:rPr lang="en-US" baseline="30000" dirty="0"/>
              <a:t>11</a:t>
            </a:r>
            <a:r>
              <a:rPr lang="en-US" dirty="0"/>
              <a:t> </a:t>
            </a:r>
            <a:r>
              <a:rPr lang="en-US" dirty="0" smtClean="0"/>
              <a:t>ppb; 	P = 9 </a:t>
            </a:r>
            <a:r>
              <a:rPr lang="en-US" dirty="0" err="1" smtClean="0"/>
              <a:t>nTorr</a:t>
            </a:r>
            <a:r>
              <a:rPr lang="en-US" dirty="0" smtClean="0"/>
              <a:t>;    </a:t>
            </a:r>
          </a:p>
          <a:p>
            <a:r>
              <a:rPr lang="en-US" dirty="0" smtClean="0"/>
              <a:t>R = 0.7</a:t>
            </a:r>
            <a:r>
              <a:rPr lang="en-US" dirty="0" smtClean="0"/>
              <a:t>;		</a:t>
            </a:r>
            <a:r>
              <a:rPr lang="en-US" b="1" dirty="0" smtClean="0">
                <a:solidFill>
                  <a:srgbClr val="FF0000"/>
                </a:solidFill>
              </a:rPr>
              <a:t>B = 0.117 T;	    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z</a:t>
            </a:r>
            <a:r>
              <a:rPr lang="en-US" dirty="0" smtClean="0"/>
              <a:t>= 11.8 cm;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16002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Symbol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en-US" sz="1800" baseline="-25000" dirty="0" err="1">
                          <a:latin typeface="Calibri"/>
                          <a:ea typeface="Calibri"/>
                          <a:cs typeface="Times New Roman"/>
                        </a:rPr>
                        <a:t>Nx,Ny</a:t>
                      </a:r>
                      <a:r>
                        <a:rPr lang="en-US" sz="1800" baseline="-25000" dirty="0"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800" dirty="0">
                          <a:latin typeface="Symbol"/>
                          <a:ea typeface="Calibri"/>
                          <a:cs typeface="Times New Roman"/>
                        </a:rPr>
                        <a:t>[m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800" dirty="0">
                          <a:latin typeface="Symbol"/>
                          <a:ea typeface="Calibri"/>
                          <a:cs typeface="Times New Roman"/>
                        </a:rPr>
                        <a:t>]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Calibri"/>
                          <a:cs typeface="Times New Roman"/>
                        </a:rPr>
                        <a:t>x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[mm]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Symbol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800" baseline="-25000">
                          <a:latin typeface="Calibri"/>
                          <a:ea typeface="Calibri"/>
                          <a:cs typeface="Times New Roman"/>
                        </a:rPr>
                        <a:t>y </a:t>
                      </a: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[mm]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Onset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0.78912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029059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0.893224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0.37515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0.940968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0.410956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0.986403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0.443883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1.07151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0.503317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1.15033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0.556437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95400" y="4495800"/>
            <a:ext cx="3429000" cy="1676400"/>
            <a:chOff x="2760" y="5895"/>
            <a:chExt cx="4126" cy="2115"/>
          </a:xfrm>
        </p:grpSpPr>
        <p:sp>
          <p:nvSpPr>
            <p:cNvPr id="12" name="Oval 2"/>
            <p:cNvSpPr>
              <a:spLocks noChangeArrowheads="1"/>
            </p:cNvSpPr>
            <p:nvPr/>
          </p:nvSpPr>
          <p:spPr bwMode="auto">
            <a:xfrm>
              <a:off x="4320" y="5895"/>
              <a:ext cx="2520" cy="12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" name="AutoShape 3"/>
            <p:cNvCxnSpPr>
              <a:cxnSpLocks noChangeShapeType="1"/>
            </p:cNvCxnSpPr>
            <p:nvPr/>
          </p:nvCxnSpPr>
          <p:spPr bwMode="auto">
            <a:xfrm>
              <a:off x="5565" y="7485"/>
              <a:ext cx="13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4"/>
            <p:cNvCxnSpPr>
              <a:cxnSpLocks noChangeShapeType="1"/>
            </p:cNvCxnSpPr>
            <p:nvPr/>
          </p:nvCxnSpPr>
          <p:spPr bwMode="auto">
            <a:xfrm>
              <a:off x="5565" y="736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5"/>
            <p:cNvCxnSpPr>
              <a:cxnSpLocks noChangeShapeType="1"/>
            </p:cNvCxnSpPr>
            <p:nvPr/>
          </p:nvCxnSpPr>
          <p:spPr bwMode="auto">
            <a:xfrm>
              <a:off x="6885" y="736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6"/>
            <p:cNvCxnSpPr>
              <a:cxnSpLocks noChangeShapeType="1"/>
            </p:cNvCxnSpPr>
            <p:nvPr/>
          </p:nvCxnSpPr>
          <p:spPr bwMode="auto">
            <a:xfrm>
              <a:off x="5565" y="700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7"/>
            <p:cNvCxnSpPr>
              <a:cxnSpLocks noChangeShapeType="1"/>
            </p:cNvCxnSpPr>
            <p:nvPr/>
          </p:nvCxnSpPr>
          <p:spPr bwMode="auto">
            <a:xfrm>
              <a:off x="5566" y="661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8"/>
            <p:cNvCxnSpPr>
              <a:cxnSpLocks noChangeShapeType="1"/>
            </p:cNvCxnSpPr>
            <p:nvPr/>
          </p:nvCxnSpPr>
          <p:spPr bwMode="auto">
            <a:xfrm>
              <a:off x="6883" y="700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9"/>
            <p:cNvCxnSpPr>
              <a:cxnSpLocks noChangeShapeType="1"/>
            </p:cNvCxnSpPr>
            <p:nvPr/>
          </p:nvCxnSpPr>
          <p:spPr bwMode="auto">
            <a:xfrm>
              <a:off x="6884" y="6615"/>
              <a:ext cx="1" cy="2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0"/>
            <p:cNvCxnSpPr>
              <a:cxnSpLocks noChangeShapeType="1"/>
            </p:cNvCxnSpPr>
            <p:nvPr/>
          </p:nvCxnSpPr>
          <p:spPr bwMode="auto">
            <a:xfrm>
              <a:off x="3930" y="5895"/>
              <a:ext cx="1" cy="72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11"/>
            <p:cNvCxnSpPr>
              <a:cxnSpLocks noChangeShapeType="1"/>
            </p:cNvCxnSpPr>
            <p:nvPr/>
          </p:nvCxnSpPr>
          <p:spPr bwMode="auto">
            <a:xfrm>
              <a:off x="3840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3" name="AutoShape 12"/>
            <p:cNvCxnSpPr>
              <a:cxnSpLocks noChangeShapeType="1"/>
            </p:cNvCxnSpPr>
            <p:nvPr/>
          </p:nvCxnSpPr>
          <p:spPr bwMode="auto">
            <a:xfrm>
              <a:off x="3841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5" name="AutoShape 13"/>
            <p:cNvCxnSpPr>
              <a:cxnSpLocks noChangeShapeType="1"/>
            </p:cNvCxnSpPr>
            <p:nvPr/>
          </p:nvCxnSpPr>
          <p:spPr bwMode="auto">
            <a:xfrm>
              <a:off x="415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6" name="AutoShape 14"/>
            <p:cNvCxnSpPr>
              <a:cxnSpLocks noChangeShapeType="1"/>
            </p:cNvCxnSpPr>
            <p:nvPr/>
          </p:nvCxnSpPr>
          <p:spPr bwMode="auto">
            <a:xfrm>
              <a:off x="451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7" name="AutoShape 15"/>
            <p:cNvCxnSpPr>
              <a:cxnSpLocks noChangeShapeType="1"/>
            </p:cNvCxnSpPr>
            <p:nvPr/>
          </p:nvCxnSpPr>
          <p:spPr bwMode="auto">
            <a:xfrm>
              <a:off x="484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16"/>
            <p:cNvCxnSpPr>
              <a:cxnSpLocks noChangeShapeType="1"/>
            </p:cNvCxnSpPr>
            <p:nvPr/>
          </p:nvCxnSpPr>
          <p:spPr bwMode="auto">
            <a:xfrm>
              <a:off x="415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" name="AutoShape 17"/>
            <p:cNvCxnSpPr>
              <a:cxnSpLocks noChangeShapeType="1"/>
            </p:cNvCxnSpPr>
            <p:nvPr/>
          </p:nvCxnSpPr>
          <p:spPr bwMode="auto">
            <a:xfrm>
              <a:off x="451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0" name="AutoShape 18"/>
            <p:cNvCxnSpPr>
              <a:cxnSpLocks noChangeShapeType="1"/>
            </p:cNvCxnSpPr>
            <p:nvPr/>
          </p:nvCxnSpPr>
          <p:spPr bwMode="auto">
            <a:xfrm>
              <a:off x="484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1" name="AutoShape 19"/>
            <p:cNvCxnSpPr>
              <a:cxnSpLocks noChangeShapeType="1"/>
            </p:cNvCxnSpPr>
            <p:nvPr/>
          </p:nvCxnSpPr>
          <p:spPr bwMode="auto">
            <a:xfrm>
              <a:off x="5175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20"/>
            <p:cNvCxnSpPr>
              <a:cxnSpLocks noChangeShapeType="1"/>
            </p:cNvCxnSpPr>
            <p:nvPr/>
          </p:nvCxnSpPr>
          <p:spPr bwMode="auto">
            <a:xfrm>
              <a:off x="5430" y="661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3" name="AutoShape 21"/>
            <p:cNvCxnSpPr>
              <a:cxnSpLocks noChangeShapeType="1"/>
            </p:cNvCxnSpPr>
            <p:nvPr/>
          </p:nvCxnSpPr>
          <p:spPr bwMode="auto">
            <a:xfrm>
              <a:off x="5145" y="5895"/>
              <a:ext cx="16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22"/>
            <p:cNvCxnSpPr>
              <a:cxnSpLocks noChangeShapeType="1"/>
            </p:cNvCxnSpPr>
            <p:nvPr/>
          </p:nvCxnSpPr>
          <p:spPr bwMode="auto">
            <a:xfrm flipH="1">
              <a:off x="3841" y="5895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5" name="AutoShape 23"/>
            <p:cNvCxnSpPr>
              <a:cxnSpLocks noChangeShapeType="1"/>
            </p:cNvCxnSpPr>
            <p:nvPr/>
          </p:nvCxnSpPr>
          <p:spPr bwMode="auto">
            <a:xfrm flipH="1">
              <a:off x="5580" y="7380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6" name="AutoShape 24"/>
            <p:cNvCxnSpPr>
              <a:cxnSpLocks noChangeShapeType="1"/>
            </p:cNvCxnSpPr>
            <p:nvPr/>
          </p:nvCxnSpPr>
          <p:spPr bwMode="auto">
            <a:xfrm flipH="1">
              <a:off x="3946" y="6495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7" name="AutoShape 25"/>
            <p:cNvCxnSpPr>
              <a:cxnSpLocks noChangeShapeType="1"/>
            </p:cNvCxnSpPr>
            <p:nvPr/>
          </p:nvCxnSpPr>
          <p:spPr bwMode="auto">
            <a:xfrm flipH="1">
              <a:off x="6781" y="7500"/>
              <a:ext cx="89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8" name="AutoShape 26"/>
            <p:cNvCxnSpPr>
              <a:cxnSpLocks noChangeShapeType="1"/>
            </p:cNvCxnSpPr>
            <p:nvPr/>
          </p:nvCxnSpPr>
          <p:spPr bwMode="auto">
            <a:xfrm>
              <a:off x="3930" y="5895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9" name="AutoShape 27"/>
            <p:cNvCxnSpPr>
              <a:cxnSpLocks noChangeShapeType="1"/>
            </p:cNvCxnSpPr>
            <p:nvPr/>
          </p:nvCxnSpPr>
          <p:spPr bwMode="auto">
            <a:xfrm>
              <a:off x="3825" y="6510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0" name="AutoShape 28"/>
            <p:cNvCxnSpPr>
              <a:cxnSpLocks noChangeShapeType="1"/>
            </p:cNvCxnSpPr>
            <p:nvPr/>
          </p:nvCxnSpPr>
          <p:spPr bwMode="auto">
            <a:xfrm>
              <a:off x="5579" y="7500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41" name="AutoShape 29"/>
            <p:cNvCxnSpPr>
              <a:cxnSpLocks noChangeShapeType="1"/>
            </p:cNvCxnSpPr>
            <p:nvPr/>
          </p:nvCxnSpPr>
          <p:spPr bwMode="auto">
            <a:xfrm>
              <a:off x="6781" y="7395"/>
              <a:ext cx="105" cy="1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42" name="Text Box 30"/>
            <p:cNvSpPr txBox="1">
              <a:spLocks noChangeArrowheads="1"/>
            </p:cNvSpPr>
            <p:nvPr/>
          </p:nvSpPr>
          <p:spPr bwMode="auto">
            <a:xfrm>
              <a:off x="2760" y="6000"/>
              <a:ext cx="108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24.3 mm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 Box 31"/>
            <p:cNvSpPr txBox="1">
              <a:spLocks noChangeArrowheads="1"/>
            </p:cNvSpPr>
            <p:nvPr/>
          </p:nvSpPr>
          <p:spPr bwMode="auto">
            <a:xfrm>
              <a:off x="5759" y="7605"/>
              <a:ext cx="108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70.0 mm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953000" y="4572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cloud monitor (elliptical approach)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581001"/>
            <a:ext cx="861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14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th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December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2010  -  e</a:t>
            </a:r>
            <a:r>
              <a:rPr lang="es-ES_tradnl" sz="1200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cloud</a:t>
            </a:r>
            <a:r>
              <a:rPr lang="es-ES_tradnl" sz="1200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s-ES_tradnl" sz="1200" dirty="0" err="1" smtClean="0">
                <a:solidFill>
                  <a:schemeClr val="tx2"/>
                </a:solidFill>
                <a:latin typeface="Calibri" pitchFamily="34" charset="0"/>
              </a:rPr>
              <a:t>simulations</a:t>
            </a:r>
            <a:endParaRPr lang="en-US" sz="12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60960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dirty="0" err="1" smtClean="0"/>
              <a:t>Emittance</a:t>
            </a:r>
            <a:r>
              <a:rPr lang="en-US" dirty="0" smtClean="0"/>
              <a:t> scan for different LHC type of beams </a:t>
            </a:r>
            <a:r>
              <a:rPr lang="en-US" dirty="0" smtClean="0">
                <a:sym typeface="Wingdings" pitchFamily="2" charset="2"/>
              </a:rPr>
              <a:t> Appreciable at this magnetic field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 rot="10800000" flipV="1">
            <a:off x="7315200" y="1524000"/>
            <a:ext cx="685800" cy="53340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414</Words>
  <Application>Microsoft Office PowerPoint</Application>
  <PresentationFormat>On-screen Show (4:3)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cdomingu</dc:creator>
  <cp:lastModifiedBy>cdomingu</cp:lastModifiedBy>
  <cp:revision>18</cp:revision>
  <dcterms:created xsi:type="dcterms:W3CDTF">2010-12-14T08:45:24Z</dcterms:created>
  <dcterms:modified xsi:type="dcterms:W3CDTF">2010-12-14T13:46:14Z</dcterms:modified>
</cp:coreProperties>
</file>