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9" r:id="rId3"/>
    <p:sldId id="257" r:id="rId4"/>
    <p:sldId id="266" r:id="rId5"/>
    <p:sldId id="273" r:id="rId6"/>
    <p:sldId id="275" r:id="rId7"/>
    <p:sldId id="258" r:id="rId8"/>
    <p:sldId id="260" r:id="rId9"/>
    <p:sldId id="267" r:id="rId10"/>
    <p:sldId id="271" r:id="rId11"/>
    <p:sldId id="261" r:id="rId12"/>
    <p:sldId id="262" r:id="rId13"/>
    <p:sldId id="263" r:id="rId14"/>
    <p:sldId id="264" r:id="rId15"/>
    <p:sldId id="272" r:id="rId16"/>
    <p:sldId id="265" r:id="rId17"/>
    <p:sldId id="270" r:id="rId18"/>
    <p:sldId id="268" r:id="rId19"/>
    <p:sldId id="274" r:id="rId20"/>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5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99651A94-3D00-4CF8-98D3-DD2764C9C3AE}" type="datetimeFigureOut">
              <a:rPr lang="en-US" smtClean="0"/>
              <a:t>10/26/2009</a:t>
            </a:fld>
            <a:endParaRPr lang="en-US"/>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1C5EA4FC-AB07-4BE9-976B-2E1036C005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EA4FC-AB07-4BE9-976B-2E1036C005CD}" type="slidenum">
              <a:rPr lang="en-US" smtClean="0"/>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10/27/2009</a:t>
            </a:r>
            <a:endParaRPr lang="en-US"/>
          </a:p>
        </p:txBody>
      </p:sp>
      <p:sp>
        <p:nvSpPr>
          <p:cNvPr id="19" name="Footer Placeholder 18"/>
          <p:cNvSpPr>
            <a:spLocks noGrp="1"/>
          </p:cNvSpPr>
          <p:nvPr>
            <p:ph type="ftr" sz="quarter" idx="11"/>
          </p:nvPr>
        </p:nvSpPr>
        <p:spPr/>
        <p:txBody>
          <a:bodyPr/>
          <a:lstStyle/>
          <a:p>
            <a:r>
              <a:rPr lang="en-US" smtClean="0"/>
              <a:t>F. Caspers, S. Federmann, E. Mahner µw e-cloud measurements CPS</a:t>
            </a:r>
            <a:endParaRPr lang="en-US"/>
          </a:p>
        </p:txBody>
      </p:sp>
      <p:sp>
        <p:nvSpPr>
          <p:cNvPr id="27" name="Slide Number Placeholder 26"/>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10/27/2009</a:t>
            </a:r>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
        <p:nvSpPr>
          <p:cNvPr id="7" name="Slide Number Placeholder 6"/>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10/27/2009</a:t>
            </a:r>
            <a:endParaRPr lang="en-US"/>
          </a:p>
        </p:txBody>
      </p:sp>
      <p:sp>
        <p:nvSpPr>
          <p:cNvPr id="8" name="Footer Placeholder 7"/>
          <p:cNvSpPr>
            <a:spLocks noGrp="1"/>
          </p:cNvSpPr>
          <p:nvPr>
            <p:ph type="ftr" sz="quarter" idx="11"/>
          </p:nvPr>
        </p:nvSpPr>
        <p:spPr/>
        <p:txBody>
          <a:bodyPr/>
          <a:lstStyle/>
          <a:p>
            <a:r>
              <a:rPr lang="en-US" smtClean="0"/>
              <a:t>F. Caspers, S. Federmann, E. Mahner µw e-cloud measurements CPS</a:t>
            </a:r>
            <a:endParaRPr lang="en-US"/>
          </a:p>
        </p:txBody>
      </p:sp>
      <p:sp>
        <p:nvSpPr>
          <p:cNvPr id="9" name="Slide Number Placeholder 8"/>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10/27/2009</a:t>
            </a:r>
            <a:endParaRPr lang="en-US"/>
          </a:p>
        </p:txBody>
      </p:sp>
      <p:sp>
        <p:nvSpPr>
          <p:cNvPr id="8" name="Slide Number Placeholder 7"/>
          <p:cNvSpPr>
            <a:spLocks noGrp="1"/>
          </p:cNvSpPr>
          <p:nvPr>
            <p:ph type="sldNum" sz="quarter" idx="11"/>
          </p:nvPr>
        </p:nvSpPr>
        <p:spPr/>
        <p:txBody>
          <a:bodyPr/>
          <a:lstStyle/>
          <a:p>
            <a:fld id="{0692551A-8ABB-420C-8B9B-16C1307F1003}"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F. Caspers, S. Federmann, E. Mahner µw e-cloud measurements CPS</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10/27/2009</a:t>
            </a:r>
            <a:endParaRPr lang="en-US"/>
          </a:p>
        </p:txBody>
      </p:sp>
      <p:sp>
        <p:nvSpPr>
          <p:cNvPr id="3" name="Footer Placeholder 2"/>
          <p:cNvSpPr>
            <a:spLocks noGrp="1"/>
          </p:cNvSpPr>
          <p:nvPr>
            <p:ph type="ftr" sz="quarter" idx="11"/>
          </p:nvPr>
        </p:nvSpPr>
        <p:spPr/>
        <p:txBody>
          <a:bodyPr/>
          <a:lstStyle/>
          <a:p>
            <a:r>
              <a:rPr lang="en-US" smtClean="0"/>
              <a:t>F. Caspers, S. Federmann, E. Mahner µw e-cloud measurements CPS</a:t>
            </a:r>
            <a:endParaRPr lang="en-US"/>
          </a:p>
        </p:txBody>
      </p:sp>
      <p:sp>
        <p:nvSpPr>
          <p:cNvPr id="4" name="Slide Number Placeholder 3"/>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10/27/2009</a:t>
            </a:r>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692551A-8ABB-420C-8B9B-16C1307F10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r>
              <a:rPr lang="en-US" smtClean="0"/>
              <a:t>10/27/2009</a:t>
            </a:r>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
        <p:nvSpPr>
          <p:cNvPr id="7" name="Slide Number Placeholder 6"/>
          <p:cNvSpPr>
            <a:spLocks noGrp="1"/>
          </p:cNvSpPr>
          <p:nvPr>
            <p:ph type="sldNum" sz="quarter" idx="12"/>
          </p:nvPr>
        </p:nvSpPr>
        <p:spPr/>
        <p:txBody>
          <a:bodyPr/>
          <a:lstStyle/>
          <a:p>
            <a:fld id="{0692551A-8ABB-420C-8B9B-16C1307F10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lang="en-US" smtClean="0"/>
              <a:t>10/27/2009</a:t>
            </a: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F. Caspers, S. Federmann, E. Mahner µw e-cloud measurements CPS</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692551A-8ABB-420C-8B9B-16C1307F10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7038536" cy="2301240"/>
          </a:xfrm>
        </p:spPr>
        <p:txBody>
          <a:bodyPr>
            <a:normAutofit fontScale="90000"/>
          </a:bodyPr>
          <a:lstStyle/>
          <a:p>
            <a:r>
              <a:rPr lang="en-US" dirty="0" smtClean="0"/>
              <a:t>Preparation of Microwave transmission E-Cloud measurements in the CPS</a:t>
            </a:r>
            <a:endParaRPr lang="en-US" dirty="0"/>
          </a:p>
        </p:txBody>
      </p:sp>
      <p:sp>
        <p:nvSpPr>
          <p:cNvPr id="3" name="Subtitle 2"/>
          <p:cNvSpPr>
            <a:spLocks noGrp="1"/>
          </p:cNvSpPr>
          <p:nvPr>
            <p:ph type="subTitle" idx="1"/>
          </p:nvPr>
        </p:nvSpPr>
        <p:spPr/>
        <p:txBody>
          <a:bodyPr/>
          <a:lstStyle/>
          <a:p>
            <a:r>
              <a:rPr lang="en-US" dirty="0" smtClean="0"/>
              <a:t>F. Caspers, S. Federmann, E. </a:t>
            </a:r>
            <a:r>
              <a:rPr lang="en-US" dirty="0" smtClean="0"/>
              <a:t>Mahner</a:t>
            </a:r>
          </a:p>
          <a:p>
            <a:r>
              <a:rPr lang="en-US" dirty="0" smtClean="0"/>
              <a:t>SPSU meeting, 27</a:t>
            </a:r>
            <a:r>
              <a:rPr lang="en-US" baseline="30000" dirty="0" smtClean="0"/>
              <a:t>th</a:t>
            </a:r>
            <a:r>
              <a:rPr lang="en-US" dirty="0" smtClean="0"/>
              <a:t> October 2009</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7772400" cy="1143000"/>
          </a:xfrm>
        </p:spPr>
        <p:txBody>
          <a:bodyPr>
            <a:normAutofit/>
          </a:bodyPr>
          <a:lstStyle/>
          <a:p>
            <a:r>
              <a:rPr lang="en-US" dirty="0" smtClean="0"/>
              <a:t>Discussion of frequency choice</a:t>
            </a:r>
            <a:endParaRPr lang="en-US" dirty="0"/>
          </a:p>
        </p:txBody>
      </p:sp>
      <p:sp>
        <p:nvSpPr>
          <p:cNvPr id="9" name="Content Placeholder 8"/>
          <p:cNvSpPr>
            <a:spLocks noGrp="1"/>
          </p:cNvSpPr>
          <p:nvPr>
            <p:ph idx="1"/>
          </p:nvPr>
        </p:nvSpPr>
        <p:spPr>
          <a:xfrm>
            <a:off x="457200" y="1600200"/>
            <a:ext cx="7467600" cy="4724400"/>
          </a:xfrm>
        </p:spPr>
        <p:txBody>
          <a:bodyPr>
            <a:normAutofit fontScale="92500" lnSpcReduction="10000"/>
          </a:bodyPr>
          <a:lstStyle/>
          <a:p>
            <a:r>
              <a:rPr lang="en-US" dirty="0" smtClean="0"/>
              <a:t>We need a fairly high frequency in order to escape the coherent beam spectrum, but</a:t>
            </a:r>
          </a:p>
          <a:p>
            <a:pPr>
              <a:buFont typeface="Wingdings" pitchFamily="2" charset="2"/>
              <a:buChar char="Ø"/>
            </a:pPr>
            <a:r>
              <a:rPr lang="en-US" dirty="0" smtClean="0"/>
              <a:t>The higher the frequency, the more the attenuation of the cables becomes an issue </a:t>
            </a:r>
          </a:p>
          <a:p>
            <a:r>
              <a:rPr lang="en-US" dirty="0" smtClean="0"/>
              <a:t>We don’t want to have electronics in the tunnel (avoid </a:t>
            </a:r>
            <a:r>
              <a:rPr lang="en-US" dirty="0" smtClean="0">
                <a:solidFill>
                  <a:srgbClr val="C00000"/>
                </a:solidFill>
              </a:rPr>
              <a:t>radiation damage </a:t>
            </a:r>
            <a:r>
              <a:rPr lang="en-US" dirty="0" smtClean="0"/>
              <a:t>of electronics – PS is electromagnetically dirty, would have to get </a:t>
            </a:r>
            <a:r>
              <a:rPr lang="en-US" dirty="0" smtClean="0">
                <a:solidFill>
                  <a:srgbClr val="C00000"/>
                </a:solidFill>
              </a:rPr>
              <a:t>DC Voltage into </a:t>
            </a:r>
            <a:r>
              <a:rPr lang="en-US" dirty="0" smtClean="0"/>
              <a:t>the </a:t>
            </a:r>
            <a:r>
              <a:rPr lang="en-US" dirty="0" smtClean="0">
                <a:solidFill>
                  <a:srgbClr val="C00000"/>
                </a:solidFill>
              </a:rPr>
              <a:t>tunnel</a:t>
            </a:r>
            <a:r>
              <a:rPr lang="en-US" dirty="0" smtClean="0"/>
              <a:t>, </a:t>
            </a:r>
            <a:r>
              <a:rPr lang="en-US" dirty="0" smtClean="0">
                <a:solidFill>
                  <a:srgbClr val="C00000"/>
                </a:solidFill>
              </a:rPr>
              <a:t>access</a:t>
            </a:r>
            <a:r>
              <a:rPr lang="en-US" dirty="0" smtClean="0"/>
              <a:t> problems) </a:t>
            </a:r>
          </a:p>
          <a:p>
            <a:pPr>
              <a:buFont typeface="Wingdings" pitchFamily="2" charset="2"/>
              <a:buChar char="Ø"/>
            </a:pPr>
            <a:r>
              <a:rPr lang="en-US" dirty="0" smtClean="0"/>
              <a:t>we have to find a compromise between frequency and cable damping</a:t>
            </a:r>
            <a:endParaRPr lang="en-US" dirty="0"/>
          </a:p>
        </p:txBody>
      </p:sp>
      <p:sp>
        <p:nvSpPr>
          <p:cNvPr id="5" name="Date Placeholder 4"/>
          <p:cNvSpPr>
            <a:spLocks noGrp="1"/>
          </p:cNvSpPr>
          <p:nvPr>
            <p:ph type="dt" sz="half" idx="10"/>
          </p:nvPr>
        </p:nvSpPr>
        <p:spPr/>
        <p:txBody>
          <a:bodyPr/>
          <a:lstStyle/>
          <a:p>
            <a:r>
              <a:rPr lang="en-US" smtClean="0"/>
              <a:t>10/27/2009</a:t>
            </a:r>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
        <p:nvSpPr>
          <p:cNvPr id="7" name="Slide Number Placeholder 6"/>
          <p:cNvSpPr>
            <a:spLocks noGrp="1"/>
          </p:cNvSpPr>
          <p:nvPr>
            <p:ph type="sldNum" sz="quarter" idx="12"/>
          </p:nvPr>
        </p:nvSpPr>
        <p:spPr/>
        <p:txBody>
          <a:bodyPr/>
          <a:lstStyle/>
          <a:p>
            <a:fld id="{0692551A-8ABB-420C-8B9B-16C1307F100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r>
              <a:rPr lang="en-US" dirty="0" smtClean="0"/>
              <a:t>HTF in the time domain (wideband)</a:t>
            </a:r>
            <a:endParaRPr lang="en-US" dirty="0"/>
          </a:p>
        </p:txBody>
      </p:sp>
      <p:sp>
        <p:nvSpPr>
          <p:cNvPr id="3" name="Content Placeholder 2"/>
          <p:cNvSpPr>
            <a:spLocks noGrp="1"/>
          </p:cNvSpPr>
          <p:nvPr>
            <p:ph sz="half" idx="1"/>
          </p:nvPr>
        </p:nvSpPr>
        <p:spPr>
          <a:xfrm>
            <a:off x="457200" y="1219200"/>
            <a:ext cx="8305800" cy="1295400"/>
          </a:xfrm>
        </p:spPr>
        <p:txBody>
          <a:bodyPr>
            <a:normAutofit fontScale="85000" lnSpcReduction="20000"/>
          </a:bodyPr>
          <a:lstStyle/>
          <a:p>
            <a:r>
              <a:rPr lang="en-US" dirty="0" smtClean="0"/>
              <a:t>Crosstalk (RF leakage of connectors, high passes and amplifier in the measurement room) is not excluded a priori</a:t>
            </a:r>
            <a:endParaRPr lang="en-US" dirty="0" smtClean="0"/>
          </a:p>
          <a:p>
            <a:r>
              <a:rPr lang="en-US" dirty="0" smtClean="0"/>
              <a:t>Check via measurements in time </a:t>
            </a:r>
            <a:r>
              <a:rPr lang="en-US" dirty="0" smtClean="0"/>
              <a:t>domain (in frequency domain difficult to diagnose):</a:t>
            </a:r>
            <a:endParaRPr lang="en-US"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718382" y="2438400"/>
            <a:ext cx="7282618" cy="4100807"/>
          </a:xfrm>
          <a:prstGeom prst="rect">
            <a:avLst/>
          </a:prstGeom>
          <a:noFill/>
          <a:ln w="9525">
            <a:noFill/>
            <a:miter lim="800000"/>
            <a:headEnd/>
            <a:tailEnd/>
          </a:ln>
        </p:spPr>
      </p:pic>
      <p:sp>
        <p:nvSpPr>
          <p:cNvPr id="11" name="TextBox 10"/>
          <p:cNvSpPr txBox="1"/>
          <p:nvPr/>
        </p:nvSpPr>
        <p:spPr>
          <a:xfrm>
            <a:off x="3842582" y="6172200"/>
            <a:ext cx="1447800" cy="369332"/>
          </a:xfrm>
          <a:prstGeom prst="rect">
            <a:avLst/>
          </a:prstGeom>
          <a:noFill/>
        </p:spPr>
        <p:txBody>
          <a:bodyPr wrap="square" rtlCol="0">
            <a:spAutoFit/>
          </a:bodyPr>
          <a:lstStyle/>
          <a:p>
            <a:r>
              <a:rPr lang="en-US" dirty="0" smtClean="0"/>
              <a:t>Time [µs]</a:t>
            </a:r>
            <a:endParaRPr lang="en-US" dirty="0"/>
          </a:p>
        </p:txBody>
      </p:sp>
      <p:sp>
        <p:nvSpPr>
          <p:cNvPr id="12" name="TextBox 11"/>
          <p:cNvSpPr txBox="1"/>
          <p:nvPr/>
        </p:nvSpPr>
        <p:spPr>
          <a:xfrm>
            <a:off x="1171117" y="4267200"/>
            <a:ext cx="461665" cy="762000"/>
          </a:xfrm>
          <a:prstGeom prst="rect">
            <a:avLst/>
          </a:prstGeom>
          <a:noFill/>
        </p:spPr>
        <p:txBody>
          <a:bodyPr vert="vert" wrap="square" rtlCol="0">
            <a:spAutoFit/>
          </a:bodyPr>
          <a:lstStyle/>
          <a:p>
            <a:r>
              <a:rPr lang="en-US" dirty="0" smtClean="0"/>
              <a:t>dB</a:t>
            </a:r>
            <a:endParaRPr lang="en-US" dirty="0"/>
          </a:p>
        </p:txBody>
      </p:sp>
      <p:sp>
        <p:nvSpPr>
          <p:cNvPr id="13" name="Oval 12"/>
          <p:cNvSpPr/>
          <p:nvPr/>
        </p:nvSpPr>
        <p:spPr>
          <a:xfrm>
            <a:off x="1861382" y="4267200"/>
            <a:ext cx="76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3"/>
          <p:cNvSpPr>
            <a:spLocks noGrp="1"/>
          </p:cNvSpPr>
          <p:nvPr>
            <p:ph type="dt" sz="half" idx="10"/>
          </p:nvPr>
        </p:nvSpPr>
        <p:spPr/>
        <p:txBody>
          <a:bodyPr/>
          <a:lstStyle/>
          <a:p>
            <a:r>
              <a:rPr lang="en-US" smtClean="0"/>
              <a:t>10/27/2009</a:t>
            </a:r>
            <a:endParaRPr lang="en-US"/>
          </a:p>
        </p:txBody>
      </p:sp>
      <p:sp>
        <p:nvSpPr>
          <p:cNvPr id="15" name="Slide Number Placeholder 14"/>
          <p:cNvSpPr>
            <a:spLocks noGrp="1"/>
          </p:cNvSpPr>
          <p:nvPr>
            <p:ph type="sldNum" sz="quarter" idx="12"/>
          </p:nvPr>
        </p:nvSpPr>
        <p:spPr/>
        <p:txBody>
          <a:bodyPr/>
          <a:lstStyle/>
          <a:p>
            <a:fld id="{0692551A-8ABB-420C-8B9B-16C1307F1003}" type="slidenum">
              <a:rPr lang="en-US" smtClean="0"/>
              <a:pPr/>
              <a:t>11</a:t>
            </a:fld>
            <a:endParaRPr lang="en-US"/>
          </a:p>
        </p:txBody>
      </p:sp>
      <p:sp>
        <p:nvSpPr>
          <p:cNvPr id="16" name="Footer Placeholder 15"/>
          <p:cNvSpPr>
            <a:spLocks noGrp="1"/>
          </p:cNvSpPr>
          <p:nvPr>
            <p:ph type="ftr" sz="quarter" idx="11"/>
          </p:nvPr>
        </p:nvSpPr>
        <p:spPr/>
        <p:txBody>
          <a:bodyPr/>
          <a:lstStyle/>
          <a:p>
            <a:r>
              <a:rPr lang="en-US" smtClean="0"/>
              <a:t>F. Caspers, S. Federmann, E. Mahner µw e-cloud measurements CPS</a:t>
            </a:r>
            <a:endParaRPr lang="en-US"/>
          </a:p>
        </p:txBody>
      </p:sp>
      <p:sp>
        <p:nvSpPr>
          <p:cNvPr id="17" name="TextBox 16"/>
          <p:cNvSpPr txBox="1"/>
          <p:nvPr/>
        </p:nvSpPr>
        <p:spPr>
          <a:xfrm>
            <a:off x="1981200" y="3581400"/>
            <a:ext cx="1905000" cy="646331"/>
          </a:xfrm>
          <a:prstGeom prst="rect">
            <a:avLst/>
          </a:prstGeom>
          <a:noFill/>
        </p:spPr>
        <p:txBody>
          <a:bodyPr wrap="square" rtlCol="0">
            <a:spAutoFit/>
          </a:bodyPr>
          <a:lstStyle/>
          <a:p>
            <a:r>
              <a:rPr lang="en-US" dirty="0" smtClean="0">
                <a:solidFill>
                  <a:srgbClr val="C00000"/>
                </a:solidFill>
              </a:rPr>
              <a:t>Residual cross talk</a:t>
            </a:r>
            <a:endParaRPr lang="en-US" dirty="0">
              <a:solidFill>
                <a:srgbClr val="C00000"/>
              </a:solidFill>
            </a:endParaRPr>
          </a:p>
        </p:txBody>
      </p:sp>
      <p:cxnSp>
        <p:nvCxnSpPr>
          <p:cNvPr id="19" name="Straight Arrow Connector 18"/>
          <p:cNvCxnSpPr>
            <a:endCxn id="13" idx="6"/>
          </p:cNvCxnSpPr>
          <p:nvPr/>
        </p:nvCxnSpPr>
        <p:spPr>
          <a:xfrm rot="10800000" flipV="1">
            <a:off x="1937582" y="4191000"/>
            <a:ext cx="348418" cy="2667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657600" y="2895600"/>
            <a:ext cx="304800" cy="2286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43400" y="2895600"/>
            <a:ext cx="2209800" cy="369332"/>
          </a:xfrm>
          <a:prstGeom prst="rect">
            <a:avLst/>
          </a:prstGeom>
          <a:noFill/>
        </p:spPr>
        <p:txBody>
          <a:bodyPr wrap="square" rtlCol="0">
            <a:spAutoFit/>
          </a:bodyPr>
          <a:lstStyle/>
          <a:p>
            <a:r>
              <a:rPr lang="en-US" dirty="0" smtClean="0">
                <a:solidFill>
                  <a:srgbClr val="C00000"/>
                </a:solidFill>
              </a:rPr>
              <a:t>Signal via PS84</a:t>
            </a:r>
            <a:endParaRPr lang="en-US" dirty="0">
              <a:solidFill>
                <a:srgbClr val="C00000"/>
              </a:solidFill>
            </a:endParaRPr>
          </a:p>
        </p:txBody>
      </p:sp>
      <p:cxnSp>
        <p:nvCxnSpPr>
          <p:cNvPr id="22" name="Straight Arrow Connector 21"/>
          <p:cNvCxnSpPr/>
          <p:nvPr/>
        </p:nvCxnSpPr>
        <p:spPr>
          <a:xfrm rot="10800000" flipV="1">
            <a:off x="3962400" y="3200400"/>
            <a:ext cx="4572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05800" cy="1143000"/>
          </a:xfrm>
        </p:spPr>
        <p:txBody>
          <a:bodyPr>
            <a:normAutofit fontScale="90000"/>
          </a:bodyPr>
          <a:lstStyle/>
          <a:p>
            <a:r>
              <a:rPr lang="en-US" dirty="0" smtClean="0"/>
              <a:t>HTF in the time </a:t>
            </a:r>
            <a:r>
              <a:rPr lang="en-US" dirty="0" smtClean="0"/>
              <a:t>domain (narrowband)</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600200"/>
            <a:ext cx="7467600" cy="4204970"/>
          </a:xfrm>
          <a:prstGeom prst="rect">
            <a:avLst/>
          </a:prstGeom>
          <a:noFill/>
          <a:ln w="9525">
            <a:noFill/>
            <a:miter lim="800000"/>
            <a:headEnd/>
            <a:tailEnd/>
          </a:ln>
        </p:spPr>
      </p:pic>
      <p:sp>
        <p:nvSpPr>
          <p:cNvPr id="9" name="TextBox 8"/>
          <p:cNvSpPr txBox="1"/>
          <p:nvPr/>
        </p:nvSpPr>
        <p:spPr>
          <a:xfrm>
            <a:off x="757535" y="3429000"/>
            <a:ext cx="461665" cy="762000"/>
          </a:xfrm>
          <a:prstGeom prst="rect">
            <a:avLst/>
          </a:prstGeom>
          <a:noFill/>
        </p:spPr>
        <p:txBody>
          <a:bodyPr vert="vert" wrap="square" rtlCol="0">
            <a:spAutoFit/>
          </a:bodyPr>
          <a:lstStyle/>
          <a:p>
            <a:r>
              <a:rPr lang="en-US" dirty="0" smtClean="0"/>
              <a:t>dB</a:t>
            </a:r>
            <a:endParaRPr lang="en-US" dirty="0"/>
          </a:p>
        </p:txBody>
      </p:sp>
      <p:sp>
        <p:nvSpPr>
          <p:cNvPr id="10" name="TextBox 9"/>
          <p:cNvSpPr txBox="1"/>
          <p:nvPr/>
        </p:nvSpPr>
        <p:spPr>
          <a:xfrm>
            <a:off x="3657600" y="5410200"/>
            <a:ext cx="1447800" cy="369332"/>
          </a:xfrm>
          <a:prstGeom prst="rect">
            <a:avLst/>
          </a:prstGeom>
          <a:noFill/>
        </p:spPr>
        <p:txBody>
          <a:bodyPr wrap="square" rtlCol="0">
            <a:spAutoFit/>
          </a:bodyPr>
          <a:lstStyle/>
          <a:p>
            <a:r>
              <a:rPr lang="en-US" dirty="0" smtClean="0"/>
              <a:t>Time [µs]</a:t>
            </a:r>
            <a:endParaRPr lang="en-US" dirty="0"/>
          </a:p>
        </p:txBody>
      </p:sp>
      <p:sp>
        <p:nvSpPr>
          <p:cNvPr id="11" name="Oval 10"/>
          <p:cNvSpPr/>
          <p:nvPr/>
        </p:nvSpPr>
        <p:spPr>
          <a:xfrm>
            <a:off x="1371600" y="3276600"/>
            <a:ext cx="228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371600" y="3505200"/>
            <a:ext cx="2133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2362200"/>
            <a:ext cx="609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05100" y="2933700"/>
            <a:ext cx="1143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14600" y="2819400"/>
            <a:ext cx="1447800" cy="369332"/>
          </a:xfrm>
          <a:prstGeom prst="rect">
            <a:avLst/>
          </a:prstGeom>
          <a:noFill/>
        </p:spPr>
        <p:txBody>
          <a:bodyPr wrap="square" rtlCol="0">
            <a:spAutoFit/>
          </a:bodyPr>
          <a:lstStyle/>
          <a:p>
            <a:r>
              <a:rPr lang="en-US" dirty="0" smtClean="0">
                <a:solidFill>
                  <a:srgbClr val="C00000"/>
                </a:solidFill>
              </a:rPr>
              <a:t>55 dB</a:t>
            </a:r>
            <a:endParaRPr lang="en-US" dirty="0">
              <a:solidFill>
                <a:srgbClr val="C00000"/>
              </a:solidFill>
            </a:endParaRPr>
          </a:p>
        </p:txBody>
      </p:sp>
      <p:cxnSp>
        <p:nvCxnSpPr>
          <p:cNvPr id="24" name="Straight Arrow Connector 23"/>
          <p:cNvCxnSpPr/>
          <p:nvPr/>
        </p:nvCxnSpPr>
        <p:spPr>
          <a:xfrm rot="5400000">
            <a:off x="2705100" y="2933700"/>
            <a:ext cx="1143000" cy="15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Date Placeholder 25"/>
          <p:cNvSpPr>
            <a:spLocks noGrp="1"/>
          </p:cNvSpPr>
          <p:nvPr>
            <p:ph type="dt" sz="half" idx="10"/>
          </p:nvPr>
        </p:nvSpPr>
        <p:spPr/>
        <p:txBody>
          <a:bodyPr/>
          <a:lstStyle/>
          <a:p>
            <a:r>
              <a:rPr lang="en-US" smtClean="0"/>
              <a:t>10/27/2009</a:t>
            </a:r>
            <a:endParaRPr lang="en-US"/>
          </a:p>
        </p:txBody>
      </p:sp>
      <p:sp>
        <p:nvSpPr>
          <p:cNvPr id="27" name="Slide Number Placeholder 26"/>
          <p:cNvSpPr>
            <a:spLocks noGrp="1"/>
          </p:cNvSpPr>
          <p:nvPr>
            <p:ph type="sldNum" sz="quarter" idx="12"/>
          </p:nvPr>
        </p:nvSpPr>
        <p:spPr/>
        <p:txBody>
          <a:bodyPr/>
          <a:lstStyle/>
          <a:p>
            <a:fld id="{0692551A-8ABB-420C-8B9B-16C1307F1003}" type="slidenum">
              <a:rPr lang="en-US" smtClean="0"/>
              <a:pPr/>
              <a:t>12</a:t>
            </a:fld>
            <a:endParaRPr lang="en-US"/>
          </a:p>
        </p:txBody>
      </p:sp>
      <p:sp>
        <p:nvSpPr>
          <p:cNvPr id="28" name="Footer Placeholder 27"/>
          <p:cNvSpPr>
            <a:spLocks noGrp="1"/>
          </p:cNvSpPr>
          <p:nvPr>
            <p:ph type="ftr" sz="quarter" idx="11"/>
          </p:nvPr>
        </p:nvSpPr>
        <p:spPr/>
        <p:txBody>
          <a:bodyPr/>
          <a:lstStyle/>
          <a:p>
            <a:r>
              <a:rPr lang="en-US" smtClean="0"/>
              <a:t>F. Caspers, S. Federmann, E. Mahner µw e-cloud measurements CPS</a:t>
            </a:r>
            <a:endParaRPr lang="en-US"/>
          </a:p>
        </p:txBody>
      </p:sp>
      <p:sp>
        <p:nvSpPr>
          <p:cNvPr id="29" name="TextBox 28"/>
          <p:cNvSpPr txBox="1"/>
          <p:nvPr/>
        </p:nvSpPr>
        <p:spPr>
          <a:xfrm>
            <a:off x="228600" y="5791200"/>
            <a:ext cx="8686800" cy="646331"/>
          </a:xfrm>
          <a:prstGeom prst="rect">
            <a:avLst/>
          </a:prstGeom>
          <a:noFill/>
        </p:spPr>
        <p:txBody>
          <a:bodyPr wrap="square" rtlCol="0">
            <a:spAutoFit/>
          </a:bodyPr>
          <a:lstStyle/>
          <a:p>
            <a:r>
              <a:rPr lang="en-US" dirty="0" smtClean="0"/>
              <a:t>Since signal from PS84 is so much bigger, cross talk can be neglected for this type of measurements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VSA</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600200"/>
            <a:ext cx="7865581" cy="4525963"/>
          </a:xfrm>
          <a:prstGeom prst="rect">
            <a:avLst/>
          </a:prstGeom>
          <a:noFill/>
          <a:ln w="9525">
            <a:noFill/>
            <a:miter lim="800000"/>
            <a:headEnd/>
            <a:tailEnd/>
          </a:ln>
        </p:spPr>
      </p:pic>
      <p:sp>
        <p:nvSpPr>
          <p:cNvPr id="4" name="Oval 3"/>
          <p:cNvSpPr/>
          <p:nvPr/>
        </p:nvSpPr>
        <p:spPr>
          <a:xfrm>
            <a:off x="7010400" y="2895600"/>
            <a:ext cx="228600" cy="6096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943600" y="5105400"/>
            <a:ext cx="228600" cy="6096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10/27/2009</a:t>
            </a:r>
            <a:endParaRPr lang="en-US"/>
          </a:p>
        </p:txBody>
      </p:sp>
      <p:sp>
        <p:nvSpPr>
          <p:cNvPr id="7" name="Slide Number Placeholder 6"/>
          <p:cNvSpPr>
            <a:spLocks noGrp="1"/>
          </p:cNvSpPr>
          <p:nvPr>
            <p:ph type="sldNum" sz="quarter" idx="12"/>
          </p:nvPr>
        </p:nvSpPr>
        <p:spPr/>
        <p:txBody>
          <a:bodyPr/>
          <a:lstStyle/>
          <a:p>
            <a:fld id="{0692551A-8ABB-420C-8B9B-16C1307F1003}"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F. Caspers, S. Federmann, E. Mahner µw e-cloud measurements CPS</a:t>
            </a:r>
            <a:endParaRPr lang="en-US"/>
          </a:p>
        </p:txBody>
      </p:sp>
      <p:sp>
        <p:nvSpPr>
          <p:cNvPr id="9" name="TextBox 8"/>
          <p:cNvSpPr txBox="1"/>
          <p:nvPr/>
        </p:nvSpPr>
        <p:spPr>
          <a:xfrm>
            <a:off x="6172200" y="2133600"/>
            <a:ext cx="2133600" cy="646331"/>
          </a:xfrm>
          <a:prstGeom prst="rect">
            <a:avLst/>
          </a:prstGeom>
          <a:solidFill>
            <a:schemeClr val="bg1"/>
          </a:solidFill>
        </p:spPr>
        <p:txBody>
          <a:bodyPr wrap="square" rtlCol="0">
            <a:spAutoFit/>
          </a:bodyPr>
          <a:lstStyle/>
          <a:p>
            <a:r>
              <a:rPr lang="en-US" dirty="0" smtClean="0"/>
              <a:t>PS revolution frequency 476 kHz</a:t>
            </a:r>
            <a:endParaRPr lang="en-US" dirty="0"/>
          </a:p>
        </p:txBody>
      </p:sp>
      <p:sp>
        <p:nvSpPr>
          <p:cNvPr id="10" name="TextBox 9"/>
          <p:cNvSpPr txBox="1"/>
          <p:nvPr/>
        </p:nvSpPr>
        <p:spPr>
          <a:xfrm>
            <a:off x="5334000" y="4343400"/>
            <a:ext cx="2590800" cy="646331"/>
          </a:xfrm>
          <a:prstGeom prst="rect">
            <a:avLst/>
          </a:prstGeom>
          <a:solidFill>
            <a:schemeClr val="bg1"/>
          </a:solidFill>
        </p:spPr>
        <p:txBody>
          <a:bodyPr wrap="square" rtlCol="0">
            <a:spAutoFit/>
          </a:bodyPr>
          <a:lstStyle/>
          <a:p>
            <a:r>
              <a:rPr lang="en-US" dirty="0" smtClean="0"/>
              <a:t>We would expect a modulation signal here</a:t>
            </a:r>
            <a:endParaRPr lang="en-US" dirty="0"/>
          </a:p>
        </p:txBody>
      </p:sp>
      <p:cxnSp>
        <p:nvCxnSpPr>
          <p:cNvPr id="12" name="Straight Arrow Connector 11"/>
          <p:cNvCxnSpPr>
            <a:endCxn id="5" idx="7"/>
          </p:cNvCxnSpPr>
          <p:nvPr/>
        </p:nvCxnSpPr>
        <p:spPr>
          <a:xfrm rot="10800000" flipV="1">
            <a:off x="6138722" y="4876800"/>
            <a:ext cx="1252678" cy="31787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VSA with beam harmonics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43044" y="1600200"/>
            <a:ext cx="7686556" cy="4525963"/>
          </a:xfrm>
          <a:prstGeom prst="rect">
            <a:avLst/>
          </a:prstGeom>
          <a:noFill/>
          <a:ln w="9525">
            <a:noFill/>
            <a:miter lim="800000"/>
            <a:headEnd/>
            <a:tailEnd/>
          </a:ln>
        </p:spPr>
      </p:pic>
      <p:sp>
        <p:nvSpPr>
          <p:cNvPr id="4" name="Oval 3"/>
          <p:cNvSpPr/>
          <p:nvPr/>
        </p:nvSpPr>
        <p:spPr>
          <a:xfrm>
            <a:off x="6934200" y="2971800"/>
            <a:ext cx="228600" cy="6096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91200" y="4876800"/>
            <a:ext cx="228600" cy="6096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10/27/2009</a:t>
            </a:r>
            <a:endParaRPr lang="en-US"/>
          </a:p>
        </p:txBody>
      </p:sp>
      <p:sp>
        <p:nvSpPr>
          <p:cNvPr id="7" name="Slide Number Placeholder 6"/>
          <p:cNvSpPr>
            <a:spLocks noGrp="1"/>
          </p:cNvSpPr>
          <p:nvPr>
            <p:ph type="sldNum" sz="quarter" idx="12"/>
          </p:nvPr>
        </p:nvSpPr>
        <p:spPr/>
        <p:txBody>
          <a:bodyPr/>
          <a:lstStyle/>
          <a:p>
            <a:fld id="{0692551A-8ABB-420C-8B9B-16C1307F1003}"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F. Caspers, S. Federmann, E. Mahner µw e-cloud measurements CPS</a:t>
            </a:r>
            <a:endParaRPr lang="en-US"/>
          </a:p>
        </p:txBody>
      </p:sp>
      <p:sp>
        <p:nvSpPr>
          <p:cNvPr id="9" name="TextBox 8"/>
          <p:cNvSpPr txBox="1"/>
          <p:nvPr/>
        </p:nvSpPr>
        <p:spPr>
          <a:xfrm>
            <a:off x="6019800" y="2096869"/>
            <a:ext cx="2133600" cy="646331"/>
          </a:xfrm>
          <a:prstGeom prst="rect">
            <a:avLst/>
          </a:prstGeom>
          <a:solidFill>
            <a:schemeClr val="bg1"/>
          </a:solidFill>
        </p:spPr>
        <p:txBody>
          <a:bodyPr wrap="square" rtlCol="0">
            <a:spAutoFit/>
          </a:bodyPr>
          <a:lstStyle/>
          <a:p>
            <a:r>
              <a:rPr lang="en-US" dirty="0" smtClean="0"/>
              <a:t>PS revolution frequency 476 kHz</a:t>
            </a:r>
            <a:endParaRPr lang="en-US" dirty="0"/>
          </a:p>
        </p:txBody>
      </p:sp>
      <p:sp>
        <p:nvSpPr>
          <p:cNvPr id="10" name="TextBox 9"/>
          <p:cNvSpPr txBox="1"/>
          <p:nvPr/>
        </p:nvSpPr>
        <p:spPr>
          <a:xfrm>
            <a:off x="5181600" y="4114800"/>
            <a:ext cx="2590800" cy="646331"/>
          </a:xfrm>
          <a:prstGeom prst="rect">
            <a:avLst/>
          </a:prstGeom>
          <a:solidFill>
            <a:schemeClr val="bg1"/>
          </a:solidFill>
        </p:spPr>
        <p:txBody>
          <a:bodyPr wrap="square" rtlCol="0">
            <a:spAutoFit/>
          </a:bodyPr>
          <a:lstStyle/>
          <a:p>
            <a:r>
              <a:rPr lang="en-US" dirty="0" smtClean="0"/>
              <a:t>We would expect a modulation signal here</a:t>
            </a:r>
            <a:endParaRPr lang="en-US" dirty="0"/>
          </a:p>
        </p:txBody>
      </p:sp>
      <p:cxnSp>
        <p:nvCxnSpPr>
          <p:cNvPr id="11" name="Straight Arrow Connector 10"/>
          <p:cNvCxnSpPr/>
          <p:nvPr/>
        </p:nvCxnSpPr>
        <p:spPr>
          <a:xfrm rot="10800000" flipV="1">
            <a:off x="5986322" y="4648200"/>
            <a:ext cx="1252678" cy="31787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7400" y="5791200"/>
            <a:ext cx="4724400" cy="646331"/>
          </a:xfrm>
          <a:prstGeom prst="rect">
            <a:avLst/>
          </a:prstGeom>
          <a:solidFill>
            <a:schemeClr val="bg1"/>
          </a:solidFill>
        </p:spPr>
        <p:txBody>
          <a:bodyPr wrap="square" rtlCol="0">
            <a:spAutoFit/>
          </a:bodyPr>
          <a:lstStyle/>
          <a:p>
            <a:r>
              <a:rPr lang="en-US" dirty="0" smtClean="0"/>
              <a:t>Note: we see no AM or PM modulation in this setup!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PS - SPS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PS: We have not seen AM or PM modulation </a:t>
            </a:r>
            <a:r>
              <a:rPr lang="en-US" dirty="0" smtClean="0"/>
              <a:t>with “small” </a:t>
            </a:r>
            <a:r>
              <a:rPr lang="en-US" dirty="0" smtClean="0"/>
              <a:t>beam (21. 10. 09) in this setup – we see no </a:t>
            </a:r>
            <a:r>
              <a:rPr lang="en-US" dirty="0" err="1" smtClean="0"/>
              <a:t>intermodulation</a:t>
            </a:r>
            <a:r>
              <a:rPr lang="en-US" dirty="0" smtClean="0"/>
              <a:t> (IM)</a:t>
            </a:r>
          </a:p>
          <a:p>
            <a:r>
              <a:rPr lang="en-US" dirty="0" smtClean="0"/>
              <a:t>IM was main problem in SPS setup</a:t>
            </a:r>
          </a:p>
          <a:p>
            <a:r>
              <a:rPr lang="en-US" dirty="0" smtClean="0"/>
              <a:t>Why is it different?</a:t>
            </a:r>
          </a:p>
          <a:p>
            <a:pPr lvl="1">
              <a:buFont typeface="Wingdings" pitchFamily="2" charset="2"/>
              <a:buChar char="Ø"/>
            </a:pPr>
            <a:r>
              <a:rPr lang="en-US" dirty="0" smtClean="0"/>
              <a:t>No electronics in the tunnel</a:t>
            </a:r>
          </a:p>
          <a:p>
            <a:pPr lvl="1">
              <a:buFont typeface="Wingdings" pitchFamily="2" charset="2"/>
              <a:buChar char="Ø"/>
            </a:pPr>
            <a:r>
              <a:rPr lang="en-US" dirty="0" smtClean="0"/>
              <a:t>No </a:t>
            </a:r>
            <a:r>
              <a:rPr lang="en-US" dirty="0" err="1" smtClean="0"/>
              <a:t>intermodulation</a:t>
            </a:r>
            <a:r>
              <a:rPr lang="en-US" dirty="0" smtClean="0"/>
              <a:t> with electronics in measurement room due to </a:t>
            </a:r>
            <a:r>
              <a:rPr lang="en-US" dirty="0" smtClean="0">
                <a:solidFill>
                  <a:srgbClr val="C00000"/>
                </a:solidFill>
              </a:rPr>
              <a:t>very good HP</a:t>
            </a:r>
            <a:r>
              <a:rPr lang="en-US" dirty="0" smtClean="0"/>
              <a:t>, good cable shielding (</a:t>
            </a:r>
            <a:r>
              <a:rPr lang="en-US" dirty="0" smtClean="0">
                <a:solidFill>
                  <a:srgbClr val="C00000"/>
                </a:solidFill>
              </a:rPr>
              <a:t>low transfer impedance</a:t>
            </a:r>
            <a:r>
              <a:rPr lang="en-US" dirty="0" smtClean="0"/>
              <a:t>, which is a measure of cable leakage) and </a:t>
            </a:r>
            <a:r>
              <a:rPr lang="en-US" dirty="0" smtClean="0">
                <a:solidFill>
                  <a:srgbClr val="C00000"/>
                </a:solidFill>
              </a:rPr>
              <a:t>476 kHz </a:t>
            </a:r>
            <a:r>
              <a:rPr lang="en-US" dirty="0" smtClean="0"/>
              <a:t>much higher than 43 kHz (SPS)</a:t>
            </a:r>
            <a:endParaRPr lang="en-US" dirty="0"/>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Content Placeholder 2"/>
          <p:cNvSpPr>
            <a:spLocks noGrp="1"/>
          </p:cNvSpPr>
          <p:nvPr>
            <p:ph sz="half" idx="1"/>
          </p:nvPr>
        </p:nvSpPr>
        <p:spPr>
          <a:xfrm>
            <a:off x="0" y="1600200"/>
            <a:ext cx="3962400" cy="4525963"/>
          </a:xfrm>
        </p:spPr>
        <p:txBody>
          <a:bodyPr>
            <a:normAutofit fontScale="92500" lnSpcReduction="10000"/>
          </a:bodyPr>
          <a:lstStyle/>
          <a:p>
            <a:pPr>
              <a:buNone/>
            </a:pPr>
            <a:r>
              <a:rPr lang="en-US" dirty="0" smtClean="0"/>
              <a:t>Installation of :</a:t>
            </a:r>
          </a:p>
          <a:p>
            <a:endParaRPr lang="en-US" dirty="0" smtClean="0"/>
          </a:p>
          <a:p>
            <a:pPr lvl="1">
              <a:buFont typeface="Wingdings" pitchFamily="2" charset="2"/>
              <a:buChar char="Ø"/>
            </a:pPr>
            <a:r>
              <a:rPr lang="en-US" dirty="0" smtClean="0"/>
              <a:t>Circulator in the transmitter part to avoid </a:t>
            </a:r>
            <a:r>
              <a:rPr lang="en-US" dirty="0" smtClean="0"/>
              <a:t>IM at the output of the </a:t>
            </a:r>
            <a:r>
              <a:rPr lang="en-US" dirty="0" smtClean="0"/>
              <a:t>signal </a:t>
            </a:r>
            <a:r>
              <a:rPr lang="en-US" dirty="0" smtClean="0"/>
              <a:t>generator with beam signals above 2 GHz</a:t>
            </a:r>
            <a:endParaRPr lang="en-US" dirty="0" smtClean="0"/>
          </a:p>
          <a:p>
            <a:pPr lvl="1">
              <a:buFont typeface="Wingdings" pitchFamily="2" charset="2"/>
              <a:buChar char="Ø"/>
            </a:pPr>
            <a:endParaRPr lang="en-US" dirty="0" smtClean="0"/>
          </a:p>
          <a:p>
            <a:pPr lvl="1">
              <a:buFont typeface="Wingdings" pitchFamily="2" charset="2"/>
              <a:buChar char="Ø"/>
            </a:pPr>
            <a:r>
              <a:rPr lang="en-US" dirty="0" smtClean="0"/>
              <a:t>Filter </a:t>
            </a:r>
            <a:r>
              <a:rPr lang="en-US" dirty="0" smtClean="0"/>
              <a:t>to suppress strong signal from beam </a:t>
            </a:r>
            <a:r>
              <a:rPr lang="en-US" dirty="0" smtClean="0"/>
              <a:t>harmonics</a:t>
            </a:r>
          </a:p>
          <a:p>
            <a:pPr lvl="1">
              <a:buFont typeface="Wingdings" pitchFamily="2" charset="2"/>
              <a:buChar char="Ø"/>
            </a:pPr>
            <a:r>
              <a:rPr lang="en-US" dirty="0" smtClean="0"/>
              <a:t>Practical question: How to get such kind of filter quickly?</a:t>
            </a:r>
            <a:endParaRPr lang="en-US" dirty="0" smtClean="0"/>
          </a:p>
          <a:p>
            <a:pPr lvl="1">
              <a:buNone/>
            </a:pPr>
            <a:endParaRPr lang="en-US" dirty="0" smtClean="0"/>
          </a:p>
          <a:p>
            <a:endParaRPr lang="en-US" dirty="0" smtClean="0"/>
          </a:p>
          <a:p>
            <a:endParaRPr lang="en-US" dirty="0"/>
          </a:p>
        </p:txBody>
      </p:sp>
      <p:sp>
        <p:nvSpPr>
          <p:cNvPr id="50" name="Date Placeholder 49"/>
          <p:cNvSpPr>
            <a:spLocks noGrp="1"/>
          </p:cNvSpPr>
          <p:nvPr>
            <p:ph type="dt" sz="half" idx="10"/>
          </p:nvPr>
        </p:nvSpPr>
        <p:spPr/>
        <p:txBody>
          <a:bodyPr/>
          <a:lstStyle/>
          <a:p>
            <a:r>
              <a:rPr lang="en-US" smtClean="0"/>
              <a:t>10/27/2009</a:t>
            </a:r>
            <a:endParaRPr lang="en-US" dirty="0"/>
          </a:p>
        </p:txBody>
      </p:sp>
      <p:sp>
        <p:nvSpPr>
          <p:cNvPr id="51" name="Slide Number Placeholder 50"/>
          <p:cNvSpPr>
            <a:spLocks noGrp="1"/>
          </p:cNvSpPr>
          <p:nvPr>
            <p:ph type="sldNum" sz="quarter" idx="12"/>
          </p:nvPr>
        </p:nvSpPr>
        <p:spPr/>
        <p:txBody>
          <a:bodyPr/>
          <a:lstStyle/>
          <a:p>
            <a:fld id="{0692551A-8ABB-420C-8B9B-16C1307F1003}" type="slidenum">
              <a:rPr lang="en-US" smtClean="0"/>
              <a:pPr/>
              <a:t>16</a:t>
            </a:fld>
            <a:endParaRPr lang="en-US"/>
          </a:p>
        </p:txBody>
      </p:sp>
      <p:sp>
        <p:nvSpPr>
          <p:cNvPr id="52" name="Footer Placeholder 51"/>
          <p:cNvSpPr>
            <a:spLocks noGrp="1"/>
          </p:cNvSpPr>
          <p:nvPr>
            <p:ph type="ftr" sz="quarter" idx="11"/>
          </p:nvPr>
        </p:nvSpPr>
        <p:spPr/>
        <p:txBody>
          <a:bodyPr/>
          <a:lstStyle/>
          <a:p>
            <a:r>
              <a:rPr lang="en-US" smtClean="0"/>
              <a:t>F. Caspers, S. Federmann, E. Mahner µw e-cloud measurements CPS</a:t>
            </a:r>
            <a:endParaRPr lang="en-US"/>
          </a:p>
        </p:txBody>
      </p:sp>
      <p:pic>
        <p:nvPicPr>
          <p:cNvPr id="4100" name="Picture 4"/>
          <p:cNvPicPr>
            <a:picLocks noGrp="1" noChangeAspect="1" noChangeArrowheads="1"/>
          </p:cNvPicPr>
          <p:nvPr>
            <p:ph sz="half" idx="2"/>
          </p:nvPr>
        </p:nvPicPr>
        <p:blipFill>
          <a:blip r:embed="rId2" cstate="print"/>
          <a:srcRect/>
          <a:stretch>
            <a:fillRect/>
          </a:stretch>
        </p:blipFill>
        <p:spPr bwMode="auto">
          <a:xfrm>
            <a:off x="3886200" y="1946563"/>
            <a:ext cx="5181600" cy="3920837"/>
          </a:xfrm>
          <a:prstGeom prst="rect">
            <a:avLst/>
          </a:prstGeom>
          <a:noFill/>
          <a:ln w="9525">
            <a:noFill/>
            <a:miter lim="800000"/>
            <a:headEnd/>
            <a:tailEnd/>
          </a:ln>
        </p:spPr>
      </p:pic>
      <p:cxnSp>
        <p:nvCxnSpPr>
          <p:cNvPr id="57" name="Straight Arrow Connector 56"/>
          <p:cNvCxnSpPr/>
          <p:nvPr/>
        </p:nvCxnSpPr>
        <p:spPr>
          <a:xfrm>
            <a:off x="7239000" y="4711144"/>
            <a:ext cx="4572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19800" y="4495800"/>
            <a:ext cx="1295400" cy="369332"/>
          </a:xfrm>
          <a:prstGeom prst="rect">
            <a:avLst/>
          </a:prstGeom>
          <a:noFill/>
        </p:spPr>
        <p:txBody>
          <a:bodyPr wrap="square" rtlCol="0">
            <a:spAutoFit/>
          </a:bodyPr>
          <a:lstStyle/>
          <a:p>
            <a:pPr algn="r"/>
            <a:r>
              <a:rPr lang="en-US" dirty="0" smtClean="0">
                <a:solidFill>
                  <a:srgbClr val="C00000"/>
                </a:solidFill>
              </a:rPr>
              <a:t>C</a:t>
            </a:r>
            <a:r>
              <a:rPr lang="en-US" dirty="0" smtClean="0">
                <a:solidFill>
                  <a:srgbClr val="C00000"/>
                </a:solidFill>
              </a:rPr>
              <a:t>irculator</a:t>
            </a:r>
            <a:endParaRPr lang="en-US" dirty="0">
              <a:solidFill>
                <a:srgbClr val="C00000"/>
              </a:solidFill>
            </a:endParaRPr>
          </a:p>
        </p:txBody>
      </p:sp>
      <p:cxnSp>
        <p:nvCxnSpPr>
          <p:cNvPr id="59" name="Straight Arrow Connector 58"/>
          <p:cNvCxnSpPr/>
          <p:nvPr/>
        </p:nvCxnSpPr>
        <p:spPr>
          <a:xfrm rot="10800000">
            <a:off x="4572000" y="4255532"/>
            <a:ext cx="4572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953000" y="4038600"/>
            <a:ext cx="1905000" cy="369332"/>
          </a:xfrm>
          <a:prstGeom prst="rect">
            <a:avLst/>
          </a:prstGeom>
          <a:noFill/>
        </p:spPr>
        <p:txBody>
          <a:bodyPr wrap="square" rtlCol="0">
            <a:spAutoFit/>
          </a:bodyPr>
          <a:lstStyle/>
          <a:p>
            <a:r>
              <a:rPr lang="en-US" dirty="0" smtClean="0">
                <a:solidFill>
                  <a:srgbClr val="C00000"/>
                </a:solidFill>
              </a:rPr>
              <a:t>Filter + circulator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Do-it-yourself </a:t>
            </a:r>
            <a:r>
              <a:rPr lang="en-US" dirty="0" smtClean="0"/>
              <a:t>F</a:t>
            </a:r>
            <a:r>
              <a:rPr lang="en-US" dirty="0" smtClean="0"/>
              <a:t>ilter</a:t>
            </a:r>
            <a:endParaRPr lang="en-US" dirty="0"/>
          </a:p>
        </p:txBody>
      </p:sp>
      <p:sp>
        <p:nvSpPr>
          <p:cNvPr id="5" name="Content Placeholder 4"/>
          <p:cNvSpPr>
            <a:spLocks noGrp="1"/>
          </p:cNvSpPr>
          <p:nvPr>
            <p:ph idx="1"/>
          </p:nvPr>
        </p:nvSpPr>
        <p:spPr>
          <a:xfrm>
            <a:off x="152400" y="1600200"/>
            <a:ext cx="8839200" cy="4800600"/>
          </a:xfrm>
        </p:spPr>
        <p:txBody>
          <a:bodyPr>
            <a:normAutofit fontScale="77500" lnSpcReduction="20000"/>
          </a:bodyPr>
          <a:lstStyle/>
          <a:p>
            <a:pPr marL="550926" indent="-514350">
              <a:buNone/>
            </a:pPr>
            <a:r>
              <a:rPr lang="en-US" dirty="0" smtClean="0"/>
              <a:t>How to </a:t>
            </a:r>
            <a:r>
              <a:rPr lang="en-US" dirty="0" smtClean="0"/>
              <a:t>produce </a:t>
            </a:r>
            <a:r>
              <a:rPr lang="en-US" dirty="0" smtClean="0"/>
              <a:t>quickly and cheap a filter yourself:</a:t>
            </a:r>
          </a:p>
          <a:p>
            <a:pPr marL="550926" indent="-514350">
              <a:buNone/>
            </a:pPr>
            <a:r>
              <a:rPr lang="en-US" dirty="0" smtClean="0"/>
              <a:t>Concept: </a:t>
            </a:r>
            <a:r>
              <a:rPr lang="el-GR" dirty="0" smtClean="0"/>
              <a:t>λ</a:t>
            </a:r>
            <a:r>
              <a:rPr lang="en-US" dirty="0" smtClean="0"/>
              <a:t>/2 coaxial resonator</a:t>
            </a:r>
          </a:p>
          <a:p>
            <a:pPr marL="550926" indent="-514350">
              <a:buFont typeface="+mj-lt"/>
              <a:buAutoNum type="arabicPeriod"/>
            </a:pPr>
            <a:r>
              <a:rPr lang="en-US" dirty="0" smtClean="0"/>
              <a:t>We take a </a:t>
            </a:r>
            <a:r>
              <a:rPr lang="en-US" dirty="0" err="1" smtClean="0"/>
              <a:t>suco</a:t>
            </a:r>
            <a:r>
              <a:rPr lang="en-US" dirty="0" smtClean="0"/>
              <a:t> box</a:t>
            </a:r>
          </a:p>
          <a:p>
            <a:pPr marL="550926" indent="-514350">
              <a:buFont typeface="+mj-lt"/>
              <a:buAutoNum type="arabicPeriod"/>
            </a:pPr>
            <a:r>
              <a:rPr lang="en-US" dirty="0" smtClean="0"/>
              <a:t>Put an inner conductor (solid brass rod of 10 mm diameter) in it, supported by 2 Teflon rings:</a:t>
            </a:r>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endParaRPr lang="en-US" dirty="0" smtClean="0"/>
          </a:p>
          <a:p>
            <a:pPr marL="550926" indent="-514350">
              <a:buFont typeface="+mj-lt"/>
              <a:buAutoNum type="arabicPeriod"/>
            </a:pPr>
            <a:r>
              <a:rPr lang="en-US" dirty="0" smtClean="0"/>
              <a:t>F</a:t>
            </a:r>
            <a:r>
              <a:rPr lang="en-US" dirty="0" smtClean="0"/>
              <a:t>ine tuning can be done with grinding tool (difficult to predict the exact resonance frequency due to fringe fields and detuning of coupling pins as well as dielectric supports)</a:t>
            </a:r>
          </a:p>
          <a:p>
            <a:pPr marL="550926" indent="-514350">
              <a:buNone/>
            </a:pPr>
            <a:r>
              <a:rPr lang="en-US" dirty="0" smtClean="0"/>
              <a:t>                  et </a:t>
            </a:r>
            <a:r>
              <a:rPr lang="en-US" dirty="0" err="1" smtClean="0"/>
              <a:t>v</a:t>
            </a:r>
            <a:r>
              <a:rPr lang="en-US" dirty="0" err="1" smtClean="0"/>
              <a:t>oilá</a:t>
            </a:r>
            <a:endParaRPr lang="en-US" dirty="0"/>
          </a:p>
        </p:txBody>
      </p:sp>
      <p:sp>
        <p:nvSpPr>
          <p:cNvPr id="6" name="Right Arrow 5"/>
          <p:cNvSpPr/>
          <p:nvPr/>
        </p:nvSpPr>
        <p:spPr>
          <a:xfrm>
            <a:off x="838200" y="6019800"/>
            <a:ext cx="8382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a:off x="2514600" y="41910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486400" y="41910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4648200"/>
            <a:ext cx="2971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Can 11"/>
          <p:cNvSpPr/>
          <p:nvPr/>
        </p:nvSpPr>
        <p:spPr>
          <a:xfrm rot="16200000">
            <a:off x="4229100" y="3009900"/>
            <a:ext cx="381000" cy="24384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3810000"/>
            <a:ext cx="152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4419600"/>
            <a:ext cx="152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0" y="3810000"/>
            <a:ext cx="152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0" y="4419600"/>
            <a:ext cx="152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38400" y="4038600"/>
            <a:ext cx="533400" cy="381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4038600"/>
            <a:ext cx="533400" cy="381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2971800" y="4191000"/>
            <a:ext cx="1524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91200" y="4191000"/>
            <a:ext cx="1524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048000" y="3886200"/>
            <a:ext cx="3048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1600200" y="4419600"/>
            <a:ext cx="16002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5800" y="4038600"/>
            <a:ext cx="1828800" cy="646331"/>
          </a:xfrm>
          <a:prstGeom prst="rect">
            <a:avLst/>
          </a:prstGeom>
          <a:noFill/>
        </p:spPr>
        <p:txBody>
          <a:bodyPr wrap="square" rtlCol="0">
            <a:spAutoFit/>
          </a:bodyPr>
          <a:lstStyle/>
          <a:p>
            <a:r>
              <a:rPr lang="en-US" dirty="0" smtClean="0"/>
              <a:t>Capacitive coupling</a:t>
            </a:r>
            <a:endParaRPr lang="en-US" dirty="0"/>
          </a:p>
        </p:txBody>
      </p:sp>
      <p:sp>
        <p:nvSpPr>
          <p:cNvPr id="37" name="Oval 36"/>
          <p:cNvSpPr/>
          <p:nvPr/>
        </p:nvSpPr>
        <p:spPr>
          <a:xfrm>
            <a:off x="5562600" y="3886200"/>
            <a:ext cx="3048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7" idx="4"/>
          </p:cNvCxnSpPr>
          <p:nvPr/>
        </p:nvCxnSpPr>
        <p:spPr>
          <a:xfrm>
            <a:off x="1600200" y="4419600"/>
            <a:ext cx="41148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Date Placeholder 39"/>
          <p:cNvSpPr>
            <a:spLocks noGrp="1"/>
          </p:cNvSpPr>
          <p:nvPr>
            <p:ph type="dt" sz="half" idx="10"/>
          </p:nvPr>
        </p:nvSpPr>
        <p:spPr/>
        <p:txBody>
          <a:bodyPr/>
          <a:lstStyle/>
          <a:p>
            <a:r>
              <a:rPr lang="en-US" smtClean="0"/>
              <a:t>10/27/2009</a:t>
            </a:r>
            <a:endParaRPr lang="en-US"/>
          </a:p>
        </p:txBody>
      </p:sp>
      <p:sp>
        <p:nvSpPr>
          <p:cNvPr id="41" name="Slide Number Placeholder 40"/>
          <p:cNvSpPr>
            <a:spLocks noGrp="1"/>
          </p:cNvSpPr>
          <p:nvPr>
            <p:ph type="sldNum" sz="quarter" idx="12"/>
          </p:nvPr>
        </p:nvSpPr>
        <p:spPr/>
        <p:txBody>
          <a:bodyPr/>
          <a:lstStyle/>
          <a:p>
            <a:fld id="{0692551A-8ABB-420C-8B9B-16C1307F1003}" type="slidenum">
              <a:rPr lang="en-US" smtClean="0"/>
              <a:pPr/>
              <a:t>17</a:t>
            </a:fld>
            <a:endParaRPr lang="en-US"/>
          </a:p>
        </p:txBody>
      </p:sp>
      <p:sp>
        <p:nvSpPr>
          <p:cNvPr id="42" name="Footer Placeholder 41"/>
          <p:cNvSpPr>
            <a:spLocks noGrp="1"/>
          </p:cNvSpPr>
          <p:nvPr>
            <p:ph type="ftr" sz="quarter" idx="11"/>
          </p:nvPr>
        </p:nvSpPr>
        <p:spPr/>
        <p:txBody>
          <a:bodyPr/>
          <a:lstStyle/>
          <a:p>
            <a:r>
              <a:rPr lang="en-US" smtClean="0"/>
              <a:t>F. Caspers, S. Federmann, E. Mahner µw e-cloud measurements CPS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Outlook</a:t>
            </a:r>
            <a:endParaRPr lang="en-US" dirty="0"/>
          </a:p>
        </p:txBody>
      </p:sp>
      <p:sp>
        <p:nvSpPr>
          <p:cNvPr id="3" name="Content Placeholder 2"/>
          <p:cNvSpPr>
            <a:spLocks noGrp="1"/>
          </p:cNvSpPr>
          <p:nvPr>
            <p:ph idx="1"/>
          </p:nvPr>
        </p:nvSpPr>
        <p:spPr>
          <a:xfrm>
            <a:off x="457200" y="1219200"/>
            <a:ext cx="7467600" cy="5181600"/>
          </a:xfrm>
        </p:spPr>
        <p:txBody>
          <a:bodyPr>
            <a:normAutofit lnSpcReduction="10000"/>
          </a:bodyPr>
          <a:lstStyle/>
          <a:p>
            <a:r>
              <a:rPr lang="en-US" dirty="0" smtClean="0"/>
              <a:t>Planned </a:t>
            </a:r>
            <a:r>
              <a:rPr lang="en-US" dirty="0" smtClean="0"/>
              <a:t>Measurements for next MD:</a:t>
            </a:r>
          </a:p>
          <a:p>
            <a:endParaRPr lang="en-US" dirty="0" smtClean="0"/>
          </a:p>
          <a:p>
            <a:pPr lvl="1">
              <a:buFont typeface="Wingdings" pitchFamily="2" charset="2"/>
              <a:buChar char="Ø"/>
            </a:pPr>
            <a:r>
              <a:rPr lang="en-US" dirty="0" smtClean="0"/>
              <a:t>Unfortunately in this setup it does not make sense to check for any difference between forward and backward transmission since we have a resonator and we cann</a:t>
            </a:r>
            <a:r>
              <a:rPr lang="en-US" dirty="0" smtClean="0"/>
              <a:t>ot attribute any difference of interaction since we cannot disentangle the forward and backward travelling wave in this resonator</a:t>
            </a:r>
            <a:endParaRPr lang="en-US" dirty="0" smtClean="0"/>
          </a:p>
          <a:p>
            <a:pPr lvl="1">
              <a:buNone/>
            </a:pPr>
            <a:endParaRPr lang="en-US" dirty="0" smtClean="0"/>
          </a:p>
          <a:p>
            <a:pPr lvl="1">
              <a:buFont typeface="Wingdings" pitchFamily="2" charset="2"/>
              <a:buChar char="Ø"/>
            </a:pPr>
            <a:r>
              <a:rPr lang="en-US" dirty="0" smtClean="0"/>
              <a:t>Check </a:t>
            </a:r>
            <a:r>
              <a:rPr lang="en-US" dirty="0" smtClean="0"/>
              <a:t>validity after PM demodulation </a:t>
            </a:r>
            <a:r>
              <a:rPr lang="en-US" dirty="0" smtClean="0"/>
              <a:t>of received signal by switching </a:t>
            </a:r>
            <a:r>
              <a:rPr lang="en-US" dirty="0" smtClean="0"/>
              <a:t>e-cloud on </a:t>
            </a:r>
            <a:r>
              <a:rPr lang="en-US" dirty="0" smtClean="0"/>
              <a:t>and off via clearing electrode</a:t>
            </a:r>
          </a:p>
          <a:p>
            <a:endParaRPr lang="en-US" dirty="0"/>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Slide Number Placeholder 4"/>
          <p:cNvSpPr>
            <a:spLocks noGrp="1"/>
          </p:cNvSpPr>
          <p:nvPr>
            <p:ph type="sldNum" sz="quarter" idx="12"/>
          </p:nvPr>
        </p:nvSpPr>
        <p:spPr/>
        <p:txBody>
          <a:bodyPr/>
          <a:lstStyle/>
          <a:p>
            <a:fld id="{0692551A-8ABB-420C-8B9B-16C1307F100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19</a:t>
            </a:fld>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800" y="289688"/>
            <a:ext cx="8491417" cy="6187312"/>
          </a:xfrm>
          <a:prstGeom prst="rect">
            <a:avLst/>
          </a:prstGeom>
          <a:noFill/>
          <a:ln w="9525">
            <a:noFill/>
            <a:miter lim="800000"/>
            <a:headEnd/>
            <a:tailEnd/>
          </a:ln>
        </p:spPr>
      </p:pic>
      <p:sp>
        <p:nvSpPr>
          <p:cNvPr id="8" name="TextBox 7"/>
          <p:cNvSpPr txBox="1"/>
          <p:nvPr/>
        </p:nvSpPr>
        <p:spPr>
          <a:xfrm>
            <a:off x="228600" y="6324600"/>
            <a:ext cx="2667000" cy="307777"/>
          </a:xfrm>
          <a:prstGeom prst="rect">
            <a:avLst/>
          </a:prstGeom>
          <a:noFill/>
        </p:spPr>
        <p:txBody>
          <a:bodyPr wrap="square" rtlCol="0">
            <a:spAutoFit/>
          </a:bodyPr>
          <a:lstStyle/>
          <a:p>
            <a:r>
              <a:rPr lang="en-US" sz="1400" dirty="0" smtClean="0"/>
              <a:t>Slide courtesy of E. Mahner</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Motivation</a:t>
            </a:r>
          </a:p>
          <a:p>
            <a:endParaRPr lang="en-US" dirty="0" smtClean="0"/>
          </a:p>
          <a:p>
            <a:r>
              <a:rPr lang="en-US" dirty="0" smtClean="0"/>
              <a:t>Setup</a:t>
            </a:r>
          </a:p>
          <a:p>
            <a:endParaRPr lang="en-US" dirty="0" smtClean="0"/>
          </a:p>
          <a:p>
            <a:r>
              <a:rPr lang="en-US" dirty="0" smtClean="0"/>
              <a:t>Outlook</a:t>
            </a:r>
            <a:endParaRPr lang="en-US" dirty="0"/>
          </a:p>
        </p:txBody>
      </p:sp>
      <p:sp>
        <p:nvSpPr>
          <p:cNvPr id="4" name="Date Placeholder 3"/>
          <p:cNvSpPr>
            <a:spLocks noGrp="1"/>
          </p:cNvSpPr>
          <p:nvPr>
            <p:ph type="dt" sz="half" idx="10"/>
          </p:nvPr>
        </p:nvSpPr>
        <p:spPr/>
        <p:txBody>
          <a:bodyPr/>
          <a:lstStyle/>
          <a:p>
            <a:r>
              <a:rPr lang="en-US" smtClean="0"/>
              <a:t>10/27/2009</a:t>
            </a:r>
            <a:endParaRPr lang="en-US" dirty="0"/>
          </a:p>
        </p:txBody>
      </p:sp>
      <p:sp>
        <p:nvSpPr>
          <p:cNvPr id="5" name="Slide Number Placeholder 4"/>
          <p:cNvSpPr>
            <a:spLocks noGrp="1"/>
          </p:cNvSpPr>
          <p:nvPr>
            <p:ph type="sldNum" sz="quarter" idx="12"/>
          </p:nvPr>
        </p:nvSpPr>
        <p:spPr/>
        <p:txBody>
          <a:bodyPr/>
          <a:lstStyle/>
          <a:p>
            <a:fld id="{0692551A-8ABB-420C-8B9B-16C1307F1003}"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371600"/>
            <a:ext cx="7467600" cy="4953000"/>
          </a:xfrm>
        </p:spPr>
        <p:txBody>
          <a:bodyPr>
            <a:normAutofit fontScale="92500" lnSpcReduction="20000"/>
          </a:bodyPr>
          <a:lstStyle/>
          <a:p>
            <a:r>
              <a:rPr lang="en-US" dirty="0" smtClean="0"/>
              <a:t>We have the possibility in PS84 </a:t>
            </a:r>
            <a:r>
              <a:rPr lang="en-US" dirty="0" smtClean="0"/>
              <a:t>to </a:t>
            </a:r>
            <a:r>
              <a:rPr lang="en-US" dirty="0" smtClean="0"/>
              <a:t>turn the e-cloud </a:t>
            </a:r>
            <a:r>
              <a:rPr lang="en-US" dirty="0" smtClean="0"/>
              <a:t>on and off due to </a:t>
            </a:r>
            <a:r>
              <a:rPr lang="en-US" dirty="0" smtClean="0"/>
              <a:t>the presence of a clearing </a:t>
            </a:r>
            <a:r>
              <a:rPr lang="en-US" dirty="0" smtClean="0"/>
              <a:t>electrode</a:t>
            </a:r>
          </a:p>
          <a:p>
            <a:endParaRPr lang="en-US" dirty="0" smtClean="0"/>
          </a:p>
          <a:p>
            <a:r>
              <a:rPr lang="en-US" dirty="0" smtClean="0"/>
              <a:t>Comparison of </a:t>
            </a:r>
            <a:r>
              <a:rPr lang="en-US" dirty="0" smtClean="0"/>
              <a:t>the </a:t>
            </a:r>
            <a:r>
              <a:rPr lang="en-US" dirty="0" smtClean="0"/>
              <a:t>microwave (µw) transmission</a:t>
            </a:r>
            <a:r>
              <a:rPr lang="en-US" dirty="0" smtClean="0"/>
              <a:t> </a:t>
            </a:r>
            <a:r>
              <a:rPr lang="en-US" dirty="0" smtClean="0"/>
              <a:t>method with </a:t>
            </a:r>
            <a:r>
              <a:rPr lang="en-US" dirty="0" smtClean="0"/>
              <a:t>signals </a:t>
            </a:r>
            <a:r>
              <a:rPr lang="en-US" dirty="0" smtClean="0"/>
              <a:t>on </a:t>
            </a:r>
            <a:r>
              <a:rPr lang="en-US" dirty="0" smtClean="0"/>
              <a:t>shielded button pick up for direct e-cloud detection</a:t>
            </a:r>
            <a:endParaRPr lang="en-US" dirty="0" smtClean="0"/>
          </a:p>
          <a:p>
            <a:endParaRPr lang="en-US" dirty="0" smtClean="0"/>
          </a:p>
          <a:p>
            <a:r>
              <a:rPr lang="en-US" dirty="0" smtClean="0"/>
              <a:t>Does it make sense to change the direction </a:t>
            </a:r>
            <a:r>
              <a:rPr lang="en-US" dirty="0" smtClean="0"/>
              <a:t>of </a:t>
            </a:r>
            <a:r>
              <a:rPr lang="en-US" dirty="0" smtClean="0"/>
              <a:t>the µw signal between </a:t>
            </a:r>
            <a:r>
              <a:rPr lang="en-US" dirty="0" smtClean="0"/>
              <a:t>parallel and </a:t>
            </a:r>
            <a:r>
              <a:rPr lang="en-US" dirty="0" smtClean="0"/>
              <a:t>antiparallel w.r.t. beam direction?</a:t>
            </a:r>
            <a:endParaRPr lang="en-US" dirty="0"/>
          </a:p>
        </p:txBody>
      </p:sp>
      <p:sp>
        <p:nvSpPr>
          <p:cNvPr id="6" name="Date Placeholder 5"/>
          <p:cNvSpPr>
            <a:spLocks noGrp="1"/>
          </p:cNvSpPr>
          <p:nvPr>
            <p:ph type="dt" sz="half" idx="10"/>
          </p:nvPr>
        </p:nvSpPr>
        <p:spPr/>
        <p:txBody>
          <a:bodyPr/>
          <a:lstStyle/>
          <a:p>
            <a:r>
              <a:rPr lang="en-US" smtClean="0"/>
              <a:t>10/27/2009</a:t>
            </a:r>
            <a:endParaRPr lang="en-US" dirty="0"/>
          </a:p>
        </p:txBody>
      </p:sp>
      <p:sp>
        <p:nvSpPr>
          <p:cNvPr id="7" name="Slide Number Placeholder 6"/>
          <p:cNvSpPr>
            <a:spLocks noGrp="1"/>
          </p:cNvSpPr>
          <p:nvPr>
            <p:ph type="sldNum" sz="quarter" idx="12"/>
          </p:nvPr>
        </p:nvSpPr>
        <p:spPr/>
        <p:txBody>
          <a:bodyPr/>
          <a:lstStyle/>
          <a:p>
            <a:fld id="{0692551A-8ABB-420C-8B9B-16C1307F1003}" type="slidenum">
              <a:rPr lang="en-US" smtClean="0"/>
              <a:pPr/>
              <a:t>3</a:t>
            </a:fld>
            <a:endParaRPr lang="en-US" dirty="0"/>
          </a:p>
        </p:txBody>
      </p:sp>
      <p:sp>
        <p:nvSpPr>
          <p:cNvPr id="8" name="Footer Placeholder 7"/>
          <p:cNvSpPr>
            <a:spLocks noGrp="1"/>
          </p:cNvSpPr>
          <p:nvPr>
            <p:ph type="ftr" sz="quarter" idx="11"/>
          </p:nvPr>
        </p:nvSpPr>
        <p:spPr/>
        <p:txBody>
          <a:bodyPr/>
          <a:lstStyle/>
          <a:p>
            <a:r>
              <a:rPr lang="en-US" smtClean="0"/>
              <a:t>F. Caspers, S. Federmann, E. Mahner µw e-cloud measurements CPS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371600"/>
            <a:ext cx="7467600" cy="4876800"/>
          </a:xfrm>
        </p:spPr>
        <p:txBody>
          <a:bodyPr>
            <a:normAutofit fontScale="77500" lnSpcReduction="20000"/>
          </a:bodyPr>
          <a:lstStyle/>
          <a:p>
            <a:r>
              <a:rPr lang="en-US" dirty="0" smtClean="0"/>
              <a:t>Having always assumed so far that there is no direct interaction with the beam (Lawson Woodward theorem: </a:t>
            </a:r>
            <a:r>
              <a:rPr lang="en-US" altLang="ja-JP" sz="3200" dirty="0" smtClean="0">
                <a:solidFill>
                  <a:srgbClr val="000000"/>
                </a:solidFill>
              </a:rPr>
              <a:t>The net energy gain of a relativistic electron interacting </a:t>
            </a:r>
            <a:r>
              <a:rPr lang="en-US" altLang="ja-JP" sz="3200" dirty="0" smtClean="0">
                <a:solidFill>
                  <a:srgbClr val="000000"/>
                </a:solidFill>
              </a:rPr>
              <a:t>with </a:t>
            </a:r>
            <a:r>
              <a:rPr lang="en-US" altLang="ja-JP" sz="3200" dirty="0" smtClean="0">
                <a:solidFill>
                  <a:srgbClr val="000000"/>
                </a:solidFill>
              </a:rPr>
              <a:t>an electromagnetic field in </a:t>
            </a:r>
            <a:r>
              <a:rPr lang="en-US" altLang="ja-JP" sz="3200" dirty="0" smtClean="0">
                <a:solidFill>
                  <a:srgbClr val="000000"/>
                </a:solidFill>
              </a:rPr>
              <a:t>vacuum (or in a very large wave guide) </a:t>
            </a:r>
            <a:r>
              <a:rPr lang="en-US" altLang="ja-JP" sz="3200" dirty="0" smtClean="0">
                <a:solidFill>
                  <a:srgbClr val="000000"/>
                </a:solidFill>
              </a:rPr>
              <a:t>is zero</a:t>
            </a:r>
            <a:r>
              <a:rPr lang="en-US" altLang="ja-JP" sz="3200" dirty="0" smtClean="0">
                <a:solidFill>
                  <a:srgbClr val="000000"/>
                </a:solidFill>
              </a:rPr>
              <a:t>. “</a:t>
            </a:r>
            <a:r>
              <a:rPr lang="en-US" altLang="ja-JP" sz="2600" dirty="0" smtClean="0"/>
              <a:t>J.D</a:t>
            </a:r>
            <a:r>
              <a:rPr lang="en-US" altLang="ja-JP" sz="2600" dirty="0" smtClean="0"/>
              <a:t>. Lawson, IEEE Trans. </a:t>
            </a:r>
            <a:r>
              <a:rPr lang="en-US" altLang="ja-JP" sz="2600" dirty="0" err="1" smtClean="0"/>
              <a:t>Nucl</a:t>
            </a:r>
            <a:r>
              <a:rPr lang="en-US" altLang="ja-JP" sz="2600" dirty="0" smtClean="0"/>
              <a:t>. Sci. NS-26, 4217, </a:t>
            </a:r>
            <a:r>
              <a:rPr lang="en-US" altLang="ja-JP" sz="2600" dirty="0" smtClean="0"/>
              <a:t>1979”</a:t>
            </a:r>
            <a:r>
              <a:rPr lang="en-US" dirty="0" smtClean="0"/>
              <a:t>)</a:t>
            </a:r>
          </a:p>
          <a:p>
            <a:endParaRPr lang="en-US" dirty="0" smtClean="0"/>
          </a:p>
          <a:p>
            <a:r>
              <a:rPr lang="en-US" dirty="0" smtClean="0"/>
              <a:t>This theorem is only valid for homogeneous beam pipes of infinite length </a:t>
            </a:r>
          </a:p>
          <a:p>
            <a:pPr lvl="1"/>
            <a:r>
              <a:rPr lang="en-US" dirty="0" smtClean="0"/>
              <a:t>We might be able to check whether this holds (not certain since we do not really know the mode type and mode pattern we excite in this setup since we have simply selected the strongest trapped mode (interaction with beam small) close to 3 GHz – details explained later)</a:t>
            </a:r>
            <a:endParaRPr lang="en-US" dirty="0"/>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Slide Number Placeholder 4"/>
          <p:cNvSpPr>
            <a:spLocks noGrp="1"/>
          </p:cNvSpPr>
          <p:nvPr>
            <p:ph type="sldNum" sz="quarter" idx="12"/>
          </p:nvPr>
        </p:nvSpPr>
        <p:spPr/>
        <p:txBody>
          <a:bodyPr/>
          <a:lstStyle/>
          <a:p>
            <a:fld id="{0692551A-8ABB-420C-8B9B-16C1307F1003}"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F. Caspers, S. Federmann, E. Mahner µw e-cloud measurements CPS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10/27/2009</a:t>
            </a:r>
            <a:endParaRPr lang="en-US" dirty="0"/>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5</a:t>
            </a:fld>
            <a:endParaRPr lang="en-US"/>
          </a:p>
        </p:txBody>
      </p:sp>
      <p:pic>
        <p:nvPicPr>
          <p:cNvPr id="6147" name="Picture 3"/>
          <p:cNvPicPr>
            <a:picLocks noGrp="1" noChangeAspect="1" noChangeArrowheads="1"/>
          </p:cNvPicPr>
          <p:nvPr>
            <p:ph idx="1"/>
          </p:nvPr>
        </p:nvPicPr>
        <p:blipFill>
          <a:blip r:embed="rId2" cstate="print"/>
          <a:srcRect/>
          <a:stretch>
            <a:fillRect/>
          </a:stretch>
        </p:blipFill>
        <p:spPr bwMode="auto">
          <a:xfrm>
            <a:off x="228599" y="250614"/>
            <a:ext cx="8665087" cy="6073986"/>
          </a:xfrm>
          <a:prstGeom prst="rect">
            <a:avLst/>
          </a:prstGeom>
          <a:noFill/>
          <a:ln w="9525">
            <a:noFill/>
            <a:miter lim="800000"/>
            <a:headEnd/>
            <a:tailEnd/>
          </a:ln>
        </p:spPr>
      </p:pic>
      <p:sp>
        <p:nvSpPr>
          <p:cNvPr id="12" name="TextBox 11"/>
          <p:cNvSpPr txBox="1"/>
          <p:nvPr/>
        </p:nvSpPr>
        <p:spPr>
          <a:xfrm>
            <a:off x="228600" y="6324600"/>
            <a:ext cx="2667000" cy="307777"/>
          </a:xfrm>
          <a:prstGeom prst="rect">
            <a:avLst/>
          </a:prstGeom>
          <a:noFill/>
        </p:spPr>
        <p:txBody>
          <a:bodyPr wrap="square" rtlCol="0">
            <a:spAutoFit/>
          </a:bodyPr>
          <a:lstStyle/>
          <a:p>
            <a:r>
              <a:rPr lang="en-US" sz="1400" dirty="0" smtClean="0"/>
              <a:t>Slide courtesy of E. Mahner</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Setup</a:t>
            </a:r>
            <a:endParaRPr lang="en-US" dirty="0"/>
          </a:p>
        </p:txBody>
      </p:sp>
      <p:sp>
        <p:nvSpPr>
          <p:cNvPr id="4" name="Date Placeholder 3"/>
          <p:cNvSpPr>
            <a:spLocks noGrp="1"/>
          </p:cNvSpPr>
          <p:nvPr>
            <p:ph type="dt" sz="half" idx="10"/>
          </p:nvPr>
        </p:nvSpPr>
        <p:spPr/>
        <p:txBody>
          <a:bodyPr/>
          <a:lstStyle/>
          <a:p>
            <a:r>
              <a:rPr lang="en-US" smtClean="0"/>
              <a:t>10/27/2009</a:t>
            </a:r>
            <a:endParaRPr lang="en-US"/>
          </a:p>
        </p:txBody>
      </p:sp>
      <p:sp>
        <p:nvSpPr>
          <p:cNvPr id="5" name="Footer Placeholder 4"/>
          <p:cNvSpPr>
            <a:spLocks noGrp="1"/>
          </p:cNvSpPr>
          <p:nvPr>
            <p:ph type="ftr" sz="quarter" idx="11"/>
          </p:nvPr>
        </p:nvSpPr>
        <p:spPr/>
        <p:txBody>
          <a:bodyPr/>
          <a:lstStyle/>
          <a:p>
            <a:r>
              <a:rPr lang="en-US" smtClean="0"/>
              <a:t>F. Caspers, S. Federmann, E. Mahner µw e-cloud measurements CPS</a:t>
            </a:r>
            <a:endParaRPr lang="en-US"/>
          </a:p>
        </p:txBody>
      </p:sp>
      <p:sp>
        <p:nvSpPr>
          <p:cNvPr id="6" name="Slide Number Placeholder 5"/>
          <p:cNvSpPr>
            <a:spLocks noGrp="1"/>
          </p:cNvSpPr>
          <p:nvPr>
            <p:ph type="sldNum" sz="quarter" idx="12"/>
          </p:nvPr>
        </p:nvSpPr>
        <p:spPr/>
        <p:txBody>
          <a:bodyPr/>
          <a:lstStyle/>
          <a:p>
            <a:fld id="{0692551A-8ABB-420C-8B9B-16C1307F1003}" type="slidenum">
              <a:rPr lang="en-US" smtClean="0"/>
              <a:pPr/>
              <a:t>6</a:t>
            </a:fld>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900916"/>
            <a:ext cx="8001000" cy="5530048"/>
          </a:xfrm>
          <a:prstGeom prst="rect">
            <a:avLst/>
          </a:prstGeom>
          <a:noFill/>
          <a:ln w="9525">
            <a:noFill/>
            <a:miter lim="800000"/>
            <a:headEnd/>
            <a:tailEnd/>
          </a:ln>
        </p:spPr>
      </p:pic>
      <p:sp>
        <p:nvSpPr>
          <p:cNvPr id="8" name="TextBox 7"/>
          <p:cNvSpPr txBox="1"/>
          <p:nvPr/>
        </p:nvSpPr>
        <p:spPr>
          <a:xfrm>
            <a:off x="228600" y="6324600"/>
            <a:ext cx="2667000" cy="307777"/>
          </a:xfrm>
          <a:prstGeom prst="rect">
            <a:avLst/>
          </a:prstGeom>
          <a:noFill/>
        </p:spPr>
        <p:txBody>
          <a:bodyPr wrap="square" rtlCol="0">
            <a:spAutoFit/>
          </a:bodyPr>
          <a:lstStyle/>
          <a:p>
            <a:r>
              <a:rPr lang="en-US" sz="1400" dirty="0" smtClean="0"/>
              <a:t>Slide courtesy of E. Mahner</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Setup</a:t>
            </a:r>
            <a:endParaRPr lang="en-US" dirty="0"/>
          </a:p>
        </p:txBody>
      </p:sp>
      <p:cxnSp>
        <p:nvCxnSpPr>
          <p:cNvPr id="5" name="Straight Connector 4"/>
          <p:cNvCxnSpPr/>
          <p:nvPr/>
        </p:nvCxnSpPr>
        <p:spPr>
          <a:xfrm>
            <a:off x="1828800" y="1600200"/>
            <a:ext cx="441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2133600"/>
            <a:ext cx="441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638800" y="16002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81200" y="16002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371600" y="13716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5867400" y="13716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57200" y="2286000"/>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791200" y="2286000"/>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3200400"/>
            <a:ext cx="74676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143000" y="34290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143000" y="4419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0600" y="365760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066800" y="4648200"/>
            <a:ext cx="609600" cy="457200"/>
          </a:xfrm>
          <a:prstGeom prst="triangle">
            <a:avLst>
              <a:gd name="adj" fmla="val 5000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1143000" y="53340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90600" y="556260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6477000" y="34290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24600" y="365760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8" idx="0"/>
          </p:cNvCxnSpPr>
          <p:nvPr/>
        </p:nvCxnSpPr>
        <p:spPr>
          <a:xfrm rot="5400000">
            <a:off x="6019800" y="4876800"/>
            <a:ext cx="137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324600" y="556260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143000" y="3821668"/>
            <a:ext cx="685800" cy="369332"/>
          </a:xfrm>
          <a:prstGeom prst="rect">
            <a:avLst/>
          </a:prstGeom>
          <a:noFill/>
        </p:spPr>
        <p:txBody>
          <a:bodyPr wrap="square" rtlCol="0">
            <a:spAutoFit/>
          </a:bodyPr>
          <a:lstStyle/>
          <a:p>
            <a:r>
              <a:rPr lang="en-US" b="1" dirty="0" smtClean="0"/>
              <a:t>HP</a:t>
            </a:r>
            <a:endParaRPr lang="en-US" b="1" dirty="0"/>
          </a:p>
        </p:txBody>
      </p:sp>
      <p:sp>
        <p:nvSpPr>
          <p:cNvPr id="31" name="TextBox 30"/>
          <p:cNvSpPr txBox="1"/>
          <p:nvPr/>
        </p:nvSpPr>
        <p:spPr>
          <a:xfrm>
            <a:off x="6477000" y="3821668"/>
            <a:ext cx="685800" cy="369332"/>
          </a:xfrm>
          <a:prstGeom prst="rect">
            <a:avLst/>
          </a:prstGeom>
          <a:noFill/>
        </p:spPr>
        <p:txBody>
          <a:bodyPr wrap="square" rtlCol="0">
            <a:spAutoFit/>
          </a:bodyPr>
          <a:lstStyle/>
          <a:p>
            <a:r>
              <a:rPr lang="en-US" b="1" dirty="0" smtClean="0"/>
              <a:t>HP</a:t>
            </a:r>
            <a:endParaRPr lang="en-US" b="1" dirty="0"/>
          </a:p>
        </p:txBody>
      </p:sp>
      <p:sp>
        <p:nvSpPr>
          <p:cNvPr id="32" name="TextBox 31"/>
          <p:cNvSpPr txBox="1"/>
          <p:nvPr/>
        </p:nvSpPr>
        <p:spPr>
          <a:xfrm>
            <a:off x="1066800" y="5650468"/>
            <a:ext cx="685800" cy="369332"/>
          </a:xfrm>
          <a:prstGeom prst="rect">
            <a:avLst/>
          </a:prstGeom>
          <a:noFill/>
        </p:spPr>
        <p:txBody>
          <a:bodyPr wrap="square" rtlCol="0">
            <a:spAutoFit/>
          </a:bodyPr>
          <a:lstStyle/>
          <a:p>
            <a:r>
              <a:rPr lang="en-US" b="1" dirty="0" smtClean="0"/>
              <a:t>VSA</a:t>
            </a:r>
            <a:endParaRPr lang="en-US" b="1" dirty="0"/>
          </a:p>
        </p:txBody>
      </p:sp>
      <p:sp>
        <p:nvSpPr>
          <p:cNvPr id="33" name="TextBox 32"/>
          <p:cNvSpPr txBox="1"/>
          <p:nvPr/>
        </p:nvSpPr>
        <p:spPr>
          <a:xfrm>
            <a:off x="6248400" y="5562600"/>
            <a:ext cx="914400" cy="523220"/>
          </a:xfrm>
          <a:prstGeom prst="rect">
            <a:avLst/>
          </a:prstGeom>
          <a:noFill/>
        </p:spPr>
        <p:txBody>
          <a:bodyPr wrap="square" rtlCol="0">
            <a:spAutoFit/>
          </a:bodyPr>
          <a:lstStyle/>
          <a:p>
            <a:pPr algn="ctr"/>
            <a:r>
              <a:rPr lang="en-US" sz="1400" b="1" dirty="0" smtClean="0"/>
              <a:t>RF source</a:t>
            </a:r>
            <a:endParaRPr lang="en-US" sz="1400" b="1" dirty="0"/>
          </a:p>
        </p:txBody>
      </p:sp>
      <p:sp>
        <p:nvSpPr>
          <p:cNvPr id="34" name="TextBox 33"/>
          <p:cNvSpPr txBox="1"/>
          <p:nvPr/>
        </p:nvSpPr>
        <p:spPr>
          <a:xfrm>
            <a:off x="2667000" y="5943600"/>
            <a:ext cx="3733800" cy="523220"/>
          </a:xfrm>
          <a:prstGeom prst="rect">
            <a:avLst/>
          </a:prstGeom>
          <a:noFill/>
        </p:spPr>
        <p:txBody>
          <a:bodyPr wrap="square" rtlCol="0">
            <a:spAutoFit/>
          </a:bodyPr>
          <a:lstStyle/>
          <a:p>
            <a:r>
              <a:rPr lang="en-US" sz="1400" dirty="0" smtClean="0"/>
              <a:t>HP ….. High </a:t>
            </a:r>
            <a:r>
              <a:rPr lang="en-US" sz="1400" dirty="0" smtClean="0"/>
              <a:t>pass, sharp cutoff at 2.2 GHz </a:t>
            </a:r>
            <a:endParaRPr lang="en-US" sz="1400" dirty="0" smtClean="0"/>
          </a:p>
          <a:p>
            <a:r>
              <a:rPr lang="en-US" sz="1400" dirty="0" smtClean="0"/>
              <a:t>VSA </a:t>
            </a:r>
            <a:r>
              <a:rPr lang="en-US" sz="1400" dirty="0" smtClean="0"/>
              <a:t>… Vector Spectrum Analyzer</a:t>
            </a:r>
            <a:endParaRPr lang="en-US" sz="1400" dirty="0"/>
          </a:p>
        </p:txBody>
      </p:sp>
      <p:sp>
        <p:nvSpPr>
          <p:cNvPr id="35" name="TextBox 34"/>
          <p:cNvSpPr txBox="1"/>
          <p:nvPr/>
        </p:nvSpPr>
        <p:spPr>
          <a:xfrm>
            <a:off x="685800" y="6248400"/>
            <a:ext cx="2057400" cy="381000"/>
          </a:xfrm>
          <a:prstGeom prst="rect">
            <a:avLst/>
          </a:prstGeom>
          <a:noFill/>
        </p:spPr>
        <p:txBody>
          <a:bodyPr wrap="square" rtlCol="0">
            <a:spAutoFit/>
          </a:bodyPr>
          <a:lstStyle/>
          <a:p>
            <a:r>
              <a:rPr lang="en-US" dirty="0" smtClean="0"/>
              <a:t>Receiver path </a:t>
            </a:r>
            <a:endParaRPr lang="en-US" dirty="0"/>
          </a:p>
        </p:txBody>
      </p:sp>
      <p:sp>
        <p:nvSpPr>
          <p:cNvPr id="36" name="TextBox 35"/>
          <p:cNvSpPr txBox="1"/>
          <p:nvPr/>
        </p:nvSpPr>
        <p:spPr>
          <a:xfrm>
            <a:off x="5867400" y="6248400"/>
            <a:ext cx="1905000" cy="369332"/>
          </a:xfrm>
          <a:prstGeom prst="rect">
            <a:avLst/>
          </a:prstGeom>
          <a:noFill/>
        </p:spPr>
        <p:txBody>
          <a:bodyPr wrap="square" rtlCol="0">
            <a:spAutoFit/>
          </a:bodyPr>
          <a:lstStyle/>
          <a:p>
            <a:r>
              <a:rPr lang="en-US" dirty="0" smtClean="0"/>
              <a:t>Transmitter </a:t>
            </a:r>
            <a:r>
              <a:rPr lang="en-US" dirty="0" smtClean="0"/>
              <a:t>path</a:t>
            </a:r>
            <a:endParaRPr lang="en-US" dirty="0"/>
          </a:p>
        </p:txBody>
      </p:sp>
      <p:sp>
        <p:nvSpPr>
          <p:cNvPr id="37" name="TextBox 36"/>
          <p:cNvSpPr txBox="1"/>
          <p:nvPr/>
        </p:nvSpPr>
        <p:spPr>
          <a:xfrm>
            <a:off x="224135" y="3733800"/>
            <a:ext cx="461665" cy="2209800"/>
          </a:xfrm>
          <a:prstGeom prst="rect">
            <a:avLst/>
          </a:prstGeom>
          <a:noFill/>
        </p:spPr>
        <p:txBody>
          <a:bodyPr vert="vert" wrap="square" rtlCol="0">
            <a:spAutoFit/>
          </a:bodyPr>
          <a:lstStyle/>
          <a:p>
            <a:r>
              <a:rPr lang="en-US" dirty="0" smtClean="0"/>
              <a:t>Measurement room</a:t>
            </a:r>
            <a:endParaRPr lang="en-US" dirty="0"/>
          </a:p>
        </p:txBody>
      </p:sp>
      <p:sp>
        <p:nvSpPr>
          <p:cNvPr id="38" name="TextBox 37"/>
          <p:cNvSpPr txBox="1"/>
          <p:nvPr/>
        </p:nvSpPr>
        <p:spPr>
          <a:xfrm>
            <a:off x="228600" y="1828800"/>
            <a:ext cx="461665" cy="990600"/>
          </a:xfrm>
          <a:prstGeom prst="rect">
            <a:avLst/>
          </a:prstGeom>
          <a:noFill/>
        </p:spPr>
        <p:txBody>
          <a:bodyPr vert="vert" wrap="square" rtlCol="0">
            <a:spAutoFit/>
          </a:bodyPr>
          <a:lstStyle/>
          <a:p>
            <a:r>
              <a:rPr lang="en-US" dirty="0" smtClean="0"/>
              <a:t>Tunnel</a:t>
            </a:r>
            <a:endParaRPr lang="en-US" dirty="0"/>
          </a:p>
        </p:txBody>
      </p:sp>
      <p:sp>
        <p:nvSpPr>
          <p:cNvPr id="52" name="Freeform 51"/>
          <p:cNvSpPr/>
          <p:nvPr/>
        </p:nvSpPr>
        <p:spPr>
          <a:xfrm>
            <a:off x="3352800" y="1729666"/>
            <a:ext cx="1358283" cy="99134"/>
          </a:xfrm>
          <a:custGeom>
            <a:avLst/>
            <a:gdLst>
              <a:gd name="connsiteX0" fmla="*/ 0 w 1358283"/>
              <a:gd name="connsiteY0" fmla="*/ 174594 h 326995"/>
              <a:gd name="connsiteX1" fmla="*/ 221941 w 1358283"/>
              <a:gd name="connsiteY1" fmla="*/ 23674 h 326995"/>
              <a:gd name="connsiteX2" fmla="*/ 443883 w 1358283"/>
              <a:gd name="connsiteY2" fmla="*/ 316637 h 326995"/>
              <a:gd name="connsiteX3" fmla="*/ 674702 w 1358283"/>
              <a:gd name="connsiteY3" fmla="*/ 32551 h 326995"/>
              <a:gd name="connsiteX4" fmla="*/ 905522 w 1358283"/>
              <a:gd name="connsiteY4" fmla="*/ 325515 h 326995"/>
              <a:gd name="connsiteX5" fmla="*/ 1118586 w 1358283"/>
              <a:gd name="connsiteY5" fmla="*/ 41429 h 326995"/>
              <a:gd name="connsiteX6" fmla="*/ 1358283 w 1358283"/>
              <a:gd name="connsiteY6" fmla="*/ 316637 h 3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283" h="326995">
                <a:moveTo>
                  <a:pt x="0" y="174594"/>
                </a:moveTo>
                <a:cubicBezTo>
                  <a:pt x="73980" y="87297"/>
                  <a:pt x="147961" y="0"/>
                  <a:pt x="221941" y="23674"/>
                </a:cubicBezTo>
                <a:cubicBezTo>
                  <a:pt x="295921" y="47348"/>
                  <a:pt x="368423" y="315158"/>
                  <a:pt x="443883" y="316637"/>
                </a:cubicBezTo>
                <a:cubicBezTo>
                  <a:pt x="519343" y="318116"/>
                  <a:pt x="597762" y="31071"/>
                  <a:pt x="674702" y="32551"/>
                </a:cubicBezTo>
                <a:cubicBezTo>
                  <a:pt x="751642" y="34031"/>
                  <a:pt x="831541" y="324035"/>
                  <a:pt x="905522" y="325515"/>
                </a:cubicBezTo>
                <a:cubicBezTo>
                  <a:pt x="979503" y="326995"/>
                  <a:pt x="1043126" y="42909"/>
                  <a:pt x="1118586" y="41429"/>
                </a:cubicBezTo>
                <a:cubicBezTo>
                  <a:pt x="1194046" y="39949"/>
                  <a:pt x="1276164" y="178293"/>
                  <a:pt x="1358283" y="31663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Straight Arrow Connector 55"/>
          <p:cNvCxnSpPr>
            <a:stCxn id="52" idx="0"/>
          </p:cNvCxnSpPr>
          <p:nvPr/>
        </p:nvCxnSpPr>
        <p:spPr>
          <a:xfrm flipH="1">
            <a:off x="3276600" y="1782597"/>
            <a:ext cx="76200" cy="232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657600" y="1780401"/>
            <a:ext cx="1981200" cy="276999"/>
          </a:xfrm>
          <a:prstGeom prst="rect">
            <a:avLst/>
          </a:prstGeom>
          <a:noFill/>
        </p:spPr>
        <p:txBody>
          <a:bodyPr wrap="square" rtlCol="0">
            <a:spAutoFit/>
          </a:bodyPr>
          <a:lstStyle/>
          <a:p>
            <a:r>
              <a:rPr lang="en-US" sz="1200" dirty="0" smtClean="0"/>
              <a:t>RF signal</a:t>
            </a:r>
            <a:endParaRPr lang="en-US" sz="1200" dirty="0"/>
          </a:p>
        </p:txBody>
      </p:sp>
      <p:cxnSp>
        <p:nvCxnSpPr>
          <p:cNvPr id="41" name="Straight Connector 40"/>
          <p:cNvCxnSpPr/>
          <p:nvPr/>
        </p:nvCxnSpPr>
        <p:spPr>
          <a:xfrm rot="5400000">
            <a:off x="1981200" y="2286000"/>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638800" y="2286000"/>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09800" y="2057400"/>
            <a:ext cx="3657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48000" y="2133600"/>
            <a:ext cx="2133600" cy="369332"/>
          </a:xfrm>
          <a:prstGeom prst="rect">
            <a:avLst/>
          </a:prstGeom>
          <a:noFill/>
        </p:spPr>
        <p:txBody>
          <a:bodyPr wrap="square" rtlCol="0">
            <a:spAutoFit/>
          </a:bodyPr>
          <a:lstStyle/>
          <a:p>
            <a:r>
              <a:rPr lang="en-US" dirty="0" smtClean="0">
                <a:solidFill>
                  <a:srgbClr val="C00000"/>
                </a:solidFill>
              </a:rPr>
              <a:t>Clearing electrode</a:t>
            </a:r>
            <a:endParaRPr lang="en-US" dirty="0">
              <a:solidFill>
                <a:srgbClr val="C00000"/>
              </a:solidFill>
            </a:endParaRPr>
          </a:p>
        </p:txBody>
      </p:sp>
      <p:sp>
        <p:nvSpPr>
          <p:cNvPr id="49" name="Oval 48"/>
          <p:cNvSpPr/>
          <p:nvPr/>
        </p:nvSpPr>
        <p:spPr>
          <a:xfrm>
            <a:off x="3886200" y="1600200"/>
            <a:ext cx="2286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62400" y="1371600"/>
            <a:ext cx="76200" cy="22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590800" y="762000"/>
            <a:ext cx="3124200" cy="646331"/>
          </a:xfrm>
          <a:prstGeom prst="rect">
            <a:avLst/>
          </a:prstGeom>
          <a:noFill/>
        </p:spPr>
        <p:txBody>
          <a:bodyPr wrap="square" rtlCol="0">
            <a:spAutoFit/>
          </a:bodyPr>
          <a:lstStyle/>
          <a:p>
            <a:r>
              <a:rPr lang="en-US" dirty="0" smtClean="0">
                <a:solidFill>
                  <a:srgbClr val="C00000"/>
                </a:solidFill>
              </a:rPr>
              <a:t>Shielded button pick up for direct </a:t>
            </a:r>
            <a:r>
              <a:rPr lang="en-US" dirty="0" err="1" smtClean="0">
                <a:solidFill>
                  <a:srgbClr val="C00000"/>
                </a:solidFill>
              </a:rPr>
              <a:t>ecloud</a:t>
            </a:r>
            <a:r>
              <a:rPr lang="en-US" dirty="0" smtClean="0">
                <a:solidFill>
                  <a:srgbClr val="C00000"/>
                </a:solidFill>
              </a:rPr>
              <a:t> measurements</a:t>
            </a:r>
            <a:endParaRPr lang="en-US" dirty="0">
              <a:solidFill>
                <a:srgbClr val="C00000"/>
              </a:solidFill>
            </a:endParaRPr>
          </a:p>
        </p:txBody>
      </p:sp>
      <p:sp>
        <p:nvSpPr>
          <p:cNvPr id="74" name="TextBox 73"/>
          <p:cNvSpPr txBox="1"/>
          <p:nvPr/>
        </p:nvSpPr>
        <p:spPr>
          <a:xfrm>
            <a:off x="2667000" y="3810000"/>
            <a:ext cx="3048000" cy="2031325"/>
          </a:xfrm>
          <a:prstGeom prst="rect">
            <a:avLst/>
          </a:prstGeom>
          <a:noFill/>
        </p:spPr>
        <p:txBody>
          <a:bodyPr wrap="square" rtlCol="0">
            <a:spAutoFit/>
          </a:bodyPr>
          <a:lstStyle/>
          <a:p>
            <a:pPr algn="just"/>
            <a:r>
              <a:rPr lang="en-US" dirty="0" smtClean="0"/>
              <a:t>For the preparation of the measurements the signal output of a Vector Network Analyzer was used as RF source since we did not have anything else above 3 GHz </a:t>
            </a:r>
            <a:r>
              <a:rPr lang="en-US" dirty="0" err="1" smtClean="0"/>
              <a:t>avaliable</a:t>
            </a:r>
            <a:endParaRPr lang="en-US" dirty="0"/>
          </a:p>
        </p:txBody>
      </p:sp>
      <p:cxnSp>
        <p:nvCxnSpPr>
          <p:cNvPr id="77" name="Straight Connector 76"/>
          <p:cNvCxnSpPr/>
          <p:nvPr/>
        </p:nvCxnSpPr>
        <p:spPr>
          <a:xfrm flipV="1">
            <a:off x="2209800" y="1219200"/>
            <a:ext cx="4114800" cy="533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48400" y="801469"/>
            <a:ext cx="2895600" cy="646331"/>
          </a:xfrm>
          <a:prstGeom prst="rect">
            <a:avLst/>
          </a:prstGeom>
          <a:noFill/>
        </p:spPr>
        <p:txBody>
          <a:bodyPr wrap="square" rtlCol="0">
            <a:spAutoFit/>
          </a:bodyPr>
          <a:lstStyle/>
          <a:p>
            <a:r>
              <a:rPr lang="en-US" dirty="0" smtClean="0"/>
              <a:t>RF antennas(</a:t>
            </a:r>
            <a:r>
              <a:rPr lang="en-US" dirty="0" err="1" smtClean="0"/>
              <a:t>feedthrough</a:t>
            </a:r>
            <a:r>
              <a:rPr lang="en-US" dirty="0" smtClean="0"/>
              <a:t> without button)</a:t>
            </a:r>
            <a:endParaRPr lang="en-US" dirty="0"/>
          </a:p>
        </p:txBody>
      </p:sp>
      <p:sp>
        <p:nvSpPr>
          <p:cNvPr id="82" name="Date Placeholder 81"/>
          <p:cNvSpPr>
            <a:spLocks noGrp="1"/>
          </p:cNvSpPr>
          <p:nvPr>
            <p:ph type="dt" sz="half" idx="10"/>
          </p:nvPr>
        </p:nvSpPr>
        <p:spPr/>
        <p:txBody>
          <a:bodyPr/>
          <a:lstStyle/>
          <a:p>
            <a:r>
              <a:rPr lang="en-US" smtClean="0"/>
              <a:t>10/27/2009</a:t>
            </a:r>
            <a:endParaRPr lang="en-US"/>
          </a:p>
        </p:txBody>
      </p:sp>
      <p:sp>
        <p:nvSpPr>
          <p:cNvPr id="83" name="Slide Number Placeholder 82"/>
          <p:cNvSpPr>
            <a:spLocks noGrp="1"/>
          </p:cNvSpPr>
          <p:nvPr>
            <p:ph type="sldNum" sz="quarter" idx="12"/>
          </p:nvPr>
        </p:nvSpPr>
        <p:spPr/>
        <p:txBody>
          <a:bodyPr/>
          <a:lstStyle/>
          <a:p>
            <a:fld id="{0692551A-8ABB-420C-8B9B-16C1307F1003}" type="slidenum">
              <a:rPr lang="en-US" smtClean="0"/>
              <a:pPr/>
              <a:t>7</a:t>
            </a:fld>
            <a:endParaRPr lang="en-US"/>
          </a:p>
        </p:txBody>
      </p:sp>
      <p:sp>
        <p:nvSpPr>
          <p:cNvPr id="84" name="Footer Placeholder 83"/>
          <p:cNvSpPr>
            <a:spLocks noGrp="1"/>
          </p:cNvSpPr>
          <p:nvPr>
            <p:ph type="ftr" sz="quarter" idx="11"/>
          </p:nvPr>
        </p:nvSpPr>
        <p:spPr/>
        <p:txBody>
          <a:bodyPr/>
          <a:lstStyle/>
          <a:p>
            <a:r>
              <a:rPr lang="en-US" smtClean="0"/>
              <a:t>F. Caspers, S. Federmann, E. Mahner µw e-cloud measurements CPS</a:t>
            </a:r>
            <a:endParaRPr lang="en-US"/>
          </a:p>
        </p:txBody>
      </p:sp>
      <p:cxnSp>
        <p:nvCxnSpPr>
          <p:cNvPr id="86" name="Straight Arrow Connector 85"/>
          <p:cNvCxnSpPr/>
          <p:nvPr/>
        </p:nvCxnSpPr>
        <p:spPr>
          <a:xfrm rot="10800000" flipV="1">
            <a:off x="2209800" y="1752600"/>
            <a:ext cx="76200" cy="15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5867400" y="1219200"/>
            <a:ext cx="457200" cy="458788"/>
            <a:chOff x="5867400" y="457200"/>
            <a:chExt cx="381000" cy="1220788"/>
          </a:xfrm>
        </p:grpSpPr>
        <p:cxnSp>
          <p:nvCxnSpPr>
            <p:cNvPr id="79" name="Straight Connector 78"/>
            <p:cNvCxnSpPr/>
            <p:nvPr/>
          </p:nvCxnSpPr>
          <p:spPr>
            <a:xfrm rot="5400000" flipH="1" flipV="1">
              <a:off x="5448300" y="876300"/>
              <a:ext cx="1219200" cy="381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5790406" y="1524794"/>
              <a:ext cx="230188" cy="762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990600" y="3657600"/>
            <a:ext cx="1066800" cy="246221"/>
          </a:xfrm>
          <a:prstGeom prst="rect">
            <a:avLst/>
          </a:prstGeom>
          <a:noFill/>
        </p:spPr>
        <p:txBody>
          <a:bodyPr wrap="square" rtlCol="0">
            <a:spAutoFit/>
          </a:bodyPr>
          <a:lstStyle/>
          <a:p>
            <a:r>
              <a:rPr lang="en-US" sz="1000" dirty="0" smtClean="0"/>
              <a:t>Wave guide</a:t>
            </a:r>
            <a:endParaRPr lang="en-US" sz="1000" dirty="0"/>
          </a:p>
        </p:txBody>
      </p:sp>
      <p:sp>
        <p:nvSpPr>
          <p:cNvPr id="94" name="TextBox 93"/>
          <p:cNvSpPr txBox="1"/>
          <p:nvPr/>
        </p:nvSpPr>
        <p:spPr>
          <a:xfrm>
            <a:off x="6324600" y="3657600"/>
            <a:ext cx="914400" cy="246221"/>
          </a:xfrm>
          <a:prstGeom prst="rect">
            <a:avLst/>
          </a:prstGeom>
          <a:noFill/>
        </p:spPr>
        <p:txBody>
          <a:bodyPr wrap="square" rtlCol="0">
            <a:spAutoFit/>
          </a:bodyPr>
          <a:lstStyle/>
          <a:p>
            <a:r>
              <a:rPr lang="en-US" sz="1000" dirty="0" smtClean="0"/>
              <a:t>Wave guide</a:t>
            </a:r>
            <a:endParaRPr lang="en-US" sz="1000" dirty="0"/>
          </a:p>
        </p:txBody>
      </p:sp>
      <p:cxnSp>
        <p:nvCxnSpPr>
          <p:cNvPr id="95" name="Straight Arrow Connector 94"/>
          <p:cNvCxnSpPr/>
          <p:nvPr/>
        </p:nvCxnSpPr>
        <p:spPr>
          <a:xfrm rot="5400000">
            <a:off x="1295400" y="4419600"/>
            <a:ext cx="1539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1295400" y="5332412"/>
            <a:ext cx="1539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1295400" y="2209800"/>
            <a:ext cx="1539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V="1">
            <a:off x="6630194" y="47998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6200000" flipV="1">
            <a:off x="6630194" y="22090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6200000" flipV="1">
            <a:off x="6630194" y="34282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1295400" y="3352800"/>
            <a:ext cx="1539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447800" y="4800600"/>
            <a:ext cx="1295400" cy="307777"/>
          </a:xfrm>
          <a:prstGeom prst="rect">
            <a:avLst/>
          </a:prstGeom>
          <a:noFill/>
        </p:spPr>
        <p:txBody>
          <a:bodyPr wrap="square" rtlCol="0">
            <a:spAutoFit/>
          </a:bodyPr>
          <a:lstStyle/>
          <a:p>
            <a:r>
              <a:rPr lang="en-US" sz="1400" dirty="0" smtClean="0"/>
              <a:t>Gain ~ 30 dB</a:t>
            </a:r>
            <a:endParaRPr lang="en-US" sz="1400" dirty="0"/>
          </a:p>
        </p:txBody>
      </p:sp>
      <p:pic>
        <p:nvPicPr>
          <p:cNvPr id="3079" name="Picture 7"/>
          <p:cNvPicPr>
            <a:picLocks noChangeAspect="1" noChangeArrowheads="1"/>
          </p:cNvPicPr>
          <p:nvPr/>
        </p:nvPicPr>
        <p:blipFill>
          <a:blip r:embed="rId2" cstate="print"/>
          <a:srcRect/>
          <a:stretch>
            <a:fillRect/>
          </a:stretch>
        </p:blipFill>
        <p:spPr bwMode="auto">
          <a:xfrm>
            <a:off x="6781801" y="1371600"/>
            <a:ext cx="2262649"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Preparation for MD in w45</a:t>
            </a:r>
            <a:endParaRPr lang="en-US" dirty="0"/>
          </a:p>
        </p:txBody>
      </p:sp>
      <p:sp>
        <p:nvSpPr>
          <p:cNvPr id="3" name="Content Placeholder 2"/>
          <p:cNvSpPr>
            <a:spLocks noGrp="1"/>
          </p:cNvSpPr>
          <p:nvPr>
            <p:ph sz="quarter" idx="2"/>
          </p:nvPr>
        </p:nvSpPr>
        <p:spPr>
          <a:xfrm>
            <a:off x="381000" y="1059712"/>
            <a:ext cx="8229600" cy="1073888"/>
          </a:xfrm>
        </p:spPr>
        <p:txBody>
          <a:bodyPr>
            <a:normAutofit/>
          </a:bodyPr>
          <a:lstStyle/>
          <a:p>
            <a:r>
              <a:rPr lang="en-US" dirty="0" smtClean="0"/>
              <a:t>Transmission </a:t>
            </a:r>
            <a:r>
              <a:rPr lang="en-US" dirty="0" smtClean="0"/>
              <a:t>measurements </a:t>
            </a:r>
            <a:r>
              <a:rPr lang="en-US" dirty="0" smtClean="0"/>
              <a:t>in order to </a:t>
            </a:r>
            <a:r>
              <a:rPr lang="en-US" dirty="0" smtClean="0"/>
              <a:t>determine </a:t>
            </a:r>
            <a:r>
              <a:rPr lang="en-US" dirty="0" smtClean="0"/>
              <a:t>which frequency we should use for the carrier wave</a:t>
            </a:r>
          </a:p>
          <a:p>
            <a:pPr>
              <a:buNone/>
            </a:pPr>
            <a:endParaRPr lang="en-US" dirty="0"/>
          </a:p>
        </p:txBody>
      </p:sp>
      <p:cxnSp>
        <p:nvCxnSpPr>
          <p:cNvPr id="15" name="Straight Connector 14"/>
          <p:cNvCxnSpPr/>
          <p:nvPr/>
        </p:nvCxnSpPr>
        <p:spPr>
          <a:xfrm>
            <a:off x="2362200" y="2828330"/>
            <a:ext cx="441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3361730"/>
            <a:ext cx="441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172200" y="28283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514600" y="28283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05000" y="259973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400800" y="259973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181100" y="332363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15100" y="332363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0600" y="4047530"/>
            <a:ext cx="746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76400" y="42761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4000" y="450473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rot="5400000">
            <a:off x="7010400" y="42761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858000" y="4504730"/>
            <a:ext cx="762000" cy="533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6553200" y="5723930"/>
            <a:ext cx="137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76400" y="4736068"/>
            <a:ext cx="685800" cy="369332"/>
          </a:xfrm>
          <a:prstGeom prst="rect">
            <a:avLst/>
          </a:prstGeom>
          <a:noFill/>
        </p:spPr>
        <p:txBody>
          <a:bodyPr wrap="square" rtlCol="0">
            <a:spAutoFit/>
          </a:bodyPr>
          <a:lstStyle/>
          <a:p>
            <a:r>
              <a:rPr lang="en-US" b="1" dirty="0" smtClean="0"/>
              <a:t>HP</a:t>
            </a:r>
            <a:endParaRPr lang="en-US" b="1" dirty="0"/>
          </a:p>
        </p:txBody>
      </p:sp>
      <p:sp>
        <p:nvSpPr>
          <p:cNvPr id="32" name="TextBox 31"/>
          <p:cNvSpPr txBox="1"/>
          <p:nvPr/>
        </p:nvSpPr>
        <p:spPr>
          <a:xfrm>
            <a:off x="7010400" y="4736068"/>
            <a:ext cx="685800" cy="369332"/>
          </a:xfrm>
          <a:prstGeom prst="rect">
            <a:avLst/>
          </a:prstGeom>
          <a:noFill/>
        </p:spPr>
        <p:txBody>
          <a:bodyPr wrap="square" rtlCol="0">
            <a:spAutoFit/>
          </a:bodyPr>
          <a:lstStyle/>
          <a:p>
            <a:r>
              <a:rPr lang="en-US" b="1" dirty="0" smtClean="0"/>
              <a:t>HP</a:t>
            </a:r>
            <a:endParaRPr lang="en-US" b="1" dirty="0"/>
          </a:p>
        </p:txBody>
      </p:sp>
      <p:cxnSp>
        <p:nvCxnSpPr>
          <p:cNvPr id="33" name="Straight Connector 32"/>
          <p:cNvCxnSpPr/>
          <p:nvPr/>
        </p:nvCxnSpPr>
        <p:spPr>
          <a:xfrm rot="5400000">
            <a:off x="2514600" y="3514130"/>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172200" y="3514130"/>
            <a:ext cx="457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43200" y="3285530"/>
            <a:ext cx="3657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81400" y="3361730"/>
            <a:ext cx="2133600" cy="369332"/>
          </a:xfrm>
          <a:prstGeom prst="rect">
            <a:avLst/>
          </a:prstGeom>
          <a:noFill/>
        </p:spPr>
        <p:txBody>
          <a:bodyPr wrap="square" rtlCol="0">
            <a:spAutoFit/>
          </a:bodyPr>
          <a:lstStyle/>
          <a:p>
            <a:r>
              <a:rPr lang="en-US" dirty="0" smtClean="0">
                <a:solidFill>
                  <a:srgbClr val="C00000"/>
                </a:solidFill>
              </a:rPr>
              <a:t>Clearing electrode</a:t>
            </a:r>
            <a:endParaRPr lang="en-US" dirty="0">
              <a:solidFill>
                <a:srgbClr val="C00000"/>
              </a:solidFill>
            </a:endParaRPr>
          </a:p>
        </p:txBody>
      </p:sp>
      <p:sp>
        <p:nvSpPr>
          <p:cNvPr id="37" name="Rectangle 36"/>
          <p:cNvSpPr/>
          <p:nvPr/>
        </p:nvSpPr>
        <p:spPr>
          <a:xfrm>
            <a:off x="4495800" y="2599730"/>
            <a:ext cx="76200" cy="22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124200" y="1990130"/>
            <a:ext cx="3124200" cy="646331"/>
          </a:xfrm>
          <a:prstGeom prst="rect">
            <a:avLst/>
          </a:prstGeom>
          <a:noFill/>
        </p:spPr>
        <p:txBody>
          <a:bodyPr wrap="square" rtlCol="0">
            <a:spAutoFit/>
          </a:bodyPr>
          <a:lstStyle/>
          <a:p>
            <a:r>
              <a:rPr lang="en-US" dirty="0" smtClean="0">
                <a:solidFill>
                  <a:srgbClr val="C00000"/>
                </a:solidFill>
              </a:rPr>
              <a:t>Shielded button pick up for direct </a:t>
            </a:r>
            <a:r>
              <a:rPr lang="en-US" dirty="0" err="1" smtClean="0">
                <a:solidFill>
                  <a:srgbClr val="C00000"/>
                </a:solidFill>
              </a:rPr>
              <a:t>ecloud</a:t>
            </a:r>
            <a:r>
              <a:rPr lang="en-US" dirty="0" smtClean="0">
                <a:solidFill>
                  <a:srgbClr val="C00000"/>
                </a:solidFill>
              </a:rPr>
              <a:t> measurements</a:t>
            </a:r>
            <a:endParaRPr lang="en-US" dirty="0">
              <a:solidFill>
                <a:srgbClr val="C00000"/>
              </a:solidFill>
            </a:endParaRPr>
          </a:p>
        </p:txBody>
      </p:sp>
      <p:sp>
        <p:nvSpPr>
          <p:cNvPr id="39" name="Oval 38"/>
          <p:cNvSpPr/>
          <p:nvPr/>
        </p:nvSpPr>
        <p:spPr>
          <a:xfrm>
            <a:off x="4419600" y="2828330"/>
            <a:ext cx="2286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28935" y="2828330"/>
            <a:ext cx="461665" cy="990600"/>
          </a:xfrm>
          <a:prstGeom prst="rect">
            <a:avLst/>
          </a:prstGeom>
          <a:noFill/>
        </p:spPr>
        <p:txBody>
          <a:bodyPr vert="vert" wrap="square" rtlCol="0">
            <a:spAutoFit/>
          </a:bodyPr>
          <a:lstStyle/>
          <a:p>
            <a:r>
              <a:rPr lang="en-US" dirty="0" smtClean="0"/>
              <a:t>Tunnel</a:t>
            </a:r>
            <a:endParaRPr lang="en-US" dirty="0"/>
          </a:p>
        </p:txBody>
      </p:sp>
      <p:sp>
        <p:nvSpPr>
          <p:cNvPr id="44" name="TextBox 43"/>
          <p:cNvSpPr txBox="1"/>
          <p:nvPr/>
        </p:nvSpPr>
        <p:spPr>
          <a:xfrm>
            <a:off x="6781800" y="1752600"/>
            <a:ext cx="2286000" cy="923330"/>
          </a:xfrm>
          <a:prstGeom prst="rect">
            <a:avLst/>
          </a:prstGeom>
          <a:noFill/>
        </p:spPr>
        <p:txBody>
          <a:bodyPr wrap="square" rtlCol="0">
            <a:spAutoFit/>
          </a:bodyPr>
          <a:lstStyle/>
          <a:p>
            <a:r>
              <a:rPr lang="en-US" dirty="0" smtClean="0"/>
              <a:t>RF antennas (</a:t>
            </a:r>
            <a:r>
              <a:rPr lang="en-US" dirty="0" err="1" smtClean="0"/>
              <a:t>feedthrough</a:t>
            </a:r>
            <a:r>
              <a:rPr lang="en-US" dirty="0" smtClean="0"/>
              <a:t> without button)</a:t>
            </a:r>
            <a:endParaRPr lang="en-US" dirty="0"/>
          </a:p>
        </p:txBody>
      </p:sp>
      <p:sp>
        <p:nvSpPr>
          <p:cNvPr id="49" name="Rectangle 48"/>
          <p:cNvSpPr/>
          <p:nvPr/>
        </p:nvSpPr>
        <p:spPr>
          <a:xfrm>
            <a:off x="4038600" y="5334000"/>
            <a:ext cx="914400" cy="61853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191000" y="5410200"/>
            <a:ext cx="685800" cy="369332"/>
          </a:xfrm>
          <a:prstGeom prst="rect">
            <a:avLst/>
          </a:prstGeom>
          <a:noFill/>
        </p:spPr>
        <p:txBody>
          <a:bodyPr wrap="square" rtlCol="0">
            <a:spAutoFit/>
          </a:bodyPr>
          <a:lstStyle/>
          <a:p>
            <a:r>
              <a:rPr lang="en-US" b="1" dirty="0" smtClean="0"/>
              <a:t>VNA</a:t>
            </a:r>
            <a:endParaRPr lang="en-US" b="1" dirty="0"/>
          </a:p>
        </p:txBody>
      </p:sp>
      <p:cxnSp>
        <p:nvCxnSpPr>
          <p:cNvPr id="56" name="Straight Connector 55"/>
          <p:cNvCxnSpPr/>
          <p:nvPr/>
        </p:nvCxnSpPr>
        <p:spPr>
          <a:xfrm>
            <a:off x="1905000" y="640973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038600" y="61811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495800" y="618113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24400" y="6409730"/>
            <a:ext cx="2514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Date Placeholder 64"/>
          <p:cNvSpPr>
            <a:spLocks noGrp="1"/>
          </p:cNvSpPr>
          <p:nvPr>
            <p:ph type="dt" sz="half" idx="10"/>
          </p:nvPr>
        </p:nvSpPr>
        <p:spPr/>
        <p:txBody>
          <a:bodyPr/>
          <a:lstStyle/>
          <a:p>
            <a:r>
              <a:rPr lang="en-US" smtClean="0"/>
              <a:t>10/27/2009</a:t>
            </a:r>
            <a:endParaRPr lang="en-US"/>
          </a:p>
        </p:txBody>
      </p:sp>
      <p:sp>
        <p:nvSpPr>
          <p:cNvPr id="66" name="Slide Number Placeholder 65"/>
          <p:cNvSpPr>
            <a:spLocks noGrp="1"/>
          </p:cNvSpPr>
          <p:nvPr>
            <p:ph type="sldNum" sz="quarter" idx="12"/>
          </p:nvPr>
        </p:nvSpPr>
        <p:spPr/>
        <p:txBody>
          <a:bodyPr/>
          <a:lstStyle/>
          <a:p>
            <a:fld id="{0692551A-8ABB-420C-8B9B-16C1307F1003}" type="slidenum">
              <a:rPr lang="en-US" smtClean="0"/>
              <a:pPr/>
              <a:t>8</a:t>
            </a:fld>
            <a:endParaRPr lang="en-US"/>
          </a:p>
        </p:txBody>
      </p:sp>
      <p:sp>
        <p:nvSpPr>
          <p:cNvPr id="67" name="Footer Placeholder 66"/>
          <p:cNvSpPr>
            <a:spLocks noGrp="1"/>
          </p:cNvSpPr>
          <p:nvPr>
            <p:ph type="ftr" sz="quarter" idx="11"/>
          </p:nvPr>
        </p:nvSpPr>
        <p:spPr/>
        <p:txBody>
          <a:bodyPr/>
          <a:lstStyle/>
          <a:p>
            <a:r>
              <a:rPr lang="en-US" smtClean="0"/>
              <a:t>F. Caspers, S. Federmann, E. Mahner µw e-cloud measurements CPS</a:t>
            </a:r>
            <a:endParaRPr lang="en-US"/>
          </a:p>
        </p:txBody>
      </p:sp>
      <p:grpSp>
        <p:nvGrpSpPr>
          <p:cNvPr id="70" name="Group 69"/>
          <p:cNvGrpSpPr/>
          <p:nvPr/>
        </p:nvGrpSpPr>
        <p:grpSpPr>
          <a:xfrm>
            <a:off x="2743201" y="2438400"/>
            <a:ext cx="4114800" cy="533400"/>
            <a:chOff x="2819401" y="1905000"/>
            <a:chExt cx="4038600" cy="1296988"/>
          </a:xfrm>
        </p:grpSpPr>
        <p:cxnSp>
          <p:nvCxnSpPr>
            <p:cNvPr id="68" name="Straight Connector 67"/>
            <p:cNvCxnSpPr/>
            <p:nvPr/>
          </p:nvCxnSpPr>
          <p:spPr>
            <a:xfrm flipV="1">
              <a:off x="2819401" y="1905000"/>
              <a:ext cx="4038600" cy="1295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flipV="1">
              <a:off x="2819401" y="3124200"/>
              <a:ext cx="228600" cy="777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400800" y="2438400"/>
            <a:ext cx="457200" cy="533400"/>
            <a:chOff x="5867400" y="457200"/>
            <a:chExt cx="381000" cy="1220788"/>
          </a:xfrm>
        </p:grpSpPr>
        <p:cxnSp>
          <p:nvCxnSpPr>
            <p:cNvPr id="72" name="Straight Connector 71"/>
            <p:cNvCxnSpPr/>
            <p:nvPr/>
          </p:nvCxnSpPr>
          <p:spPr>
            <a:xfrm rot="5400000" flipH="1" flipV="1">
              <a:off x="5448300" y="876300"/>
              <a:ext cx="1219200" cy="381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790406" y="1524794"/>
              <a:ext cx="230188" cy="762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528935" y="4267200"/>
            <a:ext cx="461665" cy="2209800"/>
          </a:xfrm>
          <a:prstGeom prst="rect">
            <a:avLst/>
          </a:prstGeom>
          <a:noFill/>
        </p:spPr>
        <p:txBody>
          <a:bodyPr vert="vert" wrap="square" rtlCol="0">
            <a:spAutoFit/>
          </a:bodyPr>
          <a:lstStyle/>
          <a:p>
            <a:r>
              <a:rPr lang="en-US" dirty="0" smtClean="0"/>
              <a:t>Measurement room</a:t>
            </a:r>
            <a:endParaRPr lang="en-US" dirty="0"/>
          </a:p>
        </p:txBody>
      </p:sp>
      <p:cxnSp>
        <p:nvCxnSpPr>
          <p:cNvPr id="75" name="Straight Arrow Connector 74"/>
          <p:cNvCxnSpPr/>
          <p:nvPr/>
        </p:nvCxnSpPr>
        <p:spPr>
          <a:xfrm rot="16200000" flipV="1">
            <a:off x="7163594" y="54856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163594" y="35044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1829594" y="34282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1829594" y="5714206"/>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495800" y="5715000"/>
            <a:ext cx="533400" cy="246221"/>
          </a:xfrm>
          <a:prstGeom prst="rect">
            <a:avLst/>
          </a:prstGeom>
          <a:noFill/>
        </p:spPr>
        <p:txBody>
          <a:bodyPr wrap="square" rtlCol="0">
            <a:spAutoFit/>
          </a:bodyPr>
          <a:lstStyle/>
          <a:p>
            <a:r>
              <a:rPr lang="en-US" sz="1000" dirty="0" smtClean="0"/>
              <a:t>Port 1</a:t>
            </a:r>
            <a:endParaRPr lang="en-US" sz="1000" dirty="0"/>
          </a:p>
        </p:txBody>
      </p:sp>
      <p:sp>
        <p:nvSpPr>
          <p:cNvPr id="82" name="TextBox 81"/>
          <p:cNvSpPr txBox="1"/>
          <p:nvPr/>
        </p:nvSpPr>
        <p:spPr>
          <a:xfrm>
            <a:off x="4038600" y="5715000"/>
            <a:ext cx="533400" cy="246221"/>
          </a:xfrm>
          <a:prstGeom prst="rect">
            <a:avLst/>
          </a:prstGeom>
          <a:noFill/>
        </p:spPr>
        <p:txBody>
          <a:bodyPr wrap="square" rtlCol="0">
            <a:spAutoFit/>
          </a:bodyPr>
          <a:lstStyle/>
          <a:p>
            <a:r>
              <a:rPr lang="en-US" sz="1000" dirty="0" smtClean="0"/>
              <a:t>Port 2</a:t>
            </a:r>
            <a:endParaRPr lang="en-US" sz="1000" dirty="0"/>
          </a:p>
        </p:txBody>
      </p:sp>
      <p:sp>
        <p:nvSpPr>
          <p:cNvPr id="83" name="TextBox 82"/>
          <p:cNvSpPr txBox="1"/>
          <p:nvPr/>
        </p:nvSpPr>
        <p:spPr>
          <a:xfrm>
            <a:off x="4800600" y="6019800"/>
            <a:ext cx="3048000" cy="276999"/>
          </a:xfrm>
          <a:prstGeom prst="rect">
            <a:avLst/>
          </a:prstGeom>
          <a:noFill/>
        </p:spPr>
        <p:txBody>
          <a:bodyPr wrap="square" rtlCol="0">
            <a:spAutoFit/>
          </a:bodyPr>
          <a:lstStyle/>
          <a:p>
            <a:r>
              <a:rPr lang="en-US" sz="1200" dirty="0" smtClean="0"/>
              <a:t>VNA … Vector Network Analyzer</a:t>
            </a:r>
            <a:endParaRPr lang="en-US" sz="1200" dirty="0"/>
          </a:p>
        </p:txBody>
      </p:sp>
      <p:cxnSp>
        <p:nvCxnSpPr>
          <p:cNvPr id="89" name="Straight Arrow Connector 88"/>
          <p:cNvCxnSpPr/>
          <p:nvPr/>
        </p:nvCxnSpPr>
        <p:spPr>
          <a:xfrm>
            <a:off x="1905000" y="5181600"/>
            <a:ext cx="5334000" cy="15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581400" y="4724400"/>
            <a:ext cx="1828800" cy="369332"/>
          </a:xfrm>
          <a:prstGeom prst="rect">
            <a:avLst/>
          </a:prstGeom>
          <a:noFill/>
        </p:spPr>
        <p:txBody>
          <a:bodyPr wrap="square" rtlCol="0">
            <a:spAutoFit/>
          </a:bodyPr>
          <a:lstStyle/>
          <a:p>
            <a:r>
              <a:rPr lang="en-US" dirty="0" smtClean="0">
                <a:solidFill>
                  <a:srgbClr val="C00000"/>
                </a:solidFill>
              </a:rPr>
              <a:t>CROSS TALK !!</a:t>
            </a:r>
            <a:endParaRPr lang="en-US" dirty="0">
              <a:solidFill>
                <a:srgbClr val="C00000"/>
              </a:solidFill>
            </a:endParaRPr>
          </a:p>
        </p:txBody>
      </p:sp>
      <p:sp>
        <p:nvSpPr>
          <p:cNvPr id="98" name="Lightning Bolt 97"/>
          <p:cNvSpPr/>
          <p:nvPr/>
        </p:nvSpPr>
        <p:spPr>
          <a:xfrm>
            <a:off x="2971800" y="4953000"/>
            <a:ext cx="304800" cy="457200"/>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98"/>
          <p:cNvSpPr/>
          <p:nvPr/>
        </p:nvSpPr>
        <p:spPr>
          <a:xfrm>
            <a:off x="5638800" y="4953000"/>
            <a:ext cx="304800" cy="457200"/>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1295400" y="4495800"/>
            <a:ext cx="1219200" cy="369332"/>
          </a:xfrm>
          <a:prstGeom prst="rect">
            <a:avLst/>
          </a:prstGeom>
          <a:noFill/>
        </p:spPr>
        <p:txBody>
          <a:bodyPr wrap="square" rtlCol="0">
            <a:spAutoFit/>
          </a:bodyPr>
          <a:lstStyle/>
          <a:p>
            <a:pPr algn="ctr"/>
            <a:r>
              <a:rPr lang="en-US" sz="900" dirty="0" smtClean="0"/>
              <a:t>2GHz Wave </a:t>
            </a:r>
          </a:p>
          <a:p>
            <a:pPr algn="ctr"/>
            <a:r>
              <a:rPr lang="en-US" sz="900" dirty="0" smtClean="0"/>
              <a:t>guide</a:t>
            </a:r>
            <a:endParaRPr lang="en-US" sz="900" dirty="0"/>
          </a:p>
        </p:txBody>
      </p:sp>
      <p:sp>
        <p:nvSpPr>
          <p:cNvPr id="111" name="TextBox 110"/>
          <p:cNvSpPr txBox="1"/>
          <p:nvPr/>
        </p:nvSpPr>
        <p:spPr>
          <a:xfrm>
            <a:off x="6629400" y="4495800"/>
            <a:ext cx="1219200" cy="369332"/>
          </a:xfrm>
          <a:prstGeom prst="rect">
            <a:avLst/>
          </a:prstGeom>
          <a:noFill/>
        </p:spPr>
        <p:txBody>
          <a:bodyPr wrap="square" rtlCol="0">
            <a:spAutoFit/>
          </a:bodyPr>
          <a:lstStyle/>
          <a:p>
            <a:pPr algn="ctr"/>
            <a:r>
              <a:rPr lang="en-US" sz="900" dirty="0" smtClean="0"/>
              <a:t>2GHz Wave </a:t>
            </a:r>
          </a:p>
          <a:p>
            <a:pPr algn="ctr"/>
            <a:r>
              <a:rPr lang="en-US" sz="900" dirty="0" smtClean="0"/>
              <a:t>guide</a:t>
            </a:r>
            <a:endParaRPr lang="en-US" sz="900" dirty="0"/>
          </a:p>
        </p:txBody>
      </p:sp>
      <p:cxnSp>
        <p:nvCxnSpPr>
          <p:cNvPr id="113" name="Straight Connector 112"/>
          <p:cNvCxnSpPr/>
          <p:nvPr/>
        </p:nvCxnSpPr>
        <p:spPr>
          <a:xfrm rot="5400000">
            <a:off x="1219200" y="5715000"/>
            <a:ext cx="137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7315200" y="2667000"/>
            <a:ext cx="1723923"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sz="quarter" idx="2"/>
          </p:nvPr>
        </p:nvSpPr>
        <p:spPr>
          <a:xfrm>
            <a:off x="457200" y="1295400"/>
            <a:ext cx="8229600" cy="609600"/>
          </a:xfrm>
        </p:spPr>
        <p:txBody>
          <a:bodyPr/>
          <a:lstStyle/>
          <a:p>
            <a:r>
              <a:rPr lang="en-US" dirty="0" smtClean="0"/>
              <a:t>Hardware transfer function (HTF) of the PS84 region:</a:t>
            </a:r>
            <a:endParaRPr lang="en-US" dirty="0"/>
          </a:p>
        </p:txBody>
      </p:sp>
      <p:pic>
        <p:nvPicPr>
          <p:cNvPr id="1027" name="Picture 3"/>
          <p:cNvPicPr>
            <a:picLocks noGrp="1" noChangeAspect="1" noChangeArrowheads="1"/>
          </p:cNvPicPr>
          <p:nvPr>
            <p:ph sz="quarter" idx="4"/>
          </p:nvPr>
        </p:nvPicPr>
        <p:blipFill>
          <a:blip r:embed="rId2" cstate="print"/>
          <a:srcRect/>
          <a:stretch>
            <a:fillRect/>
          </a:stretch>
        </p:blipFill>
        <p:spPr bwMode="auto">
          <a:xfrm>
            <a:off x="228600" y="2209800"/>
            <a:ext cx="7907885" cy="4452892"/>
          </a:xfrm>
          <a:prstGeom prst="rect">
            <a:avLst/>
          </a:prstGeom>
          <a:noFill/>
          <a:ln w="9525">
            <a:noFill/>
            <a:miter lim="800000"/>
            <a:headEnd/>
            <a:tailEnd/>
          </a:ln>
        </p:spPr>
      </p:pic>
      <p:sp>
        <p:nvSpPr>
          <p:cNvPr id="9" name="TextBox 8"/>
          <p:cNvSpPr txBox="1"/>
          <p:nvPr/>
        </p:nvSpPr>
        <p:spPr>
          <a:xfrm>
            <a:off x="3259685" y="6172200"/>
            <a:ext cx="2819400" cy="369332"/>
          </a:xfrm>
          <a:prstGeom prst="rect">
            <a:avLst/>
          </a:prstGeom>
          <a:noFill/>
        </p:spPr>
        <p:txBody>
          <a:bodyPr wrap="square" rtlCol="0">
            <a:spAutoFit/>
          </a:bodyPr>
          <a:lstStyle/>
          <a:p>
            <a:r>
              <a:rPr lang="en-US" dirty="0" smtClean="0"/>
              <a:t>Frequency [Hz]</a:t>
            </a:r>
            <a:endParaRPr lang="en-US" dirty="0"/>
          </a:p>
        </p:txBody>
      </p:sp>
      <p:sp>
        <p:nvSpPr>
          <p:cNvPr id="10" name="TextBox 9"/>
          <p:cNvSpPr txBox="1"/>
          <p:nvPr/>
        </p:nvSpPr>
        <p:spPr>
          <a:xfrm>
            <a:off x="664420" y="4114800"/>
            <a:ext cx="461665" cy="838200"/>
          </a:xfrm>
          <a:prstGeom prst="rect">
            <a:avLst/>
          </a:prstGeom>
          <a:noFill/>
        </p:spPr>
        <p:txBody>
          <a:bodyPr vert="vert" wrap="square" rtlCol="0">
            <a:spAutoFit/>
          </a:bodyPr>
          <a:lstStyle/>
          <a:p>
            <a:r>
              <a:rPr lang="en-US" dirty="0" smtClean="0"/>
              <a:t>dB</a:t>
            </a:r>
            <a:endParaRPr lang="en-US" dirty="0"/>
          </a:p>
        </p:txBody>
      </p:sp>
      <p:sp>
        <p:nvSpPr>
          <p:cNvPr id="11" name="Oval 10"/>
          <p:cNvSpPr/>
          <p:nvPr/>
        </p:nvSpPr>
        <p:spPr>
          <a:xfrm>
            <a:off x="3716885" y="2514600"/>
            <a:ext cx="152400" cy="7620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H="1" flipV="1">
            <a:off x="4180622" y="1974663"/>
            <a:ext cx="345608" cy="9682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59885" y="2057400"/>
            <a:ext cx="1600200" cy="369332"/>
          </a:xfrm>
          <a:prstGeom prst="rect">
            <a:avLst/>
          </a:prstGeom>
          <a:noFill/>
        </p:spPr>
        <p:txBody>
          <a:bodyPr wrap="square" rtlCol="0">
            <a:spAutoFit/>
          </a:bodyPr>
          <a:lstStyle/>
          <a:p>
            <a:r>
              <a:rPr lang="en-US" dirty="0"/>
              <a:t>f</a:t>
            </a:r>
            <a:r>
              <a:rPr lang="en-US" dirty="0" smtClean="0"/>
              <a:t> = 3.205 GHz</a:t>
            </a:r>
            <a:endParaRPr lang="en-US" dirty="0"/>
          </a:p>
        </p:txBody>
      </p:sp>
      <p:sp>
        <p:nvSpPr>
          <p:cNvPr id="12" name="Date Placeholder 11"/>
          <p:cNvSpPr>
            <a:spLocks noGrp="1"/>
          </p:cNvSpPr>
          <p:nvPr>
            <p:ph type="dt" sz="half" idx="10"/>
          </p:nvPr>
        </p:nvSpPr>
        <p:spPr/>
        <p:txBody>
          <a:bodyPr/>
          <a:lstStyle/>
          <a:p>
            <a:r>
              <a:rPr lang="en-US" smtClean="0"/>
              <a:t>10/27/2009</a:t>
            </a:r>
            <a:endParaRPr lang="en-US"/>
          </a:p>
        </p:txBody>
      </p:sp>
      <p:sp>
        <p:nvSpPr>
          <p:cNvPr id="15" name="Slide Number Placeholder 14"/>
          <p:cNvSpPr>
            <a:spLocks noGrp="1"/>
          </p:cNvSpPr>
          <p:nvPr>
            <p:ph type="sldNum" sz="quarter" idx="12"/>
          </p:nvPr>
        </p:nvSpPr>
        <p:spPr/>
        <p:txBody>
          <a:bodyPr/>
          <a:lstStyle/>
          <a:p>
            <a:fld id="{0692551A-8ABB-420C-8B9B-16C1307F1003}" type="slidenum">
              <a:rPr lang="en-US" smtClean="0"/>
              <a:pPr/>
              <a:t>9</a:t>
            </a:fld>
            <a:endParaRPr lang="en-US"/>
          </a:p>
        </p:txBody>
      </p:sp>
      <p:sp>
        <p:nvSpPr>
          <p:cNvPr id="16" name="Footer Placeholder 15"/>
          <p:cNvSpPr>
            <a:spLocks noGrp="1"/>
          </p:cNvSpPr>
          <p:nvPr>
            <p:ph type="ftr" sz="quarter" idx="11"/>
          </p:nvPr>
        </p:nvSpPr>
        <p:spPr>
          <a:xfrm>
            <a:off x="3200400" y="6400800"/>
            <a:ext cx="2895600" cy="365125"/>
          </a:xfrm>
        </p:spPr>
        <p:txBody>
          <a:bodyPr/>
          <a:lstStyle/>
          <a:p>
            <a:r>
              <a:rPr lang="en-US" smtClean="0"/>
              <a:t>F. Caspers, S. Federmann, E. Mahner µw e-cloud measurements CPS</a:t>
            </a:r>
            <a:endParaRPr lang="en-US" dirty="0"/>
          </a:p>
        </p:txBody>
      </p:sp>
      <p:grpSp>
        <p:nvGrpSpPr>
          <p:cNvPr id="20" name="Group 19"/>
          <p:cNvGrpSpPr/>
          <p:nvPr/>
        </p:nvGrpSpPr>
        <p:grpSpPr>
          <a:xfrm>
            <a:off x="6705600" y="1676400"/>
            <a:ext cx="2285999" cy="2362200"/>
            <a:chOff x="6248400" y="2743200"/>
            <a:chExt cx="2581275" cy="2381250"/>
          </a:xfrm>
        </p:grpSpPr>
        <p:sp>
          <p:nvSpPr>
            <p:cNvPr id="17" name="TextBox 16"/>
            <p:cNvSpPr txBox="1"/>
            <p:nvPr/>
          </p:nvSpPr>
          <p:spPr>
            <a:xfrm>
              <a:off x="6248400" y="2743200"/>
              <a:ext cx="1828800" cy="646331"/>
            </a:xfrm>
            <a:prstGeom prst="rect">
              <a:avLst/>
            </a:prstGeom>
            <a:noFill/>
          </p:spPr>
          <p:txBody>
            <a:bodyPr wrap="square" rtlCol="0">
              <a:spAutoFit/>
            </a:bodyPr>
            <a:lstStyle/>
            <a:p>
              <a:r>
                <a:rPr lang="en-US" dirty="0" smtClean="0"/>
                <a:t>Coupling via RF antennas</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6324600" y="3352800"/>
              <a:ext cx="2505075" cy="17716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1789</TotalTime>
  <Words>1223</Words>
  <Application>Microsoft Office PowerPoint</Application>
  <PresentationFormat>On-screen Show (4:3)</PresentationFormat>
  <Paragraphs>182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Preparation of Microwave transmission E-Cloud measurements in the CPS</vt:lpstr>
      <vt:lpstr>Contents</vt:lpstr>
      <vt:lpstr>Motivation</vt:lpstr>
      <vt:lpstr>Motivation</vt:lpstr>
      <vt:lpstr>Slide 5</vt:lpstr>
      <vt:lpstr>Setup</vt:lpstr>
      <vt:lpstr>Setup</vt:lpstr>
      <vt:lpstr>Preparation for MD in w45</vt:lpstr>
      <vt:lpstr>Preparation</vt:lpstr>
      <vt:lpstr>Discussion of frequency choice</vt:lpstr>
      <vt:lpstr>HTF in the time domain (wideband)</vt:lpstr>
      <vt:lpstr>HTF in the time domain (narrowband)</vt:lpstr>
      <vt:lpstr>VSA</vt:lpstr>
      <vt:lpstr>VSA with beam harmonics</vt:lpstr>
      <vt:lpstr>Comparison PS - SPS</vt:lpstr>
      <vt:lpstr>Outlook</vt:lpstr>
      <vt:lpstr>Do-it-yourself Filter</vt:lpstr>
      <vt:lpstr>Outlook</vt:lpstr>
      <vt:lpstr>Slide 19</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Ecloud measurements in the PS</dc:title>
  <dc:creator>federmann</dc:creator>
  <cp:lastModifiedBy>federmann</cp:lastModifiedBy>
  <cp:revision>143</cp:revision>
  <dcterms:created xsi:type="dcterms:W3CDTF">2009-10-25T13:24:33Z</dcterms:created>
  <dcterms:modified xsi:type="dcterms:W3CDTF">2009-10-27T13:10:00Z</dcterms:modified>
</cp:coreProperties>
</file>