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300" r:id="rId4"/>
    <p:sldId id="302" r:id="rId5"/>
    <p:sldId id="301" r:id="rId6"/>
    <p:sldId id="283" r:id="rId7"/>
    <p:sldId id="303" r:id="rId8"/>
    <p:sldId id="305" r:id="rId9"/>
    <p:sldId id="304" r:id="rId10"/>
    <p:sldId id="30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48" autoAdjust="0"/>
  </p:normalViewPr>
  <p:slideViewPr>
    <p:cSldViewPr snapToObjects="1"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6C1FF1-0795-466D-A885-2052E7777B44}" type="datetimeFigureOut">
              <a:rPr lang="en-US"/>
              <a:pPr>
                <a:defRPr/>
              </a:pPr>
              <a:t>2/17/2009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CA9326-2824-4F39-86F0-CC2ABF5C7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436ED-07A2-493E-ADDC-4689ECBFC2B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09D80-90F8-488E-9D9C-454BB0EAC6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09D80-90F8-488E-9D9C-454BB0EAC6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A9326-2824-4F39-86F0-CC2ABF5C7CB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A9326-2824-4F39-86F0-CC2ABF5C7CB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09D80-90F8-488E-9D9C-454BB0EAC6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CEA04-8CF1-4C52-825D-B7E4CFB4307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09D80-90F8-488E-9D9C-454BB0EAC6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09D80-90F8-488E-9D9C-454BB0EAC6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A9326-2824-4F39-86F0-CC2ABF5C7CB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0741-B54A-44EE-84E8-21F76C69D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CDA8-B14C-4628-A02B-27A6F89478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D76E-CC91-4E06-876F-3267D91954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31738"/>
            <a:ext cx="8429684" cy="439742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4ACD-8A93-4ECC-804E-B358FBCE0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79AC-AD00-4D5D-969D-E19B1FB37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31738"/>
            <a:ext cx="8429684" cy="439742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5AF3-80A8-4E4F-BF18-810F11DD2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9CAC-0F78-41E5-8F6A-6FCF6CB4D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31738"/>
            <a:ext cx="8429684" cy="43974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0A40-717D-402D-B7FC-EFC277B7A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081E-C662-4040-AB2E-A9A7EB3E5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ED31-BBAD-4665-BAFE-01FA698EF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AC0F-4F9E-44D8-B858-3B5AECC573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>
                <a:alpha val="70000"/>
              </a:srgbClr>
            </a:gs>
            <a:gs pos="50000">
              <a:srgbClr val="FFFFCC">
                <a:alpha val="70000"/>
              </a:srgbClr>
            </a:gs>
            <a:gs pos="100000">
              <a:srgbClr val="FFFF99">
                <a:alpha val="7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7188" y="131763"/>
            <a:ext cx="84296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8" y="642938"/>
            <a:ext cx="8429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21336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5900"/>
            <a:ext cx="28956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5900"/>
            <a:ext cx="21336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DBFC15-3829-408E-9293-349E4468A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day%201\first%20coating%20076.avi" TargetMode="External"/><Relationship Id="rId1" Type="http://schemas.openxmlformats.org/officeDocument/2006/relationships/video" Target="file:///E:\day%201\instability2.avi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Towards the coating of 3 MBB dipoles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Status report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SPS-U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7188" y="131763"/>
            <a:ext cx="8429625" cy="439737"/>
          </a:xfrm>
        </p:spPr>
        <p:txBody>
          <a:bodyPr/>
          <a:lstStyle/>
          <a:p>
            <a:pPr eaLnBrk="1" hangingPunct="1"/>
            <a:r>
              <a:rPr lang="en-GB" dirty="0" smtClean="0"/>
              <a:t>Liners</a:t>
            </a:r>
            <a:endParaRPr lang="en-GB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Liner #1: </a:t>
            </a:r>
            <a:r>
              <a:rPr lang="en-US" sz="2400" dirty="0" err="1" smtClean="0"/>
              <a:t>inox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Liner #2: a-C coated from last year</a:t>
            </a:r>
          </a:p>
          <a:p>
            <a:pPr eaLnBrk="1" hangingPunct="1"/>
            <a:r>
              <a:rPr lang="en-US" sz="2400" dirty="0" smtClean="0"/>
              <a:t>We are still testing the </a:t>
            </a:r>
            <a:r>
              <a:rPr lang="en-US" sz="2400" dirty="0" err="1" smtClean="0"/>
              <a:t>Zr</a:t>
            </a:r>
            <a:r>
              <a:rPr lang="en-US" sz="2400" dirty="0" smtClean="0"/>
              <a:t> coating parameters for the </a:t>
            </a:r>
            <a:r>
              <a:rPr lang="en-US" sz="2400" dirty="0" smtClean="0"/>
              <a:t>liner #3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Problems in temperature control for obtaining the right “rough” zirconium</a:t>
            </a:r>
          </a:p>
          <a:p>
            <a:pPr eaLnBrk="1" hangingPunct="1"/>
            <a:r>
              <a:rPr lang="en-US" sz="2400" dirty="0" smtClean="0"/>
              <a:t>Liner #4 to be defined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Installation schedule to be defined both for C-magnet sample and for liners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19F5-65EC-41A0-B8CE-B6094E0BAEC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7188" y="131763"/>
            <a:ext cx="8429625" cy="439737"/>
          </a:xfrm>
        </p:spPr>
        <p:txBody>
          <a:bodyPr/>
          <a:lstStyle/>
          <a:p>
            <a:pPr eaLnBrk="1" hangingPunct="1"/>
            <a:r>
              <a:rPr lang="en-GB" dirty="0" smtClean="0"/>
              <a:t>Coating t</a:t>
            </a:r>
            <a:r>
              <a:rPr lang="en-GB" dirty="0" smtClean="0"/>
              <a:t>ests on MBB 096 with liner</a:t>
            </a:r>
            <a:endParaRPr lang="en-GB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Test #1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Liner 2 meters, 2 cathodes, 1 anode, sputtering power 400 W (limited by geometry and arcs at the extremities)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Thickness non homogeneous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SEY non homogeneous as a consequence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19F5-65EC-41A0-B8CE-B6094E0BAEC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C4ACD-8A93-4ECC-804E-B358FBCE0C3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95234" name="Picture 2" descr="E:\day 1\first coating 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3950208" cy="2962656"/>
          </a:xfrm>
          <a:prstGeom prst="rect">
            <a:avLst/>
          </a:prstGeom>
          <a:noFill/>
        </p:spPr>
      </p:pic>
      <p:pic>
        <p:nvPicPr>
          <p:cNvPr id="95235" name="Picture 3" descr="E:\day 1\first coating 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096" y="571480"/>
            <a:ext cx="3950208" cy="2962656"/>
          </a:xfrm>
          <a:prstGeom prst="rect">
            <a:avLst/>
          </a:prstGeom>
          <a:noFill/>
        </p:spPr>
      </p:pic>
      <p:pic>
        <p:nvPicPr>
          <p:cNvPr id="95236" name="Picture 4" descr="E:\day 1\first coating 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3950208" cy="2962656"/>
          </a:xfrm>
          <a:prstGeom prst="rect">
            <a:avLst/>
          </a:prstGeom>
          <a:noFill/>
        </p:spPr>
      </p:pic>
      <p:pic>
        <p:nvPicPr>
          <p:cNvPr id="95238" name="Picture 6" descr="E:\day 1\day1 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8096" y="3603244"/>
            <a:ext cx="3950208" cy="296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C4ACD-8A93-4ECC-804E-B358FBCE0C3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7" name="instability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29200" y="2286000"/>
            <a:ext cx="3048000" cy="2286000"/>
          </a:xfrm>
          <a:prstGeom prst="rect">
            <a:avLst/>
          </a:prstGeom>
        </p:spPr>
      </p:pic>
      <p:pic>
        <p:nvPicPr>
          <p:cNvPr id="8" name="first coating 076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0668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7188" y="131763"/>
            <a:ext cx="8429625" cy="439737"/>
          </a:xfrm>
        </p:spPr>
        <p:txBody>
          <a:bodyPr/>
          <a:lstStyle/>
          <a:p>
            <a:pPr eaLnBrk="1" hangingPunct="1"/>
            <a:r>
              <a:rPr lang="en-GB" dirty="0" smtClean="0"/>
              <a:t>Coating t</a:t>
            </a:r>
            <a:r>
              <a:rPr lang="en-GB" dirty="0" smtClean="0"/>
              <a:t>ests on MBB 096 with liner</a:t>
            </a:r>
            <a:endParaRPr lang="en-GB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Test #2</a:t>
            </a:r>
            <a:endParaRPr lang="en-GB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Liner 2 meters, 2 cathode, 2 anodes, sputtering power 700 W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Max temperature on liner during coating 120 °C (specified for the vacuum chambers 150 °C at the sides, 300 °C on top)</a:t>
            </a:r>
            <a:endParaRPr lang="en-GB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More uniform dark </a:t>
            </a:r>
            <a:r>
              <a:rPr lang="en-US" sz="2000" dirty="0" err="1" smtClean="0">
                <a:solidFill>
                  <a:schemeClr val="tx2"/>
                </a:solidFill>
              </a:rPr>
              <a:t>colour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SEY:</a:t>
            </a: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/>
            <a:endParaRPr lang="en-GB" sz="24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19F5-65EC-41A0-B8CE-B6094E0BAEC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7" name="Picture 2" descr="E:\photos\assembling MBB 867 LINER #2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357430"/>
            <a:ext cx="3291840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57188" y="131763"/>
            <a:ext cx="8429625" cy="439737"/>
          </a:xfrm>
        </p:spPr>
        <p:txBody>
          <a:bodyPr/>
          <a:lstStyle/>
          <a:p>
            <a:pPr eaLnBrk="1" hangingPunct="1"/>
            <a:r>
              <a:rPr lang="en-GB" dirty="0" smtClean="0"/>
              <a:t>SEY for test #2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87F0-AE33-4513-A133-A123BEE623C4}" type="slidenum">
              <a:rPr lang="en-GB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495300" y="457200"/>
          <a:ext cx="8469313" cy="6034088"/>
        </p:xfrm>
        <a:graphic>
          <a:graphicData uri="http://schemas.openxmlformats.org/presentationml/2006/ole">
            <p:oleObj spid="_x0000_s68609" name="Worksheet" r:id="rId4" imgW="8400930" imgH="571512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7188" y="131763"/>
            <a:ext cx="8429625" cy="439737"/>
          </a:xfrm>
        </p:spPr>
        <p:txBody>
          <a:bodyPr/>
          <a:lstStyle/>
          <a:p>
            <a:pPr eaLnBrk="1" hangingPunct="1"/>
            <a:r>
              <a:rPr lang="en-GB" dirty="0" smtClean="0"/>
              <a:t>Under way</a:t>
            </a:r>
            <a:endParaRPr lang="en-GB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Test #3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Liner 2 meters, 2 cathodes, 2 anodes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Better insulation of and shielding of </a:t>
            </a:r>
            <a:r>
              <a:rPr lang="en-US" sz="2000" dirty="0" err="1" smtClean="0">
                <a:solidFill>
                  <a:schemeClr val="tx2"/>
                </a:solidFill>
              </a:rPr>
              <a:t>feedthroughs</a:t>
            </a:r>
            <a:r>
              <a:rPr lang="en-US" sz="2000" dirty="0" smtClean="0">
                <a:solidFill>
                  <a:schemeClr val="tx2"/>
                </a:solidFill>
              </a:rPr>
              <a:t> and of cathodes extremities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Test for higher power sputtering and temperature limit.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Cleaning of MBB 085 and MBB 040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Si-O-Si and HC were detected on all three dipoles before cleaning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Cleaning of MBB 096 was successful but not 100% conform to UHV specs</a:t>
            </a: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 smtClean="0"/>
              <a:t>Modification of vacuum chambers</a:t>
            </a:r>
            <a:endParaRPr lang="en-US" sz="2400" dirty="0" smtClean="0"/>
          </a:p>
          <a:p>
            <a:pPr lvl="1" eaLnBrk="1" hangingPunct="1"/>
            <a:r>
              <a:rPr lang="en-US" sz="2000" dirty="0" err="1" smtClean="0">
                <a:solidFill>
                  <a:schemeClr val="tx2"/>
                </a:solidFill>
              </a:rPr>
              <a:t>Piquages</a:t>
            </a:r>
            <a:r>
              <a:rPr lang="en-US" sz="2000" dirty="0" smtClean="0">
                <a:solidFill>
                  <a:schemeClr val="tx2"/>
                </a:solidFill>
              </a:rPr>
              <a:t> on MBB 096, 085, 040 done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000" dirty="0" err="1" smtClean="0">
                <a:solidFill>
                  <a:schemeClr val="tx2"/>
                </a:solidFill>
              </a:rPr>
              <a:t>Piquages</a:t>
            </a:r>
            <a:r>
              <a:rPr lang="en-US" sz="2000" dirty="0" smtClean="0">
                <a:solidFill>
                  <a:schemeClr val="tx2"/>
                </a:solidFill>
              </a:rPr>
              <a:t> to be done on MBB 51470 and QD 51510 in the tunnel (week 10, 2-6.3)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Studs for RF shields being welded on MBB 085, 040 (MBB 096 done)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19F5-65EC-41A0-B8CE-B6094E0BAEC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7188" y="131763"/>
            <a:ext cx="8429625" cy="439737"/>
          </a:xfrm>
        </p:spPr>
        <p:txBody>
          <a:bodyPr/>
          <a:lstStyle/>
          <a:p>
            <a:pPr eaLnBrk="1" hangingPunct="1"/>
            <a:r>
              <a:rPr lang="en-GB" dirty="0" smtClean="0"/>
              <a:t>Coating plans</a:t>
            </a:r>
            <a:endParaRPr lang="en-GB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MBB 096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Start assembly 19.2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Coating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Dismount 24.2 (store under N2)</a:t>
            </a:r>
          </a:p>
          <a:p>
            <a:pPr eaLnBrk="1" hangingPunct="1"/>
            <a:r>
              <a:rPr lang="en-US" sz="2400" dirty="0" smtClean="0"/>
              <a:t>MBB </a:t>
            </a:r>
            <a:r>
              <a:rPr lang="en-US" sz="2400" dirty="0" smtClean="0"/>
              <a:t>085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Start </a:t>
            </a:r>
            <a:r>
              <a:rPr lang="en-US" sz="2000" dirty="0" smtClean="0">
                <a:solidFill>
                  <a:schemeClr val="tx2"/>
                </a:solidFill>
              </a:rPr>
              <a:t>assembly 24.2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Coating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Dismount </a:t>
            </a:r>
            <a:r>
              <a:rPr lang="en-US" sz="2000" dirty="0" smtClean="0">
                <a:solidFill>
                  <a:schemeClr val="tx2"/>
                </a:solidFill>
              </a:rPr>
              <a:t>27.2 </a:t>
            </a:r>
            <a:r>
              <a:rPr lang="en-US" sz="2000" dirty="0" smtClean="0">
                <a:solidFill>
                  <a:schemeClr val="tx2"/>
                </a:solidFill>
              </a:rPr>
              <a:t>(store under N2)</a:t>
            </a:r>
          </a:p>
          <a:p>
            <a:pPr eaLnBrk="1" hangingPunct="1"/>
            <a:r>
              <a:rPr lang="en-US" sz="2400" dirty="0" smtClean="0"/>
              <a:t>MBB </a:t>
            </a:r>
            <a:r>
              <a:rPr lang="en-US" sz="2400" dirty="0" smtClean="0"/>
              <a:t>040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Start assembly </a:t>
            </a:r>
            <a:r>
              <a:rPr lang="en-US" sz="2000" dirty="0" smtClean="0">
                <a:solidFill>
                  <a:schemeClr val="tx2"/>
                </a:solidFill>
              </a:rPr>
              <a:t>27.2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Coating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Dismount </a:t>
            </a:r>
            <a:r>
              <a:rPr lang="en-US" sz="2000" dirty="0" smtClean="0">
                <a:solidFill>
                  <a:schemeClr val="tx2"/>
                </a:solidFill>
              </a:rPr>
              <a:t>4.3 (store </a:t>
            </a:r>
            <a:r>
              <a:rPr lang="en-US" sz="2000" dirty="0" smtClean="0">
                <a:solidFill>
                  <a:schemeClr val="tx2"/>
                </a:solidFill>
              </a:rPr>
              <a:t>under N2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eaLnBrk="1" hangingPunct="1"/>
            <a:r>
              <a:rPr lang="en-US" sz="2400" dirty="0" smtClean="0"/>
              <a:t>Last delivery date</a:t>
            </a:r>
            <a:endParaRPr lang="en-US" sz="2400" dirty="0" smtClean="0"/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Monday 9.3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F19F5-65EC-41A0-B8CE-B6094E0BAEC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 l="68458" t="11325" r="5210" b="75000"/>
          <a:stretch>
            <a:fillRect/>
          </a:stretch>
        </p:blipFill>
        <p:spPr bwMode="auto">
          <a:xfrm>
            <a:off x="4714876" y="4690884"/>
            <a:ext cx="4279851" cy="166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113951" y="553238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endCxn id="8" idx="2"/>
          </p:cNvCxnSpPr>
          <p:nvPr/>
        </p:nvCxnSpPr>
        <p:spPr>
          <a:xfrm flipV="1">
            <a:off x="3124200" y="5639541"/>
            <a:ext cx="3989751" cy="289790"/>
          </a:xfrm>
          <a:prstGeom prst="bentConnector3">
            <a:avLst>
              <a:gd name="adj1" fmla="val 2807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for C magnet, coated with a-C on 1.10.2008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SPS-U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Sergio Calatroni -17.02.2009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C4ACD-8A93-4ECC-804E-B358FBCE0C3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457200" y="857232"/>
          <a:ext cx="8229600" cy="5511800"/>
        </p:xfrm>
        <a:graphic>
          <a:graphicData uri="http://schemas.openxmlformats.org/presentationml/2006/ole">
            <p:oleObj spid="_x0000_s97282" name="Worksheet" r:id="rId4" imgW="9305961" imgH="571512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4516</TotalTime>
  <Words>412</Words>
  <Application>Microsoft Office PowerPoint</Application>
  <PresentationFormat>On-screen Show (4:3)</PresentationFormat>
  <Paragraphs>103</Paragraphs>
  <Slides>10</Slides>
  <Notes>10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Office Excel Worksheet</vt:lpstr>
      <vt:lpstr>Towards the coating of 3 MBB dipoles Status report</vt:lpstr>
      <vt:lpstr>Coating tests on MBB 096 with liner</vt:lpstr>
      <vt:lpstr>Test #1</vt:lpstr>
      <vt:lpstr>Test #1</vt:lpstr>
      <vt:lpstr>Coating tests on MBB 096 with liner</vt:lpstr>
      <vt:lpstr>SEY for test #2</vt:lpstr>
      <vt:lpstr>Under way</vt:lpstr>
      <vt:lpstr>Coating plans</vt:lpstr>
      <vt:lpstr>Sample for C magnet, coated with a-C on 1.10.2008</vt:lpstr>
      <vt:lpstr>Liners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R&amp;D on SC RF cavities at CERN: Electropolishing of niobium</dc:title>
  <dc:creator>scala</dc:creator>
  <cp:lastModifiedBy>scala</cp:lastModifiedBy>
  <cp:revision>419</cp:revision>
  <dcterms:created xsi:type="dcterms:W3CDTF">2008-10-07T13:06:21Z</dcterms:created>
  <dcterms:modified xsi:type="dcterms:W3CDTF">2009-02-17T11:57:12Z</dcterms:modified>
</cp:coreProperties>
</file>