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84" r:id="rId3"/>
    <p:sldId id="285" r:id="rId4"/>
    <p:sldId id="286" r:id="rId5"/>
    <p:sldId id="287" r:id="rId6"/>
    <p:sldId id="288" r:id="rId7"/>
    <p:sldId id="289" r:id="rId8"/>
    <p:sldId id="292" r:id="rId9"/>
    <p:sldId id="293" r:id="rId10"/>
    <p:sldId id="297" r:id="rId11"/>
    <p:sldId id="294" r:id="rId12"/>
    <p:sldId id="295" r:id="rId13"/>
    <p:sldId id="296" r:id="rId14"/>
    <p:sldId id="298" r:id="rId1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B388"/>
    <a:srgbClr val="0725BD"/>
    <a:srgbClr val="2C049C"/>
    <a:srgbClr val="3605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700" autoAdjust="0"/>
  </p:normalViewPr>
  <p:slideViewPr>
    <p:cSldViewPr>
      <p:cViewPr>
        <p:scale>
          <a:sx n="120" d="100"/>
          <a:sy n="120" d="100"/>
        </p:scale>
        <p:origin x="-58" y="4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de-DE"/>
          </a:p>
        </p:txBody>
      </p:sp>
      <p:sp>
        <p:nvSpPr>
          <p:cNvPr id="5" name="Footer Placeholder 18"/>
          <p:cNvSpPr>
            <a:spLocks noGrp="1"/>
          </p:cNvSpPr>
          <p:nvPr>
            <p:ph type="ftr" sz="quarter" idx="11"/>
          </p:nvPr>
        </p:nvSpPr>
        <p:spPr/>
        <p:txBody>
          <a:bodyPr/>
          <a:lstStyle>
            <a:lvl1pPr>
              <a:defRPr/>
            </a:lvl1pPr>
          </a:lstStyle>
          <a:p>
            <a:pPr>
              <a:defRPr/>
            </a:pPr>
            <a:endParaRPr lang="de-DE"/>
          </a:p>
        </p:txBody>
      </p:sp>
      <p:sp>
        <p:nvSpPr>
          <p:cNvPr id="6" name="Slide Number Placeholder 26"/>
          <p:cNvSpPr>
            <a:spLocks noGrp="1"/>
          </p:cNvSpPr>
          <p:nvPr>
            <p:ph type="sldNum" sz="quarter" idx="12"/>
          </p:nvPr>
        </p:nvSpPr>
        <p:spPr/>
        <p:txBody>
          <a:bodyPr/>
          <a:lstStyle>
            <a:lvl1pPr>
              <a:defRPr/>
            </a:lvl1pPr>
          </a:lstStyle>
          <a:p>
            <a:pPr>
              <a:defRPr/>
            </a:pPr>
            <a:fld id="{36DE6B2E-AB82-407B-9FD5-C144183C0F55}" type="slidenum">
              <a:rPr lang="de-DE"/>
              <a:pPr>
                <a:defRPr/>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de-DE"/>
          </a:p>
        </p:txBody>
      </p:sp>
      <p:sp>
        <p:nvSpPr>
          <p:cNvPr id="5" name="Footer Placeholder 21"/>
          <p:cNvSpPr>
            <a:spLocks noGrp="1"/>
          </p:cNvSpPr>
          <p:nvPr>
            <p:ph type="ftr" sz="quarter" idx="11"/>
          </p:nvPr>
        </p:nvSpPr>
        <p:spPr/>
        <p:txBody>
          <a:bodyPr/>
          <a:lstStyle>
            <a:lvl1pPr>
              <a:defRPr/>
            </a:lvl1pPr>
          </a:lstStyle>
          <a:p>
            <a:pPr>
              <a:defRPr/>
            </a:pPr>
            <a:endParaRPr lang="de-DE"/>
          </a:p>
        </p:txBody>
      </p:sp>
      <p:sp>
        <p:nvSpPr>
          <p:cNvPr id="6" name="Slide Number Placeholder 17"/>
          <p:cNvSpPr>
            <a:spLocks noGrp="1"/>
          </p:cNvSpPr>
          <p:nvPr>
            <p:ph type="sldNum" sz="quarter" idx="12"/>
          </p:nvPr>
        </p:nvSpPr>
        <p:spPr/>
        <p:txBody>
          <a:bodyPr/>
          <a:lstStyle>
            <a:lvl1pPr>
              <a:defRPr/>
            </a:lvl1pPr>
          </a:lstStyle>
          <a:p>
            <a:pPr>
              <a:defRPr/>
            </a:pPr>
            <a:fld id="{7084204E-94D3-492C-B65B-755C33922AE0}"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de-DE"/>
          </a:p>
        </p:txBody>
      </p:sp>
      <p:sp>
        <p:nvSpPr>
          <p:cNvPr id="5" name="Footer Placeholder 21"/>
          <p:cNvSpPr>
            <a:spLocks noGrp="1"/>
          </p:cNvSpPr>
          <p:nvPr>
            <p:ph type="ftr" sz="quarter" idx="11"/>
          </p:nvPr>
        </p:nvSpPr>
        <p:spPr/>
        <p:txBody>
          <a:bodyPr/>
          <a:lstStyle>
            <a:lvl1pPr>
              <a:defRPr/>
            </a:lvl1pPr>
          </a:lstStyle>
          <a:p>
            <a:pPr>
              <a:defRPr/>
            </a:pPr>
            <a:endParaRPr lang="de-DE"/>
          </a:p>
        </p:txBody>
      </p:sp>
      <p:sp>
        <p:nvSpPr>
          <p:cNvPr id="6" name="Slide Number Placeholder 17"/>
          <p:cNvSpPr>
            <a:spLocks noGrp="1"/>
          </p:cNvSpPr>
          <p:nvPr>
            <p:ph type="sldNum" sz="quarter" idx="12"/>
          </p:nvPr>
        </p:nvSpPr>
        <p:spPr/>
        <p:txBody>
          <a:bodyPr/>
          <a:lstStyle>
            <a:lvl1pPr>
              <a:defRPr/>
            </a:lvl1pPr>
          </a:lstStyle>
          <a:p>
            <a:pPr>
              <a:defRPr/>
            </a:pPr>
            <a:fld id="{CE1BFE94-DA9C-49D3-9F81-6D722C57DC40}"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de-DE"/>
          </a:p>
        </p:txBody>
      </p:sp>
      <p:sp>
        <p:nvSpPr>
          <p:cNvPr id="5" name="Footer Placeholder 21"/>
          <p:cNvSpPr>
            <a:spLocks noGrp="1"/>
          </p:cNvSpPr>
          <p:nvPr>
            <p:ph type="ftr" sz="quarter" idx="11"/>
          </p:nvPr>
        </p:nvSpPr>
        <p:spPr/>
        <p:txBody>
          <a:bodyPr/>
          <a:lstStyle>
            <a:lvl1pPr>
              <a:defRPr/>
            </a:lvl1pPr>
          </a:lstStyle>
          <a:p>
            <a:pPr>
              <a:defRPr/>
            </a:pPr>
            <a:endParaRPr lang="de-DE"/>
          </a:p>
        </p:txBody>
      </p:sp>
      <p:sp>
        <p:nvSpPr>
          <p:cNvPr id="6" name="Slide Number Placeholder 17"/>
          <p:cNvSpPr>
            <a:spLocks noGrp="1"/>
          </p:cNvSpPr>
          <p:nvPr>
            <p:ph type="sldNum" sz="quarter" idx="12"/>
          </p:nvPr>
        </p:nvSpPr>
        <p:spPr/>
        <p:txBody>
          <a:bodyPr/>
          <a:lstStyle>
            <a:lvl1pPr>
              <a:defRPr/>
            </a:lvl1pPr>
          </a:lstStyle>
          <a:p>
            <a:pPr>
              <a:defRPr/>
            </a:pPr>
            <a:fld id="{E3949842-8D9B-487C-B93F-F6B3507E351E}"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AF62B33A-3FAD-4471-A794-D14816DFF7E4}" type="slidenum">
              <a:rPr lang="de-DE"/>
              <a:pPr>
                <a:defRPr/>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de-DE"/>
          </a:p>
        </p:txBody>
      </p:sp>
      <p:sp>
        <p:nvSpPr>
          <p:cNvPr id="6" name="Footer Placeholder 21"/>
          <p:cNvSpPr>
            <a:spLocks noGrp="1"/>
          </p:cNvSpPr>
          <p:nvPr>
            <p:ph type="ftr" sz="quarter" idx="11"/>
          </p:nvPr>
        </p:nvSpPr>
        <p:spPr/>
        <p:txBody>
          <a:bodyPr/>
          <a:lstStyle>
            <a:lvl1pPr>
              <a:defRPr/>
            </a:lvl1pPr>
          </a:lstStyle>
          <a:p>
            <a:pPr>
              <a:defRPr/>
            </a:pPr>
            <a:endParaRPr lang="de-DE"/>
          </a:p>
        </p:txBody>
      </p:sp>
      <p:sp>
        <p:nvSpPr>
          <p:cNvPr id="7" name="Slide Number Placeholder 17"/>
          <p:cNvSpPr>
            <a:spLocks noGrp="1"/>
          </p:cNvSpPr>
          <p:nvPr>
            <p:ph type="sldNum" sz="quarter" idx="12"/>
          </p:nvPr>
        </p:nvSpPr>
        <p:spPr/>
        <p:txBody>
          <a:bodyPr/>
          <a:lstStyle>
            <a:lvl1pPr>
              <a:defRPr/>
            </a:lvl1pPr>
          </a:lstStyle>
          <a:p>
            <a:pPr>
              <a:defRPr/>
            </a:pPr>
            <a:fld id="{410259BD-BEE1-433F-8966-8C21E0D301F4}"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de-DE"/>
          </a:p>
        </p:txBody>
      </p:sp>
      <p:sp>
        <p:nvSpPr>
          <p:cNvPr id="8" name="Footer Placeholder 21"/>
          <p:cNvSpPr>
            <a:spLocks noGrp="1"/>
          </p:cNvSpPr>
          <p:nvPr>
            <p:ph type="ftr" sz="quarter" idx="11"/>
          </p:nvPr>
        </p:nvSpPr>
        <p:spPr/>
        <p:txBody>
          <a:bodyPr/>
          <a:lstStyle>
            <a:lvl1pPr>
              <a:defRPr/>
            </a:lvl1pPr>
          </a:lstStyle>
          <a:p>
            <a:pPr>
              <a:defRPr/>
            </a:pPr>
            <a:endParaRPr lang="de-DE"/>
          </a:p>
        </p:txBody>
      </p:sp>
      <p:sp>
        <p:nvSpPr>
          <p:cNvPr id="9" name="Slide Number Placeholder 17"/>
          <p:cNvSpPr>
            <a:spLocks noGrp="1"/>
          </p:cNvSpPr>
          <p:nvPr>
            <p:ph type="sldNum" sz="quarter" idx="12"/>
          </p:nvPr>
        </p:nvSpPr>
        <p:spPr/>
        <p:txBody>
          <a:bodyPr/>
          <a:lstStyle>
            <a:lvl1pPr>
              <a:defRPr/>
            </a:lvl1pPr>
          </a:lstStyle>
          <a:p>
            <a:pPr>
              <a:defRPr/>
            </a:pPr>
            <a:fld id="{50F43593-790C-42CF-983B-41D62DB595E8}"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de-DE"/>
          </a:p>
        </p:txBody>
      </p:sp>
      <p:sp>
        <p:nvSpPr>
          <p:cNvPr id="4" name="Footer Placeholder 21"/>
          <p:cNvSpPr>
            <a:spLocks noGrp="1"/>
          </p:cNvSpPr>
          <p:nvPr>
            <p:ph type="ftr" sz="quarter" idx="11"/>
          </p:nvPr>
        </p:nvSpPr>
        <p:spPr/>
        <p:txBody>
          <a:bodyPr/>
          <a:lstStyle>
            <a:lvl1pPr>
              <a:defRPr/>
            </a:lvl1pPr>
          </a:lstStyle>
          <a:p>
            <a:pPr>
              <a:defRPr/>
            </a:pPr>
            <a:endParaRPr lang="de-DE"/>
          </a:p>
        </p:txBody>
      </p:sp>
      <p:sp>
        <p:nvSpPr>
          <p:cNvPr id="5" name="Slide Number Placeholder 17"/>
          <p:cNvSpPr>
            <a:spLocks noGrp="1"/>
          </p:cNvSpPr>
          <p:nvPr>
            <p:ph type="sldNum" sz="quarter" idx="12"/>
          </p:nvPr>
        </p:nvSpPr>
        <p:spPr/>
        <p:txBody>
          <a:bodyPr/>
          <a:lstStyle>
            <a:lvl1pPr>
              <a:defRPr/>
            </a:lvl1pPr>
          </a:lstStyle>
          <a:p>
            <a:pPr>
              <a:defRPr/>
            </a:pPr>
            <a:fld id="{64F2723C-69E3-4D78-A388-1ED2125DB047}"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de-DE"/>
          </a:p>
        </p:txBody>
      </p:sp>
      <p:sp>
        <p:nvSpPr>
          <p:cNvPr id="3" name="Footer Placeholder 21"/>
          <p:cNvSpPr>
            <a:spLocks noGrp="1"/>
          </p:cNvSpPr>
          <p:nvPr>
            <p:ph type="ftr" sz="quarter" idx="11"/>
          </p:nvPr>
        </p:nvSpPr>
        <p:spPr/>
        <p:txBody>
          <a:bodyPr/>
          <a:lstStyle>
            <a:lvl1pPr>
              <a:defRPr/>
            </a:lvl1pPr>
          </a:lstStyle>
          <a:p>
            <a:pPr>
              <a:defRPr/>
            </a:pPr>
            <a:endParaRPr lang="de-DE"/>
          </a:p>
        </p:txBody>
      </p:sp>
      <p:sp>
        <p:nvSpPr>
          <p:cNvPr id="4" name="Slide Number Placeholder 17"/>
          <p:cNvSpPr>
            <a:spLocks noGrp="1"/>
          </p:cNvSpPr>
          <p:nvPr>
            <p:ph type="sldNum" sz="quarter" idx="12"/>
          </p:nvPr>
        </p:nvSpPr>
        <p:spPr/>
        <p:txBody>
          <a:bodyPr/>
          <a:lstStyle>
            <a:lvl1pPr>
              <a:defRPr/>
            </a:lvl1pPr>
          </a:lstStyle>
          <a:p>
            <a:pPr>
              <a:defRPr/>
            </a:pPr>
            <a:fld id="{ECAAA82E-9FFA-4F44-AC72-6C9593BB22CC}"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de-DE"/>
          </a:p>
        </p:txBody>
      </p:sp>
      <p:sp>
        <p:nvSpPr>
          <p:cNvPr id="6" name="Footer Placeholder 21"/>
          <p:cNvSpPr>
            <a:spLocks noGrp="1"/>
          </p:cNvSpPr>
          <p:nvPr>
            <p:ph type="ftr" sz="quarter" idx="11"/>
          </p:nvPr>
        </p:nvSpPr>
        <p:spPr/>
        <p:txBody>
          <a:bodyPr/>
          <a:lstStyle>
            <a:lvl1pPr>
              <a:defRPr/>
            </a:lvl1pPr>
          </a:lstStyle>
          <a:p>
            <a:pPr>
              <a:defRPr/>
            </a:pPr>
            <a:endParaRPr lang="de-DE"/>
          </a:p>
        </p:txBody>
      </p:sp>
      <p:sp>
        <p:nvSpPr>
          <p:cNvPr id="7" name="Slide Number Placeholder 17"/>
          <p:cNvSpPr>
            <a:spLocks noGrp="1"/>
          </p:cNvSpPr>
          <p:nvPr>
            <p:ph type="sldNum" sz="quarter" idx="12"/>
          </p:nvPr>
        </p:nvSpPr>
        <p:spPr/>
        <p:txBody>
          <a:bodyPr/>
          <a:lstStyle>
            <a:lvl1pPr>
              <a:defRPr/>
            </a:lvl1pPr>
          </a:lstStyle>
          <a:p>
            <a:pPr>
              <a:defRPr/>
            </a:pPr>
            <a:fld id="{49DF7C4C-3B1A-469A-8DD5-E7F2910D7333}"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de-DE"/>
          </a:p>
        </p:txBody>
      </p:sp>
      <p:sp>
        <p:nvSpPr>
          <p:cNvPr id="10" name="Footer Placeholder 5"/>
          <p:cNvSpPr>
            <a:spLocks noGrp="1"/>
          </p:cNvSpPr>
          <p:nvPr>
            <p:ph type="ftr" sz="quarter" idx="11"/>
          </p:nvPr>
        </p:nvSpPr>
        <p:spPr/>
        <p:txBody>
          <a:bodyPr/>
          <a:lstStyle>
            <a:lvl1pPr>
              <a:defRPr/>
            </a:lvl1pPr>
          </a:lstStyle>
          <a:p>
            <a:pPr>
              <a:defRPr/>
            </a:pPr>
            <a:endParaRPr lang="de-DE"/>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BDF95EA-05B9-44DA-A557-5CD475118CC8}"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de-D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de-D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93F3D59-D3A8-4277-B585-6394BF15217D}" type="slidenum">
              <a:rPr lang="de-DE"/>
              <a:pPr>
                <a:defRPr/>
              </a:pPr>
              <a:t>‹#›</a:t>
            </a:fld>
            <a:endParaRPr lang="de-DE"/>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41" r:id="rId1"/>
    <p:sldLayoutId id="2147483833" r:id="rId2"/>
    <p:sldLayoutId id="2147483842" r:id="rId3"/>
    <p:sldLayoutId id="2147483834" r:id="rId4"/>
    <p:sldLayoutId id="2147483835" r:id="rId5"/>
    <p:sldLayoutId id="2147483836" r:id="rId6"/>
    <p:sldLayoutId id="2147483837" r:id="rId7"/>
    <p:sldLayoutId id="2147483838" r:id="rId8"/>
    <p:sldLayoutId id="2147483843" r:id="rId9"/>
    <p:sldLayoutId id="2147483839" r:id="rId10"/>
    <p:sldLayoutId id="214748384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928802"/>
            <a:ext cx="8396318" cy="2214578"/>
          </a:xfrm>
        </p:spPr>
        <p:txBody>
          <a:bodyPr>
            <a:normAutofit fontScale="90000"/>
          </a:bodyPr>
          <a:lstStyle/>
          <a:p>
            <a:pPr algn="ctr" eaLnBrk="1" fontAlgn="auto" hangingPunct="1">
              <a:spcAft>
                <a:spcPts val="0"/>
              </a:spcAft>
              <a:defRPr/>
            </a:pPr>
            <a:r>
              <a:rPr lang="en-US" dirty="0" err="1" smtClean="0"/>
              <a:t>Ecloud</a:t>
            </a:r>
            <a:r>
              <a:rPr lang="en-US" dirty="0" smtClean="0"/>
              <a:t> test installation (BA5) -  further findings and observations</a:t>
            </a:r>
            <a:endParaRPr lang="en-US" dirty="0"/>
          </a:p>
        </p:txBody>
      </p:sp>
      <p:sp>
        <p:nvSpPr>
          <p:cNvPr id="6147" name="Subtitle 2"/>
          <p:cNvSpPr>
            <a:spLocks noGrp="1"/>
          </p:cNvSpPr>
          <p:nvPr>
            <p:ph type="subTitle" idx="1"/>
          </p:nvPr>
        </p:nvSpPr>
        <p:spPr>
          <a:xfrm>
            <a:off x="714348" y="4676796"/>
            <a:ext cx="7854950" cy="1752600"/>
          </a:xfrm>
        </p:spPr>
        <p:txBody>
          <a:bodyPr/>
          <a:lstStyle/>
          <a:p>
            <a:pPr marR="0" algn="ctr" eaLnBrk="1" hangingPunct="1"/>
            <a:r>
              <a:rPr lang="en-US" dirty="0" smtClean="0"/>
              <a:t>F. Caspers, S. Federmann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lstStyle/>
          <a:p>
            <a:r>
              <a:rPr lang="en-US" dirty="0" smtClean="0"/>
              <a:t>Results</a:t>
            </a:r>
            <a:endParaRPr lang="en-US" dirty="0"/>
          </a:p>
        </p:txBody>
      </p:sp>
      <p:pic>
        <p:nvPicPr>
          <p:cNvPr id="71682" name="Picture 2"/>
          <p:cNvPicPr>
            <a:picLocks noGrp="1" noChangeAspect="1" noChangeArrowheads="1"/>
          </p:cNvPicPr>
          <p:nvPr>
            <p:ph idx="1"/>
          </p:nvPr>
        </p:nvPicPr>
        <p:blipFill>
          <a:blip r:embed="rId2"/>
          <a:srcRect/>
          <a:stretch>
            <a:fillRect/>
          </a:stretch>
        </p:blipFill>
        <p:spPr bwMode="auto">
          <a:xfrm>
            <a:off x="285720" y="1500174"/>
            <a:ext cx="8572560" cy="5323186"/>
          </a:xfrm>
          <a:prstGeom prst="rect">
            <a:avLst/>
          </a:prstGeom>
          <a:noFill/>
          <a:ln w="9525">
            <a:noFill/>
            <a:miter lim="800000"/>
            <a:headEnd/>
            <a:tailEnd/>
          </a:ln>
        </p:spPr>
      </p:pic>
      <p:sp>
        <p:nvSpPr>
          <p:cNvPr id="5" name="TextBox 4"/>
          <p:cNvSpPr txBox="1"/>
          <p:nvPr/>
        </p:nvSpPr>
        <p:spPr>
          <a:xfrm>
            <a:off x="2714612" y="5500702"/>
            <a:ext cx="5786478" cy="369332"/>
          </a:xfrm>
          <a:prstGeom prst="rect">
            <a:avLst/>
          </a:prstGeom>
          <a:noFill/>
        </p:spPr>
        <p:txBody>
          <a:bodyPr wrap="square" rtlCol="0">
            <a:spAutoFit/>
          </a:bodyPr>
          <a:lstStyle/>
          <a:p>
            <a:r>
              <a:rPr lang="en-US" dirty="0" smtClean="0"/>
              <a:t>S21 for </a:t>
            </a:r>
            <a:r>
              <a:rPr lang="en-US" dirty="0" err="1" smtClean="0"/>
              <a:t>testmagnet</a:t>
            </a:r>
            <a:r>
              <a:rPr lang="en-US" dirty="0" smtClean="0"/>
              <a:t> in bldg 867 at 0 Ampere (4. 9. 09)</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0"/>
          </a:xfrm>
        </p:spPr>
        <p:txBody>
          <a:bodyPr/>
          <a:lstStyle/>
          <a:p>
            <a:r>
              <a:rPr lang="en-US" dirty="0" smtClean="0"/>
              <a:t>Results</a:t>
            </a:r>
            <a:endParaRPr lang="en-US" dirty="0"/>
          </a:p>
        </p:txBody>
      </p:sp>
      <p:pic>
        <p:nvPicPr>
          <p:cNvPr id="69636" name="Picture 4"/>
          <p:cNvPicPr>
            <a:picLocks noGrp="1" noChangeAspect="1" noChangeArrowheads="1"/>
          </p:cNvPicPr>
          <p:nvPr>
            <p:ph idx="1"/>
          </p:nvPr>
        </p:nvPicPr>
        <p:blipFill>
          <a:blip r:embed="rId2"/>
          <a:srcRect/>
          <a:stretch>
            <a:fillRect/>
          </a:stretch>
        </p:blipFill>
        <p:spPr bwMode="auto">
          <a:xfrm>
            <a:off x="285720" y="1357298"/>
            <a:ext cx="8585572" cy="5253054"/>
          </a:xfrm>
          <a:prstGeom prst="rect">
            <a:avLst/>
          </a:prstGeom>
          <a:noFill/>
          <a:ln w="9525">
            <a:noFill/>
            <a:miter lim="800000"/>
            <a:headEnd/>
            <a:tailEnd/>
          </a:ln>
        </p:spPr>
      </p:pic>
      <p:sp>
        <p:nvSpPr>
          <p:cNvPr id="10" name="TextBox 9"/>
          <p:cNvSpPr txBox="1"/>
          <p:nvPr/>
        </p:nvSpPr>
        <p:spPr>
          <a:xfrm>
            <a:off x="2071670" y="5072074"/>
            <a:ext cx="7072330" cy="1200329"/>
          </a:xfrm>
          <a:prstGeom prst="rect">
            <a:avLst/>
          </a:prstGeom>
          <a:noFill/>
        </p:spPr>
        <p:txBody>
          <a:bodyPr wrap="square" rtlCol="0">
            <a:spAutoFit/>
          </a:bodyPr>
          <a:lstStyle/>
          <a:p>
            <a:r>
              <a:rPr lang="en-US" dirty="0" smtClean="0"/>
              <a:t>Transmission in the test magnet (4 different current levels: 0, 500, 1000, 1500 Ampere)</a:t>
            </a:r>
          </a:p>
          <a:p>
            <a:r>
              <a:rPr lang="en-US" dirty="0" smtClean="0"/>
              <a:t>This is a very strong indication for modification in the interference pattern due to faint mechanical deformation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r>
              <a:rPr lang="en-US" dirty="0" smtClean="0"/>
              <a:t>Results</a:t>
            </a:r>
            <a:endParaRPr lang="en-US" dirty="0"/>
          </a:p>
        </p:txBody>
      </p:sp>
      <p:pic>
        <p:nvPicPr>
          <p:cNvPr id="70660" name="Picture 4"/>
          <p:cNvPicPr>
            <a:picLocks noGrp="1" noChangeAspect="1" noChangeArrowheads="1"/>
          </p:cNvPicPr>
          <p:nvPr>
            <p:ph idx="1"/>
          </p:nvPr>
        </p:nvPicPr>
        <p:blipFill>
          <a:blip r:embed="rId2"/>
          <a:srcRect/>
          <a:stretch>
            <a:fillRect/>
          </a:stretch>
        </p:blipFill>
        <p:spPr bwMode="auto">
          <a:xfrm>
            <a:off x="142844" y="1357298"/>
            <a:ext cx="8929718" cy="5427381"/>
          </a:xfrm>
          <a:prstGeom prst="rect">
            <a:avLst/>
          </a:prstGeom>
          <a:noFill/>
          <a:ln w="9525">
            <a:noFill/>
            <a:miter lim="800000"/>
            <a:headEnd/>
            <a:tailEnd/>
          </a:ln>
        </p:spPr>
      </p:pic>
      <p:grpSp>
        <p:nvGrpSpPr>
          <p:cNvPr id="22" name="Group 21"/>
          <p:cNvGrpSpPr/>
          <p:nvPr/>
        </p:nvGrpSpPr>
        <p:grpSpPr>
          <a:xfrm>
            <a:off x="6143636" y="2000240"/>
            <a:ext cx="2214578" cy="386838"/>
            <a:chOff x="6215074" y="2214554"/>
            <a:chExt cx="2214578" cy="386838"/>
          </a:xfrm>
        </p:grpSpPr>
        <p:sp>
          <p:nvSpPr>
            <p:cNvPr id="23" name="TextBox 22"/>
            <p:cNvSpPr txBox="1"/>
            <p:nvPr/>
          </p:nvSpPr>
          <p:spPr>
            <a:xfrm>
              <a:off x="6715140" y="2214554"/>
              <a:ext cx="1714512" cy="369332"/>
            </a:xfrm>
            <a:prstGeom prst="rect">
              <a:avLst/>
            </a:prstGeom>
            <a:noFill/>
          </p:spPr>
          <p:txBody>
            <a:bodyPr wrap="square" rtlCol="0">
              <a:spAutoFit/>
            </a:bodyPr>
            <a:lstStyle/>
            <a:p>
              <a:r>
                <a:rPr lang="en-US" dirty="0" smtClean="0">
                  <a:solidFill>
                    <a:srgbClr val="C00000"/>
                  </a:solidFill>
                </a:rPr>
                <a:t>1000 Ampere</a:t>
              </a:r>
              <a:endParaRPr lang="en-US" dirty="0">
                <a:solidFill>
                  <a:srgbClr val="C00000"/>
                </a:solidFill>
              </a:endParaRPr>
            </a:p>
          </p:txBody>
        </p:sp>
        <p:cxnSp>
          <p:nvCxnSpPr>
            <p:cNvPr id="24" name="Straight Arrow Connector 23"/>
            <p:cNvCxnSpPr>
              <a:stCxn id="23" idx="1"/>
            </p:cNvCxnSpPr>
            <p:nvPr/>
          </p:nvCxnSpPr>
          <p:spPr>
            <a:xfrm rot="10800000" flipV="1">
              <a:off x="6215074" y="2399220"/>
              <a:ext cx="500066" cy="2021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43240" y="5357826"/>
            <a:ext cx="1643074" cy="369332"/>
            <a:chOff x="3286116" y="5500702"/>
            <a:chExt cx="1643074" cy="369332"/>
          </a:xfrm>
        </p:grpSpPr>
        <p:sp>
          <p:nvSpPr>
            <p:cNvPr id="26" name="TextBox 25"/>
            <p:cNvSpPr txBox="1"/>
            <p:nvPr/>
          </p:nvSpPr>
          <p:spPr>
            <a:xfrm>
              <a:off x="3714744" y="5500702"/>
              <a:ext cx="1214446" cy="369332"/>
            </a:xfrm>
            <a:prstGeom prst="rect">
              <a:avLst/>
            </a:prstGeom>
            <a:noFill/>
          </p:spPr>
          <p:txBody>
            <a:bodyPr wrap="square" rtlCol="0">
              <a:spAutoFit/>
            </a:bodyPr>
            <a:lstStyle/>
            <a:p>
              <a:r>
                <a:rPr lang="en-US" dirty="0" smtClean="0">
                  <a:solidFill>
                    <a:srgbClr val="C00000"/>
                  </a:solidFill>
                </a:rPr>
                <a:t>0 Ampere</a:t>
              </a:r>
              <a:endParaRPr lang="en-US" dirty="0">
                <a:solidFill>
                  <a:srgbClr val="C00000"/>
                </a:solidFill>
              </a:endParaRPr>
            </a:p>
          </p:txBody>
        </p:sp>
        <p:cxnSp>
          <p:nvCxnSpPr>
            <p:cNvPr id="27" name="Straight Arrow Connector 26"/>
            <p:cNvCxnSpPr>
              <a:stCxn id="26" idx="1"/>
            </p:cNvCxnSpPr>
            <p:nvPr/>
          </p:nvCxnSpPr>
          <p:spPr>
            <a:xfrm rot="10800000" flipV="1">
              <a:off x="3286116" y="5685368"/>
              <a:ext cx="428628" cy="1750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929058" y="3857628"/>
            <a:ext cx="2357454" cy="369332"/>
          </a:xfrm>
          <a:prstGeom prst="rect">
            <a:avLst/>
          </a:prstGeom>
          <a:noFill/>
        </p:spPr>
        <p:txBody>
          <a:bodyPr wrap="square" rtlCol="0">
            <a:spAutoFit/>
          </a:bodyPr>
          <a:lstStyle/>
          <a:p>
            <a:r>
              <a:rPr lang="en-US" dirty="0"/>
              <a:t>f</a:t>
            </a:r>
            <a:r>
              <a:rPr lang="en-US" dirty="0" smtClean="0"/>
              <a:t> = 2.673 GHz</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000" dirty="0" smtClean="0"/>
              <a:t>Gain of amplifier during injection at 1 dB compression point – not acceptable for the measurements of small signals. Change of amplifiers was necessary (done)</a:t>
            </a:r>
          </a:p>
          <a:p>
            <a:endParaRPr lang="en-US" sz="2000" dirty="0" smtClean="0"/>
          </a:p>
          <a:p>
            <a:r>
              <a:rPr lang="en-US" sz="2000" dirty="0" smtClean="0"/>
              <a:t>Evidence for absolute need of DC blocks in the tunnel and on the surface (43 kHz </a:t>
            </a:r>
            <a:r>
              <a:rPr lang="en-US" sz="2000" dirty="0" err="1" smtClean="0"/>
              <a:t>intermod</a:t>
            </a:r>
            <a:r>
              <a:rPr lang="en-US" sz="2000" dirty="0" smtClean="0"/>
              <a:t>; done)</a:t>
            </a:r>
          </a:p>
          <a:p>
            <a:endParaRPr lang="en-US" sz="2000" dirty="0" smtClean="0"/>
          </a:p>
          <a:p>
            <a:r>
              <a:rPr lang="en-US" sz="2000" dirty="0" smtClean="0"/>
              <a:t>Visible reduction of CW amplitude with magnetic cycle is not due to stray fields of the magnets. We have not seen any visible change of the properties of the electronics, filters and circulators</a:t>
            </a:r>
          </a:p>
          <a:p>
            <a:endParaRPr lang="en-US" sz="2000" dirty="0" smtClean="0"/>
          </a:p>
          <a:p>
            <a:r>
              <a:rPr lang="en-US" sz="2000" dirty="0" smtClean="0"/>
              <a:t>Variation of CW amplitude over cycle most </a:t>
            </a:r>
            <a:r>
              <a:rPr lang="en-US" sz="2000" dirty="0" err="1" smtClean="0"/>
              <a:t>likley</a:t>
            </a:r>
            <a:r>
              <a:rPr lang="en-US" sz="2000" dirty="0" smtClean="0"/>
              <a:t> caused by </a:t>
            </a:r>
            <a:r>
              <a:rPr lang="en-US" sz="2000" dirty="0" smtClean="0">
                <a:solidFill>
                  <a:srgbClr val="C00000"/>
                </a:solidFill>
              </a:rPr>
              <a:t>beam pipe deformations </a:t>
            </a:r>
            <a:r>
              <a:rPr lang="en-US" sz="2000" dirty="0" smtClean="0"/>
              <a:t>due to </a:t>
            </a:r>
            <a:r>
              <a:rPr lang="en-US" sz="2000" dirty="0" err="1" smtClean="0"/>
              <a:t>magnetostriction</a:t>
            </a:r>
            <a:r>
              <a:rPr lang="en-US" sz="2000" dirty="0" smtClean="0"/>
              <a:t> of the magnet iron</a:t>
            </a:r>
            <a:endParaRPr lang="en-US" sz="2000"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Check for limits of validity of the Lawson Woodward theorem in our case;</a:t>
            </a:r>
          </a:p>
          <a:p>
            <a:endParaRPr lang="en-US" dirty="0" smtClean="0"/>
          </a:p>
          <a:p>
            <a:r>
              <a:rPr lang="en-US" dirty="0" smtClean="0"/>
              <a:t>We probably can not exclude categorically a direct interaction of the beam with the microwave transmission in the magnet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Contents</a:t>
            </a:r>
          </a:p>
        </p:txBody>
      </p:sp>
      <p:sp>
        <p:nvSpPr>
          <p:cNvPr id="7171" name="Content Placeholder 2"/>
          <p:cNvSpPr>
            <a:spLocks noGrp="1"/>
          </p:cNvSpPr>
          <p:nvPr>
            <p:ph idx="1"/>
          </p:nvPr>
        </p:nvSpPr>
        <p:spPr>
          <a:xfrm>
            <a:off x="428596" y="2357430"/>
            <a:ext cx="8229600" cy="4214813"/>
          </a:xfrm>
        </p:spPr>
        <p:txBody>
          <a:bodyPr/>
          <a:lstStyle/>
          <a:p>
            <a:pPr>
              <a:buFont typeface="Wingdings" pitchFamily="2" charset="2"/>
              <a:buChar char="§"/>
            </a:pPr>
            <a:r>
              <a:rPr lang="en-US" dirty="0" smtClean="0"/>
              <a:t>Further observations and confirmation on </a:t>
            </a:r>
            <a:r>
              <a:rPr lang="en-US" dirty="0" err="1" smtClean="0"/>
              <a:t>intermodulation</a:t>
            </a:r>
            <a:r>
              <a:rPr lang="en-US" dirty="0" smtClean="0"/>
              <a:t> effects</a:t>
            </a:r>
          </a:p>
          <a:p>
            <a:pPr>
              <a:buFont typeface="Wingdings" pitchFamily="2" charset="2"/>
              <a:buChar char="§"/>
            </a:pPr>
            <a:endParaRPr lang="en-US" dirty="0" smtClean="0"/>
          </a:p>
          <a:p>
            <a:pPr>
              <a:buFont typeface="Wingdings" pitchFamily="2" charset="2"/>
              <a:buChar char="§"/>
            </a:pPr>
            <a:r>
              <a:rPr lang="en-US" dirty="0" smtClean="0"/>
              <a:t>Analysis and explanation of the gain variation in the HTF during the magnetic ramp</a:t>
            </a:r>
          </a:p>
          <a:p>
            <a:pPr>
              <a:buNone/>
            </a:pPr>
            <a:endParaRPr lang="en-US" dirty="0" smtClean="0"/>
          </a:p>
          <a:p>
            <a:pPr>
              <a:buFont typeface="Wingdings" pitchFamily="2" charset="2"/>
              <a:buChar char="§"/>
            </a:pPr>
            <a:r>
              <a:rPr lang="en-US" dirty="0" smtClean="0"/>
              <a:t>Results and 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lstStyle/>
          <a:p>
            <a:r>
              <a:rPr lang="en-US" dirty="0" smtClean="0"/>
              <a:t>Observation</a:t>
            </a:r>
            <a:endParaRPr lang="en-US" dirty="0"/>
          </a:p>
        </p:txBody>
      </p:sp>
      <p:sp>
        <p:nvSpPr>
          <p:cNvPr id="3" name="Content Placeholder 2"/>
          <p:cNvSpPr>
            <a:spLocks noGrp="1"/>
          </p:cNvSpPr>
          <p:nvPr>
            <p:ph idx="1"/>
          </p:nvPr>
        </p:nvSpPr>
        <p:spPr>
          <a:xfrm>
            <a:off x="142844" y="1500174"/>
            <a:ext cx="8229600" cy="1208085"/>
          </a:xfrm>
        </p:spPr>
        <p:txBody>
          <a:bodyPr/>
          <a:lstStyle/>
          <a:p>
            <a:pPr>
              <a:buNone/>
            </a:pPr>
            <a:r>
              <a:rPr lang="en-US" dirty="0" smtClean="0"/>
              <a:t>	We did see the effect of the magnetic cycle on the amplitude of our CW signal:</a:t>
            </a:r>
            <a:endParaRPr lang="en-US" dirty="0"/>
          </a:p>
        </p:txBody>
      </p:sp>
      <p:grpSp>
        <p:nvGrpSpPr>
          <p:cNvPr id="8" name="Group 7"/>
          <p:cNvGrpSpPr/>
          <p:nvPr/>
        </p:nvGrpSpPr>
        <p:grpSpPr>
          <a:xfrm>
            <a:off x="2214546" y="2428868"/>
            <a:ext cx="6858048" cy="4429132"/>
            <a:chOff x="1357290" y="2369596"/>
            <a:chExt cx="6858048" cy="4429132"/>
          </a:xfrm>
        </p:grpSpPr>
        <p:pic>
          <p:nvPicPr>
            <p:cNvPr id="62466" name="Picture 2"/>
            <p:cNvPicPr>
              <a:picLocks noChangeAspect="1" noChangeArrowheads="1"/>
            </p:cNvPicPr>
            <p:nvPr/>
          </p:nvPicPr>
          <p:blipFill>
            <a:blip r:embed="rId2"/>
            <a:srcRect l="10979" t="6610" r="8613" b="8022"/>
            <a:stretch>
              <a:fillRect/>
            </a:stretch>
          </p:blipFill>
          <p:spPr bwMode="auto">
            <a:xfrm>
              <a:off x="1643042" y="2643182"/>
              <a:ext cx="6572296" cy="3929090"/>
            </a:xfrm>
            <a:prstGeom prst="rect">
              <a:avLst/>
            </a:prstGeom>
            <a:noFill/>
            <a:ln w="9525">
              <a:noFill/>
              <a:miter lim="800000"/>
              <a:headEnd/>
              <a:tailEnd/>
            </a:ln>
          </p:spPr>
        </p:pic>
        <p:sp>
          <p:nvSpPr>
            <p:cNvPr id="5" name="TextBox 4"/>
            <p:cNvSpPr txBox="1"/>
            <p:nvPr/>
          </p:nvSpPr>
          <p:spPr>
            <a:xfrm>
              <a:off x="2928926" y="2369596"/>
              <a:ext cx="4357718" cy="369332"/>
            </a:xfrm>
            <a:prstGeom prst="rect">
              <a:avLst/>
            </a:prstGeom>
            <a:noFill/>
          </p:spPr>
          <p:txBody>
            <a:bodyPr wrap="square" rtlCol="0">
              <a:spAutoFit/>
            </a:bodyPr>
            <a:lstStyle/>
            <a:p>
              <a:r>
                <a:rPr lang="en-US" dirty="0" smtClean="0"/>
                <a:t>Evolution of carrier over cycle with bea</a:t>
              </a:r>
              <a:r>
                <a:rPr lang="en-US" dirty="0"/>
                <a:t>m</a:t>
              </a:r>
            </a:p>
          </p:txBody>
        </p:sp>
        <p:sp>
          <p:nvSpPr>
            <p:cNvPr id="6" name="TextBox 5"/>
            <p:cNvSpPr txBox="1"/>
            <p:nvPr/>
          </p:nvSpPr>
          <p:spPr>
            <a:xfrm>
              <a:off x="1357290" y="4286256"/>
              <a:ext cx="461665" cy="655084"/>
            </a:xfrm>
            <a:prstGeom prst="rect">
              <a:avLst/>
            </a:prstGeom>
            <a:noFill/>
          </p:spPr>
          <p:txBody>
            <a:bodyPr vert="vert270" wrap="square" rtlCol="0">
              <a:spAutoFit/>
            </a:bodyPr>
            <a:lstStyle/>
            <a:p>
              <a:r>
                <a:rPr lang="en-US" dirty="0" err="1" smtClean="0"/>
                <a:t>dBm</a:t>
              </a:r>
              <a:endParaRPr lang="en-US" dirty="0"/>
            </a:p>
          </p:txBody>
        </p:sp>
        <p:sp>
          <p:nvSpPr>
            <p:cNvPr id="7" name="TextBox 6"/>
            <p:cNvSpPr txBox="1"/>
            <p:nvPr/>
          </p:nvSpPr>
          <p:spPr>
            <a:xfrm>
              <a:off x="4572000" y="6429396"/>
              <a:ext cx="1214446" cy="369332"/>
            </a:xfrm>
            <a:prstGeom prst="rect">
              <a:avLst/>
            </a:prstGeom>
            <a:noFill/>
          </p:spPr>
          <p:txBody>
            <a:bodyPr wrap="square" rtlCol="0">
              <a:spAutoFit/>
            </a:bodyPr>
            <a:lstStyle/>
            <a:p>
              <a:r>
                <a:rPr lang="en-US" dirty="0" smtClean="0"/>
                <a:t>Time [s]</a:t>
              </a:r>
              <a:endParaRPr lang="en-US" dirty="0"/>
            </a:p>
          </p:txBody>
        </p:sp>
      </p:grpSp>
      <p:sp>
        <p:nvSpPr>
          <p:cNvPr id="9" name="Oval 8"/>
          <p:cNvSpPr/>
          <p:nvPr/>
        </p:nvSpPr>
        <p:spPr>
          <a:xfrm>
            <a:off x="3286116" y="3000372"/>
            <a:ext cx="428628" cy="6429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5400000" flipH="1" flipV="1">
            <a:off x="3107521" y="3821909"/>
            <a:ext cx="571504" cy="2143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57488" y="4143380"/>
            <a:ext cx="2143140" cy="738664"/>
          </a:xfrm>
          <a:prstGeom prst="rect">
            <a:avLst/>
          </a:prstGeom>
          <a:noFill/>
        </p:spPr>
        <p:txBody>
          <a:bodyPr wrap="square" rtlCol="0">
            <a:spAutoFit/>
          </a:bodyPr>
          <a:lstStyle/>
          <a:p>
            <a:r>
              <a:rPr lang="en-US" sz="1400" dirty="0" smtClean="0">
                <a:solidFill>
                  <a:srgbClr val="C00000"/>
                </a:solidFill>
              </a:rPr>
              <a:t>Gain compression below 1 dB at injection from </a:t>
            </a:r>
            <a:r>
              <a:rPr lang="en-US" sz="1400" dirty="0" err="1" smtClean="0">
                <a:solidFill>
                  <a:srgbClr val="C00000"/>
                </a:solidFill>
              </a:rPr>
              <a:t>intermodulation</a:t>
            </a:r>
            <a:endParaRPr lang="en-US" sz="1400" dirty="0">
              <a:solidFill>
                <a:srgbClr val="C00000"/>
              </a:solidFill>
            </a:endParaRPr>
          </a:p>
        </p:txBody>
      </p:sp>
      <p:sp>
        <p:nvSpPr>
          <p:cNvPr id="14" name="Oval 13"/>
          <p:cNvSpPr/>
          <p:nvPr/>
        </p:nvSpPr>
        <p:spPr>
          <a:xfrm>
            <a:off x="4643438" y="2857496"/>
            <a:ext cx="642942" cy="5000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0800000" flipV="1">
            <a:off x="5286380" y="2928934"/>
            <a:ext cx="285752" cy="2143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00694" y="2714620"/>
            <a:ext cx="4071966" cy="523220"/>
          </a:xfrm>
          <a:prstGeom prst="rect">
            <a:avLst/>
          </a:prstGeom>
          <a:noFill/>
        </p:spPr>
        <p:txBody>
          <a:bodyPr wrap="square" rtlCol="0">
            <a:spAutoFit/>
          </a:bodyPr>
          <a:lstStyle/>
          <a:p>
            <a:r>
              <a:rPr lang="en-US" sz="1400" dirty="0" smtClean="0">
                <a:solidFill>
                  <a:srgbClr val="C00000"/>
                </a:solidFill>
              </a:rPr>
              <a:t>Acceleration - Beam signals pass over CW frequency</a:t>
            </a:r>
            <a:endParaRPr lang="en-US" sz="1400" dirty="0">
              <a:solidFill>
                <a:srgbClr val="C00000"/>
              </a:solidFill>
            </a:endParaRPr>
          </a:p>
        </p:txBody>
      </p:sp>
      <p:sp>
        <p:nvSpPr>
          <p:cNvPr id="21" name="TextBox 20"/>
          <p:cNvSpPr txBox="1"/>
          <p:nvPr/>
        </p:nvSpPr>
        <p:spPr>
          <a:xfrm>
            <a:off x="142844" y="2357430"/>
            <a:ext cx="2214578" cy="4524315"/>
          </a:xfrm>
          <a:prstGeom prst="rect">
            <a:avLst/>
          </a:prstGeom>
          <a:noFill/>
        </p:spPr>
        <p:txBody>
          <a:bodyPr wrap="square" rtlCol="0">
            <a:spAutoFit/>
          </a:bodyPr>
          <a:lstStyle/>
          <a:p>
            <a:pPr>
              <a:buFont typeface="Arial" pitchFamily="34" charset="0"/>
              <a:buChar char="•"/>
            </a:pPr>
            <a:r>
              <a:rPr lang="en-US" dirty="0" smtClean="0"/>
              <a:t> Gain compression magnitude around 1 dB normally good enough, but in our case we have very small signals </a:t>
            </a:r>
          </a:p>
          <a:p>
            <a:r>
              <a:rPr lang="en-US" dirty="0"/>
              <a:t>n</a:t>
            </a:r>
            <a:r>
              <a:rPr lang="en-US" dirty="0" smtClean="0"/>
              <a:t>eed to change amplifiers</a:t>
            </a:r>
          </a:p>
          <a:p>
            <a:endParaRPr lang="en-US" dirty="0" smtClean="0"/>
          </a:p>
          <a:p>
            <a:pPr>
              <a:buFont typeface="Arial" pitchFamily="34" charset="0"/>
              <a:buChar char="•"/>
            </a:pPr>
            <a:r>
              <a:rPr lang="en-US" dirty="0"/>
              <a:t> </a:t>
            </a:r>
            <a:r>
              <a:rPr lang="en-US" dirty="0" smtClean="0"/>
              <a:t>CW at 2.682 GHz</a:t>
            </a:r>
          </a:p>
          <a:p>
            <a:pPr>
              <a:buFont typeface="Arial" pitchFamily="34" charset="0"/>
              <a:buChar char="•"/>
            </a:pPr>
            <a:endParaRPr lang="en-US" dirty="0"/>
          </a:p>
          <a:p>
            <a:pPr>
              <a:buFont typeface="Arial" pitchFamily="34" charset="0"/>
              <a:buChar char="•"/>
            </a:pPr>
            <a:r>
              <a:rPr lang="en-US" dirty="0"/>
              <a:t> </a:t>
            </a:r>
            <a:r>
              <a:rPr lang="en-US" dirty="0" smtClean="0"/>
              <a:t>Data taken with conventional Spectrum Analyzer but also seen on VSA</a:t>
            </a:r>
            <a:endParaRPr lang="en-US" dirty="0"/>
          </a:p>
        </p:txBody>
      </p:sp>
      <p:cxnSp>
        <p:nvCxnSpPr>
          <p:cNvPr id="23" name="Straight Arrow Connector 22"/>
          <p:cNvCxnSpPr/>
          <p:nvPr/>
        </p:nvCxnSpPr>
        <p:spPr>
          <a:xfrm>
            <a:off x="1643042" y="4286256"/>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286380" y="3571876"/>
            <a:ext cx="1857388" cy="27860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43768" y="4214818"/>
            <a:ext cx="2000232" cy="1815882"/>
          </a:xfrm>
          <a:prstGeom prst="rect">
            <a:avLst/>
          </a:prstGeom>
          <a:noFill/>
        </p:spPr>
        <p:txBody>
          <a:bodyPr wrap="square" rtlCol="0">
            <a:spAutoFit/>
          </a:bodyPr>
          <a:lstStyle/>
          <a:p>
            <a:r>
              <a:rPr lang="en-US" sz="1400" dirty="0" smtClean="0">
                <a:solidFill>
                  <a:srgbClr val="C00000"/>
                </a:solidFill>
              </a:rPr>
              <a:t>Reason for this behavior?</a:t>
            </a:r>
          </a:p>
          <a:p>
            <a:r>
              <a:rPr lang="en-US" sz="1400" dirty="0" err="1" smtClean="0">
                <a:solidFill>
                  <a:srgbClr val="C00000"/>
                </a:solidFill>
              </a:rPr>
              <a:t>Magnetoresistive</a:t>
            </a:r>
            <a:r>
              <a:rPr lang="en-US" sz="1400" dirty="0" smtClean="0">
                <a:solidFill>
                  <a:srgbClr val="C00000"/>
                </a:solidFill>
              </a:rPr>
              <a:t> effects impact of fringe fields on the </a:t>
            </a:r>
            <a:r>
              <a:rPr lang="en-US" sz="1400" dirty="0" err="1" smtClean="0">
                <a:solidFill>
                  <a:srgbClr val="C00000"/>
                </a:solidFill>
              </a:rPr>
              <a:t>rf</a:t>
            </a:r>
            <a:r>
              <a:rPr lang="en-US" sz="1400" dirty="0" smtClean="0">
                <a:solidFill>
                  <a:srgbClr val="C00000"/>
                </a:solidFill>
              </a:rPr>
              <a:t> electronics and circulator in the tunnel?</a:t>
            </a:r>
            <a:endParaRPr lang="en-US" sz="14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Observaton</a:t>
            </a:r>
            <a:endParaRPr lang="en-US" dirty="0"/>
          </a:p>
        </p:txBody>
      </p:sp>
      <p:sp>
        <p:nvSpPr>
          <p:cNvPr id="3" name="Content Placeholder 2"/>
          <p:cNvSpPr>
            <a:spLocks noGrp="1"/>
          </p:cNvSpPr>
          <p:nvPr>
            <p:ph idx="1"/>
          </p:nvPr>
        </p:nvSpPr>
        <p:spPr>
          <a:xfrm>
            <a:off x="457200" y="1935163"/>
            <a:ext cx="8229600" cy="636581"/>
          </a:xfrm>
        </p:spPr>
        <p:txBody>
          <a:bodyPr/>
          <a:lstStyle/>
          <a:p>
            <a:pPr>
              <a:buNone/>
            </a:pPr>
            <a:r>
              <a:rPr lang="en-US" dirty="0" smtClean="0"/>
              <a:t>Evolution of CW without beam:</a:t>
            </a:r>
            <a:endParaRPr lang="en-US" dirty="0"/>
          </a:p>
        </p:txBody>
      </p:sp>
      <p:grpSp>
        <p:nvGrpSpPr>
          <p:cNvPr id="8" name="Group 7"/>
          <p:cNvGrpSpPr/>
          <p:nvPr/>
        </p:nvGrpSpPr>
        <p:grpSpPr>
          <a:xfrm>
            <a:off x="2214546" y="2416702"/>
            <a:ext cx="6929454" cy="4441298"/>
            <a:chOff x="2143108" y="2428868"/>
            <a:chExt cx="7000892" cy="4441298"/>
          </a:xfrm>
        </p:grpSpPr>
        <p:pic>
          <p:nvPicPr>
            <p:cNvPr id="63490" name="Picture 2"/>
            <p:cNvPicPr>
              <a:picLocks noChangeAspect="1" noChangeArrowheads="1"/>
            </p:cNvPicPr>
            <p:nvPr/>
          </p:nvPicPr>
          <p:blipFill>
            <a:blip r:embed="rId2"/>
            <a:srcRect l="2746" t="5000" b="3333"/>
            <a:stretch>
              <a:fillRect/>
            </a:stretch>
          </p:blipFill>
          <p:spPr bwMode="auto">
            <a:xfrm>
              <a:off x="2410676" y="2714620"/>
              <a:ext cx="6733324" cy="3857652"/>
            </a:xfrm>
            <a:prstGeom prst="rect">
              <a:avLst/>
            </a:prstGeom>
            <a:noFill/>
            <a:ln w="9525">
              <a:noFill/>
              <a:miter lim="800000"/>
              <a:headEnd/>
              <a:tailEnd/>
            </a:ln>
          </p:spPr>
        </p:pic>
        <p:sp>
          <p:nvSpPr>
            <p:cNvPr id="5" name="TextBox 4"/>
            <p:cNvSpPr txBox="1"/>
            <p:nvPr/>
          </p:nvSpPr>
          <p:spPr>
            <a:xfrm>
              <a:off x="3500430" y="2428868"/>
              <a:ext cx="4857784" cy="369332"/>
            </a:xfrm>
            <a:prstGeom prst="rect">
              <a:avLst/>
            </a:prstGeom>
            <a:noFill/>
          </p:spPr>
          <p:txBody>
            <a:bodyPr wrap="square" rtlCol="0">
              <a:spAutoFit/>
            </a:bodyPr>
            <a:lstStyle/>
            <a:p>
              <a:r>
                <a:rPr lang="en-US" dirty="0" smtClean="0"/>
                <a:t>Evolution of carrier over cycle without bea</a:t>
              </a:r>
              <a:r>
                <a:rPr lang="en-US" dirty="0"/>
                <a:t>m</a:t>
              </a:r>
            </a:p>
          </p:txBody>
        </p:sp>
        <p:sp>
          <p:nvSpPr>
            <p:cNvPr id="6" name="TextBox 5"/>
            <p:cNvSpPr txBox="1"/>
            <p:nvPr/>
          </p:nvSpPr>
          <p:spPr>
            <a:xfrm>
              <a:off x="2143108" y="4286256"/>
              <a:ext cx="461665" cy="655084"/>
            </a:xfrm>
            <a:prstGeom prst="rect">
              <a:avLst/>
            </a:prstGeom>
            <a:noFill/>
          </p:spPr>
          <p:txBody>
            <a:bodyPr vert="vert270" wrap="square" rtlCol="0">
              <a:spAutoFit/>
            </a:bodyPr>
            <a:lstStyle/>
            <a:p>
              <a:r>
                <a:rPr lang="en-US" dirty="0" err="1" smtClean="0"/>
                <a:t>dBm</a:t>
              </a:r>
              <a:endParaRPr lang="en-US" dirty="0"/>
            </a:p>
          </p:txBody>
        </p:sp>
        <p:sp>
          <p:nvSpPr>
            <p:cNvPr id="7" name="TextBox 6"/>
            <p:cNvSpPr txBox="1"/>
            <p:nvPr/>
          </p:nvSpPr>
          <p:spPr>
            <a:xfrm>
              <a:off x="5429256" y="6500834"/>
              <a:ext cx="1214446" cy="369332"/>
            </a:xfrm>
            <a:prstGeom prst="rect">
              <a:avLst/>
            </a:prstGeom>
            <a:noFill/>
          </p:spPr>
          <p:txBody>
            <a:bodyPr wrap="square" rtlCol="0">
              <a:spAutoFit/>
            </a:bodyPr>
            <a:lstStyle/>
            <a:p>
              <a:r>
                <a:rPr lang="en-US" dirty="0" smtClean="0"/>
                <a:t>Time [s]</a:t>
              </a:r>
              <a:endParaRPr lang="en-US" dirty="0"/>
            </a:p>
          </p:txBody>
        </p:sp>
      </p:grpSp>
      <p:sp>
        <p:nvSpPr>
          <p:cNvPr id="9" name="TextBox 8"/>
          <p:cNvSpPr txBox="1"/>
          <p:nvPr/>
        </p:nvSpPr>
        <p:spPr>
          <a:xfrm>
            <a:off x="214282" y="2643182"/>
            <a:ext cx="2000264" cy="2862322"/>
          </a:xfrm>
          <a:prstGeom prst="rect">
            <a:avLst/>
          </a:prstGeom>
          <a:noFill/>
        </p:spPr>
        <p:txBody>
          <a:bodyPr wrap="square" rtlCol="0">
            <a:spAutoFit/>
          </a:bodyPr>
          <a:lstStyle/>
          <a:p>
            <a:pPr>
              <a:buFont typeface="Arial" pitchFamily="34" charset="0"/>
              <a:buChar char="•"/>
            </a:pPr>
            <a:r>
              <a:rPr lang="en-US" dirty="0"/>
              <a:t> </a:t>
            </a:r>
            <a:r>
              <a:rPr lang="en-US" dirty="0" smtClean="0"/>
              <a:t>No gain compression </a:t>
            </a:r>
          </a:p>
          <a:p>
            <a:pPr>
              <a:buFont typeface="Arial" pitchFamily="34" charset="0"/>
              <a:buChar char="•"/>
            </a:pPr>
            <a:endParaRPr lang="en-US" dirty="0"/>
          </a:p>
          <a:p>
            <a:pPr>
              <a:buFont typeface="Arial" pitchFamily="34" charset="0"/>
              <a:buChar char="•"/>
            </a:pPr>
            <a:r>
              <a:rPr lang="en-US" dirty="0" smtClean="0"/>
              <a:t> we still see the magnetic cycle in the amplitude of the  carrier </a:t>
            </a:r>
            <a:endParaRPr lang="en-US" dirty="0"/>
          </a:p>
          <a:p>
            <a:r>
              <a:rPr lang="en-US" dirty="0"/>
              <a:t>e</a:t>
            </a:r>
            <a:r>
              <a:rPr lang="en-US" dirty="0" smtClean="0"/>
              <a:t>ffect not related to presence of the beam  </a:t>
            </a:r>
            <a:endParaRPr lang="en-US" dirty="0"/>
          </a:p>
        </p:txBody>
      </p:sp>
      <p:cxnSp>
        <p:nvCxnSpPr>
          <p:cNvPr id="10" name="Straight Arrow Connector 9"/>
          <p:cNvCxnSpPr/>
          <p:nvPr/>
        </p:nvCxnSpPr>
        <p:spPr>
          <a:xfrm>
            <a:off x="1571604" y="4500570"/>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a:xfrm>
            <a:off x="457200" y="1935163"/>
            <a:ext cx="8329642" cy="4389437"/>
          </a:xfrm>
        </p:spPr>
        <p:txBody>
          <a:bodyPr/>
          <a:lstStyle/>
          <a:p>
            <a:r>
              <a:rPr lang="en-US" dirty="0" smtClean="0"/>
              <a:t>First hypothesis: stray field of magnets effect the electronics in tunnel</a:t>
            </a:r>
          </a:p>
          <a:p>
            <a:r>
              <a:rPr lang="en-US" dirty="0" smtClean="0"/>
              <a:t>Changes transfer properties of the circulators and amplifiers</a:t>
            </a:r>
          </a:p>
          <a:p>
            <a:r>
              <a:rPr lang="en-US" dirty="0" smtClean="0"/>
              <a:t>As a check we measured the HTF by substituting the </a:t>
            </a:r>
            <a:r>
              <a:rPr lang="en-US" dirty="0" err="1" smtClean="0"/>
              <a:t>beampipe</a:t>
            </a:r>
            <a:r>
              <a:rPr lang="en-US" dirty="0" smtClean="0"/>
              <a:t> section with a cable and a 60 dB attenuator and leaving all the electronics in the tunnel (circulators, </a:t>
            </a:r>
            <a:r>
              <a:rPr lang="en-US" dirty="0" err="1" smtClean="0"/>
              <a:t>amlifiers</a:t>
            </a:r>
            <a:r>
              <a:rPr lang="en-US" dirty="0" smtClean="0"/>
              <a:t> etc.)unchanged</a:t>
            </a:r>
          </a:p>
          <a:p>
            <a:r>
              <a:rPr lang="en-US" dirty="0" smtClean="0"/>
              <a:t>No effect on CW visible       effect not due to stray fields on the electronics, but something MUST happen in the </a:t>
            </a:r>
            <a:r>
              <a:rPr lang="en-US" dirty="0" err="1" smtClean="0"/>
              <a:t>beampipe</a:t>
            </a:r>
            <a:r>
              <a:rPr lang="en-US" dirty="0" smtClean="0"/>
              <a:t> </a:t>
            </a:r>
          </a:p>
          <a:p>
            <a:pPr>
              <a:buNone/>
            </a:pPr>
            <a:endParaRPr lang="en-US" dirty="0" smtClean="0"/>
          </a:p>
          <a:p>
            <a:endParaRPr lang="en-US" dirty="0"/>
          </a:p>
        </p:txBody>
      </p:sp>
      <p:cxnSp>
        <p:nvCxnSpPr>
          <p:cNvPr id="4" name="Straight Arrow Connector 3"/>
          <p:cNvCxnSpPr/>
          <p:nvPr/>
        </p:nvCxnSpPr>
        <p:spPr>
          <a:xfrm>
            <a:off x="4286248" y="6072206"/>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lstStyle/>
          <a:p>
            <a:r>
              <a:rPr lang="en-US" dirty="0" smtClean="0"/>
              <a:t>Results</a:t>
            </a:r>
            <a:endParaRPr lang="en-US" dirty="0"/>
          </a:p>
        </p:txBody>
      </p:sp>
      <p:pic>
        <p:nvPicPr>
          <p:cNvPr id="64514" name="Picture 2"/>
          <p:cNvPicPr>
            <a:picLocks noGrp="1" noChangeAspect="1" noChangeArrowheads="1"/>
          </p:cNvPicPr>
          <p:nvPr>
            <p:ph idx="1"/>
          </p:nvPr>
        </p:nvPicPr>
        <p:blipFill>
          <a:blip r:embed="rId2"/>
          <a:srcRect/>
          <a:stretch>
            <a:fillRect/>
          </a:stretch>
        </p:blipFill>
        <p:spPr bwMode="auto">
          <a:xfrm>
            <a:off x="335052" y="1428736"/>
            <a:ext cx="8523228" cy="5256485"/>
          </a:xfrm>
          <a:prstGeom prst="rect">
            <a:avLst/>
          </a:prstGeom>
          <a:noFill/>
          <a:ln w="9525">
            <a:noFill/>
            <a:miter lim="800000"/>
            <a:headEnd/>
            <a:tailEnd/>
          </a:ln>
        </p:spPr>
      </p:pic>
      <p:sp>
        <p:nvSpPr>
          <p:cNvPr id="5" name="TextBox 4"/>
          <p:cNvSpPr txBox="1"/>
          <p:nvPr/>
        </p:nvSpPr>
        <p:spPr>
          <a:xfrm>
            <a:off x="1571604" y="1785926"/>
            <a:ext cx="2786082" cy="523220"/>
          </a:xfrm>
          <a:prstGeom prst="rect">
            <a:avLst/>
          </a:prstGeom>
          <a:noFill/>
        </p:spPr>
        <p:txBody>
          <a:bodyPr wrap="square" rtlCol="0">
            <a:spAutoFit/>
          </a:bodyPr>
          <a:lstStyle/>
          <a:p>
            <a:r>
              <a:rPr lang="en-US" sz="1400" dirty="0" smtClean="0"/>
              <a:t>Cable HTF with 60 dB attenuator (no beam)</a:t>
            </a:r>
            <a:endParaRPr lang="en-US" sz="1400" dirty="0"/>
          </a:p>
        </p:txBody>
      </p:sp>
      <p:sp>
        <p:nvSpPr>
          <p:cNvPr id="6" name="TextBox 5"/>
          <p:cNvSpPr txBox="1"/>
          <p:nvPr/>
        </p:nvSpPr>
        <p:spPr>
          <a:xfrm>
            <a:off x="5357818" y="3286124"/>
            <a:ext cx="3429024" cy="307777"/>
          </a:xfrm>
          <a:prstGeom prst="rect">
            <a:avLst/>
          </a:prstGeom>
          <a:noFill/>
        </p:spPr>
        <p:txBody>
          <a:bodyPr wrap="square" rtlCol="0">
            <a:spAutoFit/>
          </a:bodyPr>
          <a:lstStyle/>
          <a:p>
            <a:r>
              <a:rPr lang="en-US" sz="1400" dirty="0" smtClean="0"/>
              <a:t>Signal on VNA [no DC block] with beam</a:t>
            </a:r>
            <a:endParaRPr lang="en-US" sz="1400" dirty="0"/>
          </a:p>
        </p:txBody>
      </p:sp>
      <p:sp>
        <p:nvSpPr>
          <p:cNvPr id="7" name="TextBox 6"/>
          <p:cNvSpPr txBox="1"/>
          <p:nvPr/>
        </p:nvSpPr>
        <p:spPr>
          <a:xfrm>
            <a:off x="1000100" y="5929330"/>
            <a:ext cx="3429024" cy="307777"/>
          </a:xfrm>
          <a:prstGeom prst="rect">
            <a:avLst/>
          </a:prstGeom>
          <a:noFill/>
        </p:spPr>
        <p:txBody>
          <a:bodyPr wrap="square" rtlCol="0">
            <a:spAutoFit/>
          </a:bodyPr>
          <a:lstStyle/>
          <a:p>
            <a:r>
              <a:rPr lang="en-US" sz="1400" dirty="0" smtClean="0"/>
              <a:t>Signal on VNA [no DC block] with beam</a:t>
            </a:r>
            <a:endParaRPr lang="en-US" sz="1400" dirty="0"/>
          </a:p>
        </p:txBody>
      </p:sp>
      <p:sp>
        <p:nvSpPr>
          <p:cNvPr id="8" name="TextBox 7"/>
          <p:cNvSpPr txBox="1"/>
          <p:nvPr/>
        </p:nvSpPr>
        <p:spPr>
          <a:xfrm>
            <a:off x="5357818" y="6000768"/>
            <a:ext cx="3429024" cy="307777"/>
          </a:xfrm>
          <a:prstGeom prst="rect">
            <a:avLst/>
          </a:prstGeom>
          <a:noFill/>
        </p:spPr>
        <p:txBody>
          <a:bodyPr wrap="square" rtlCol="0">
            <a:spAutoFit/>
          </a:bodyPr>
          <a:lstStyle/>
          <a:p>
            <a:r>
              <a:rPr lang="en-US" sz="1400" dirty="0" smtClean="0"/>
              <a:t>Signal on VNA [no DC block] with beam</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lstStyle/>
          <a:p>
            <a:r>
              <a:rPr lang="en-US" smtClean="0"/>
              <a:t>Results</a:t>
            </a:r>
            <a:endParaRPr lang="en-US" dirty="0"/>
          </a:p>
        </p:txBody>
      </p:sp>
      <p:pic>
        <p:nvPicPr>
          <p:cNvPr id="65538" name="Picture 2"/>
          <p:cNvPicPr>
            <a:picLocks noGrp="1" noChangeAspect="1" noChangeArrowheads="1"/>
          </p:cNvPicPr>
          <p:nvPr>
            <p:ph idx="1"/>
          </p:nvPr>
        </p:nvPicPr>
        <p:blipFill>
          <a:blip r:embed="rId2"/>
          <a:srcRect/>
          <a:stretch>
            <a:fillRect/>
          </a:stretch>
        </p:blipFill>
        <p:spPr bwMode="auto">
          <a:xfrm>
            <a:off x="142844" y="1428736"/>
            <a:ext cx="8644081" cy="5185270"/>
          </a:xfrm>
          <a:prstGeom prst="rect">
            <a:avLst/>
          </a:prstGeom>
          <a:noFill/>
          <a:ln w="9525">
            <a:noFill/>
            <a:miter lim="800000"/>
            <a:headEnd/>
            <a:tailEnd/>
          </a:ln>
        </p:spPr>
      </p:pic>
      <p:sp>
        <p:nvSpPr>
          <p:cNvPr id="5" name="TextBox 4"/>
          <p:cNvSpPr txBox="1"/>
          <p:nvPr/>
        </p:nvSpPr>
        <p:spPr>
          <a:xfrm>
            <a:off x="1500166" y="1857364"/>
            <a:ext cx="2857520" cy="523220"/>
          </a:xfrm>
          <a:prstGeom prst="rect">
            <a:avLst/>
          </a:prstGeom>
          <a:noFill/>
        </p:spPr>
        <p:txBody>
          <a:bodyPr wrap="square" rtlCol="0">
            <a:spAutoFit/>
          </a:bodyPr>
          <a:lstStyle/>
          <a:p>
            <a:r>
              <a:rPr lang="en-US" sz="1400" dirty="0" smtClean="0"/>
              <a:t>Cable HTF without attenuator (no beam)</a:t>
            </a:r>
            <a:endParaRPr lang="en-US" sz="1400" dirty="0"/>
          </a:p>
        </p:txBody>
      </p:sp>
      <p:sp>
        <p:nvSpPr>
          <p:cNvPr id="6" name="TextBox 5"/>
          <p:cNvSpPr txBox="1"/>
          <p:nvPr/>
        </p:nvSpPr>
        <p:spPr>
          <a:xfrm>
            <a:off x="5857884" y="3214686"/>
            <a:ext cx="2714644" cy="523220"/>
          </a:xfrm>
          <a:prstGeom prst="rect">
            <a:avLst/>
          </a:prstGeom>
          <a:noFill/>
        </p:spPr>
        <p:txBody>
          <a:bodyPr wrap="square" rtlCol="0">
            <a:spAutoFit/>
          </a:bodyPr>
          <a:lstStyle/>
          <a:p>
            <a:r>
              <a:rPr lang="en-US" sz="1400" dirty="0" smtClean="0"/>
              <a:t>Total HTF with electronic and filter (no beam)</a:t>
            </a:r>
            <a:endParaRPr lang="en-US" sz="1400" dirty="0"/>
          </a:p>
        </p:txBody>
      </p:sp>
      <p:sp>
        <p:nvSpPr>
          <p:cNvPr id="7" name="TextBox 6"/>
          <p:cNvSpPr txBox="1"/>
          <p:nvPr/>
        </p:nvSpPr>
        <p:spPr>
          <a:xfrm>
            <a:off x="928662" y="4643446"/>
            <a:ext cx="3357586" cy="523220"/>
          </a:xfrm>
          <a:prstGeom prst="rect">
            <a:avLst/>
          </a:prstGeom>
          <a:noFill/>
        </p:spPr>
        <p:txBody>
          <a:bodyPr wrap="square" rtlCol="0">
            <a:spAutoFit/>
          </a:bodyPr>
          <a:lstStyle/>
          <a:p>
            <a:r>
              <a:rPr lang="en-US" sz="1400" dirty="0" smtClean="0"/>
              <a:t>CW HTF with beam and DC block at 2.68 GHz</a:t>
            </a:r>
            <a:endParaRPr lang="en-US" sz="1400" dirty="0"/>
          </a:p>
        </p:txBody>
      </p:sp>
      <p:sp>
        <p:nvSpPr>
          <p:cNvPr id="8" name="Rectangle 7"/>
          <p:cNvSpPr/>
          <p:nvPr/>
        </p:nvSpPr>
        <p:spPr>
          <a:xfrm>
            <a:off x="2285984" y="6429396"/>
            <a:ext cx="42862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14546" y="6429396"/>
            <a:ext cx="928694" cy="230832"/>
          </a:xfrm>
          <a:prstGeom prst="rect">
            <a:avLst/>
          </a:prstGeom>
          <a:noFill/>
        </p:spPr>
        <p:txBody>
          <a:bodyPr wrap="square" rtlCol="0">
            <a:spAutoFit/>
          </a:bodyPr>
          <a:lstStyle/>
          <a:p>
            <a:r>
              <a:rPr lang="en-US" sz="900" dirty="0" smtClean="0"/>
              <a:t>Time (s)</a:t>
            </a:r>
            <a:endParaRPr lang="en-US" sz="900" dirty="0"/>
          </a:p>
        </p:txBody>
      </p:sp>
      <p:sp>
        <p:nvSpPr>
          <p:cNvPr id="10" name="TextBox 9"/>
          <p:cNvSpPr txBox="1"/>
          <p:nvPr/>
        </p:nvSpPr>
        <p:spPr>
          <a:xfrm>
            <a:off x="4929190" y="4786322"/>
            <a:ext cx="3643338" cy="954107"/>
          </a:xfrm>
          <a:prstGeom prst="rect">
            <a:avLst/>
          </a:prstGeom>
          <a:noFill/>
        </p:spPr>
        <p:txBody>
          <a:bodyPr wrap="square" rtlCol="0">
            <a:spAutoFit/>
          </a:bodyPr>
          <a:lstStyle/>
          <a:p>
            <a:r>
              <a:rPr lang="en-US" sz="1400" dirty="0" smtClean="0"/>
              <a:t>This is clear evidence that we were perturbed by </a:t>
            </a:r>
            <a:r>
              <a:rPr lang="en-US" sz="1400" dirty="0" err="1" smtClean="0"/>
              <a:t>intermodulation</a:t>
            </a:r>
            <a:r>
              <a:rPr lang="en-US" sz="1400" dirty="0" smtClean="0"/>
              <a:t> via 44 kHz induced in the connecting cable (previous slide)</a:t>
            </a:r>
            <a:endParaRPr lang="en-US" sz="1400" dirty="0"/>
          </a:p>
        </p:txBody>
      </p:sp>
      <p:sp>
        <p:nvSpPr>
          <p:cNvPr id="12" name="Rectangle 11"/>
          <p:cNvSpPr/>
          <p:nvPr/>
        </p:nvSpPr>
        <p:spPr>
          <a:xfrm>
            <a:off x="4714876" y="3929066"/>
            <a:ext cx="4143404" cy="271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72066" y="4714884"/>
            <a:ext cx="3643338" cy="954107"/>
          </a:xfrm>
          <a:prstGeom prst="rect">
            <a:avLst/>
          </a:prstGeom>
          <a:noFill/>
        </p:spPr>
        <p:txBody>
          <a:bodyPr wrap="square" rtlCol="0">
            <a:spAutoFit/>
          </a:bodyPr>
          <a:lstStyle/>
          <a:p>
            <a:r>
              <a:rPr lang="en-US" sz="1400" dirty="0" smtClean="0"/>
              <a:t>This is clear evidence that we were perturbed by </a:t>
            </a:r>
            <a:r>
              <a:rPr lang="en-US" sz="1400" dirty="0" err="1" smtClean="0"/>
              <a:t>intermodulation</a:t>
            </a:r>
            <a:r>
              <a:rPr lang="en-US" sz="1400" dirty="0" smtClean="0"/>
              <a:t> via 43 kHz induced in the connecting cable (previous slide)</a:t>
            </a:r>
            <a:endParaRPr lang="en-US" sz="1400" dirty="0"/>
          </a:p>
        </p:txBody>
      </p:sp>
      <p:cxnSp>
        <p:nvCxnSpPr>
          <p:cNvPr id="15" name="Straight Arrow Connector 14"/>
          <p:cNvCxnSpPr/>
          <p:nvPr/>
        </p:nvCxnSpPr>
        <p:spPr>
          <a:xfrm rot="10800000">
            <a:off x="4286248" y="5143512"/>
            <a:ext cx="78581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143000"/>
          </a:xfrm>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Next step: measurements on a standalone magnet in bldg. 867 performed (4. 9. 09)</a:t>
            </a:r>
          </a:p>
          <a:p>
            <a:endParaRPr lang="en-US" dirty="0" smtClean="0"/>
          </a:p>
          <a:p>
            <a:r>
              <a:rPr lang="en-US" dirty="0" smtClean="0"/>
              <a:t>Objective: Can we reproduce it?</a:t>
            </a:r>
          </a:p>
          <a:p>
            <a:endParaRPr lang="en-US" dirty="0" smtClean="0"/>
          </a:p>
          <a:p>
            <a:r>
              <a:rPr lang="en-US" dirty="0" smtClean="0"/>
              <a:t>Two possible theories: </a:t>
            </a:r>
          </a:p>
          <a:p>
            <a:pPr lvl="1"/>
            <a:r>
              <a:rPr lang="en-US" dirty="0" smtClean="0"/>
              <a:t>Magneto resistance </a:t>
            </a:r>
          </a:p>
          <a:p>
            <a:pPr lvl="1"/>
            <a:r>
              <a:rPr lang="en-US" dirty="0" smtClean="0"/>
              <a:t>Deformation (a few 10 micron) of the </a:t>
            </a:r>
            <a:r>
              <a:rPr lang="en-US" dirty="0" err="1" smtClean="0"/>
              <a:t>beampipe</a:t>
            </a:r>
            <a:r>
              <a:rPr lang="en-US" dirty="0" smtClean="0"/>
              <a:t> due to </a:t>
            </a:r>
            <a:r>
              <a:rPr lang="en-US" dirty="0" err="1" smtClean="0"/>
              <a:t>magnetostriction</a:t>
            </a:r>
            <a:r>
              <a:rPr lang="en-US" dirty="0" smtClean="0"/>
              <a:t> of the magnet iron during the ramp</a:t>
            </a:r>
          </a:p>
          <a:p>
            <a:endParaRPr lang="en-US" dirty="0" smtClean="0"/>
          </a:p>
          <a:p>
            <a:pPr>
              <a:buNone/>
            </a:pPr>
            <a:endParaRPr lang="en-US" dirty="0" smtClean="0"/>
          </a:p>
          <a:p>
            <a:endParaRPr lang="en-US" dirty="0" smtClean="0"/>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pPr>
              <a:buNone/>
            </a:pPr>
            <a:r>
              <a:rPr lang="en-US" dirty="0" smtClean="0"/>
              <a:t>Schematic drawing of experimental setup:</a:t>
            </a:r>
            <a:endParaRPr lang="en-US" dirty="0"/>
          </a:p>
        </p:txBody>
      </p:sp>
      <p:grpSp>
        <p:nvGrpSpPr>
          <p:cNvPr id="56" name="Group 55"/>
          <p:cNvGrpSpPr/>
          <p:nvPr/>
        </p:nvGrpSpPr>
        <p:grpSpPr>
          <a:xfrm>
            <a:off x="1214414" y="2714620"/>
            <a:ext cx="6572296" cy="3357586"/>
            <a:chOff x="1214414" y="2714620"/>
            <a:chExt cx="6572296" cy="3357586"/>
          </a:xfrm>
        </p:grpSpPr>
        <p:sp>
          <p:nvSpPr>
            <p:cNvPr id="4" name="Rectangle 3"/>
            <p:cNvSpPr/>
            <p:nvPr/>
          </p:nvSpPr>
          <p:spPr>
            <a:xfrm>
              <a:off x="2571736" y="3714752"/>
              <a:ext cx="3857652" cy="1500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29388" y="4214818"/>
              <a:ext cx="857256"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14480" y="4214818"/>
              <a:ext cx="857256"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86644" y="4000504"/>
              <a:ext cx="71438" cy="928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43042" y="4000504"/>
              <a:ext cx="71438" cy="928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000892" y="4357694"/>
              <a:ext cx="785818" cy="142876"/>
              <a:chOff x="7000892" y="4286256"/>
              <a:chExt cx="785818" cy="142876"/>
            </a:xfrm>
          </p:grpSpPr>
          <p:cxnSp>
            <p:nvCxnSpPr>
              <p:cNvPr id="10" name="Straight Connector 9"/>
              <p:cNvCxnSpPr/>
              <p:nvPr/>
            </p:nvCxnSpPr>
            <p:spPr>
              <a:xfrm>
                <a:off x="7072330" y="4429132"/>
                <a:ext cx="7143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000892" y="4286256"/>
                <a:ext cx="142876" cy="1428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214414" y="4357694"/>
              <a:ext cx="785818" cy="142876"/>
              <a:chOff x="1214414" y="4286256"/>
              <a:chExt cx="785818" cy="142876"/>
            </a:xfrm>
          </p:grpSpPr>
          <p:cxnSp>
            <p:nvCxnSpPr>
              <p:cNvPr id="11" name="Straight Connector 10"/>
              <p:cNvCxnSpPr/>
              <p:nvPr/>
            </p:nvCxnSpPr>
            <p:spPr>
              <a:xfrm>
                <a:off x="1214414" y="4429132"/>
                <a:ext cx="7143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57356" y="4286256"/>
                <a:ext cx="142876" cy="1428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4143372" y="5572140"/>
              <a:ext cx="714380"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14810" y="2714620"/>
              <a:ext cx="571504" cy="571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43372" y="5643578"/>
              <a:ext cx="714380" cy="369332"/>
            </a:xfrm>
            <a:prstGeom prst="rect">
              <a:avLst/>
            </a:prstGeom>
            <a:noFill/>
          </p:spPr>
          <p:txBody>
            <a:bodyPr wrap="square" rtlCol="0">
              <a:spAutoFit/>
            </a:bodyPr>
            <a:lstStyle/>
            <a:p>
              <a:r>
                <a:rPr lang="en-US" dirty="0" smtClean="0"/>
                <a:t>VNA</a:t>
              </a:r>
              <a:endParaRPr lang="en-US" dirty="0"/>
            </a:p>
          </p:txBody>
        </p:sp>
        <p:grpSp>
          <p:nvGrpSpPr>
            <p:cNvPr id="33" name="Group 32"/>
            <p:cNvGrpSpPr/>
            <p:nvPr/>
          </p:nvGrpSpPr>
          <p:grpSpPr>
            <a:xfrm>
              <a:off x="4357686" y="2857496"/>
              <a:ext cx="357190" cy="214314"/>
              <a:chOff x="6072198" y="3143248"/>
              <a:chExt cx="357190" cy="214314"/>
            </a:xfrm>
          </p:grpSpPr>
          <p:cxnSp>
            <p:nvCxnSpPr>
              <p:cNvPr id="23" name="Straight Connector 22"/>
              <p:cNvCxnSpPr/>
              <p:nvPr/>
            </p:nvCxnSpPr>
            <p:spPr>
              <a:xfrm>
                <a:off x="6072198" y="3357562"/>
                <a:ext cx="1428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6143636" y="3214686"/>
                <a:ext cx="214314"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86512" y="3143248"/>
                <a:ext cx="714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6286512" y="3214686"/>
                <a:ext cx="214314"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rot="5400000" flipH="1" flipV="1">
              <a:off x="535753" y="5179231"/>
              <a:ext cx="13573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7108049" y="5179231"/>
              <a:ext cx="13573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14414" y="5857892"/>
              <a:ext cx="29289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57752" y="5857892"/>
              <a:ext cx="29289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2428860" y="3357562"/>
              <a:ext cx="7143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5857884" y="3357562"/>
              <a:ext cx="7143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0" idx="2"/>
            </p:cNvCxnSpPr>
            <p:nvPr/>
          </p:nvCxnSpPr>
          <p:spPr>
            <a:xfrm>
              <a:off x="2786050" y="3000372"/>
              <a:ext cx="1428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86314" y="3000372"/>
              <a:ext cx="1428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8610" name="Picture 2"/>
          <p:cNvPicPr>
            <a:picLocks noChangeAspect="1" noChangeArrowheads="1"/>
          </p:cNvPicPr>
          <p:nvPr/>
        </p:nvPicPr>
        <p:blipFill>
          <a:blip r:embed="rId2"/>
          <a:srcRect/>
          <a:stretch>
            <a:fillRect/>
          </a:stretch>
        </p:blipFill>
        <p:spPr bwMode="auto">
          <a:xfrm>
            <a:off x="1000100" y="2462370"/>
            <a:ext cx="7399899" cy="3776500"/>
          </a:xfrm>
          <a:prstGeom prst="rect">
            <a:avLst/>
          </a:prstGeom>
          <a:noFill/>
          <a:ln w="9525">
            <a:noFill/>
            <a:miter lim="800000"/>
            <a:headEnd/>
            <a:tailEnd/>
          </a:ln>
        </p:spPr>
      </p:pic>
      <p:sp>
        <p:nvSpPr>
          <p:cNvPr id="59" name="TextBox 58"/>
          <p:cNvSpPr txBox="1"/>
          <p:nvPr/>
        </p:nvSpPr>
        <p:spPr>
          <a:xfrm>
            <a:off x="4071934" y="4143380"/>
            <a:ext cx="1000132" cy="369332"/>
          </a:xfrm>
          <a:prstGeom prst="rect">
            <a:avLst/>
          </a:prstGeom>
          <a:noFill/>
        </p:spPr>
        <p:txBody>
          <a:bodyPr wrap="square" rtlCol="0">
            <a:spAutoFit/>
          </a:bodyPr>
          <a:lstStyle/>
          <a:p>
            <a:r>
              <a:rPr lang="en-US" dirty="0" smtClean="0"/>
              <a:t>Magnet</a:t>
            </a:r>
            <a:endParaRPr lang="en-US" dirty="0"/>
          </a:p>
        </p:txBody>
      </p:sp>
      <p:cxnSp>
        <p:nvCxnSpPr>
          <p:cNvPr id="61" name="Straight Arrow Connector 60"/>
          <p:cNvCxnSpPr/>
          <p:nvPr/>
        </p:nvCxnSpPr>
        <p:spPr>
          <a:xfrm rot="10800000" flipV="1">
            <a:off x="4786314" y="2500306"/>
            <a:ext cx="1143008" cy="14287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6572264" y="3643314"/>
            <a:ext cx="1214446" cy="714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1857356" y="3000372"/>
            <a:ext cx="4929222" cy="128588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715140" y="2773916"/>
            <a:ext cx="2000264" cy="369332"/>
          </a:xfrm>
          <a:prstGeom prst="rect">
            <a:avLst/>
          </a:prstGeom>
          <a:noFill/>
        </p:spPr>
        <p:txBody>
          <a:bodyPr wrap="square" rtlCol="0">
            <a:spAutoFit/>
          </a:bodyPr>
          <a:lstStyle/>
          <a:p>
            <a:r>
              <a:rPr lang="en-US" dirty="0">
                <a:solidFill>
                  <a:srgbClr val="C00000"/>
                </a:solidFill>
              </a:rPr>
              <a:t>c</a:t>
            </a:r>
            <a:r>
              <a:rPr lang="en-US" dirty="0" smtClean="0">
                <a:solidFill>
                  <a:srgbClr val="C00000"/>
                </a:solidFill>
              </a:rPr>
              <a:t>oupling loops</a:t>
            </a:r>
            <a:endParaRPr lang="en-US" dirty="0">
              <a:solidFill>
                <a:srgbClr val="C00000"/>
              </a:solidFill>
            </a:endParaRPr>
          </a:p>
        </p:txBody>
      </p:sp>
      <p:sp>
        <p:nvSpPr>
          <p:cNvPr id="70" name="TextBox 69"/>
          <p:cNvSpPr txBox="1"/>
          <p:nvPr/>
        </p:nvSpPr>
        <p:spPr>
          <a:xfrm>
            <a:off x="5857884" y="2285992"/>
            <a:ext cx="3143240" cy="369332"/>
          </a:xfrm>
          <a:prstGeom prst="rect">
            <a:avLst/>
          </a:prstGeom>
          <a:noFill/>
        </p:spPr>
        <p:txBody>
          <a:bodyPr wrap="square" rtlCol="0">
            <a:spAutoFit/>
          </a:bodyPr>
          <a:lstStyle/>
          <a:p>
            <a:r>
              <a:rPr lang="en-US" dirty="0" smtClean="0">
                <a:solidFill>
                  <a:srgbClr val="C00000"/>
                </a:solidFill>
              </a:rPr>
              <a:t>Power supply 0 – 1000 A</a:t>
            </a:r>
            <a:endParaRPr lang="en-US" dirty="0">
              <a:solidFill>
                <a:srgbClr val="C0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2531</TotalTime>
  <Words>650</Words>
  <Application>Microsoft Office PowerPoint</Application>
  <PresentationFormat>On-screen Show (4:3)</PresentationFormat>
  <Paragraphs>86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Ecloud test installation (BA5) -  further findings and observations</vt:lpstr>
      <vt:lpstr>Contents</vt:lpstr>
      <vt:lpstr>Observation</vt:lpstr>
      <vt:lpstr>Observaton</vt:lpstr>
      <vt:lpstr>Analysis</vt:lpstr>
      <vt:lpstr>Results</vt:lpstr>
      <vt:lpstr>Results</vt:lpstr>
      <vt:lpstr>Analysis</vt:lpstr>
      <vt:lpstr>Analysis</vt:lpstr>
      <vt:lpstr>Results</vt:lpstr>
      <vt:lpstr>Results</vt:lpstr>
      <vt:lpstr>Results</vt:lpstr>
      <vt:lpstr>Conclusion</vt:lpstr>
      <vt:lpstr>Next Steps</vt:lpstr>
    </vt:vector>
  </TitlesOfParts>
  <Company>Studentenversion TU - Wien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Nick&amp;Silke</dc:creator>
  <cp:lastModifiedBy>caspers</cp:lastModifiedBy>
  <cp:revision>360</cp:revision>
  <dcterms:created xsi:type="dcterms:W3CDTF">2009-06-17T14:40:22Z</dcterms:created>
  <dcterms:modified xsi:type="dcterms:W3CDTF">2009-09-08T12:36:55Z</dcterms:modified>
</cp:coreProperties>
</file>