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57" r:id="rId7"/>
    <p:sldId id="258" r:id="rId8"/>
    <p:sldId id="259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-5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nelis\Documents\CERN\project\MKDV\MKDV1-7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style val="7"/>
  <c:chart>
    <c:title>
      <c:tx>
        <c:rich>
          <a:bodyPr/>
          <a:lstStyle/>
          <a:p>
            <a:pPr>
              <a:defRPr/>
            </a:pPr>
            <a:r>
              <a:rPr lang="fr-CH"/>
              <a:t>MKDV 50nsec</a:t>
            </a:r>
          </a:p>
        </c:rich>
      </c:tx>
      <c:layout>
        <c:manualLayout>
          <c:xMode val="edge"/>
          <c:yMode val="edge"/>
          <c:x val="0.38120906455320536"/>
          <c:y val="1.4571944818225029E-2"/>
        </c:manualLayout>
      </c:layout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Feuil1!$A$5:$A$9</c:f>
              <c:numCache>
                <c:formatCode>General</c:formatCode>
                <c:ptCount val="5"/>
                <c:pt idx="0">
                  <c:v>2.2222222222222228</c:v>
                </c:pt>
                <c:pt idx="1">
                  <c:v>4.375</c:v>
                </c:pt>
                <c:pt idx="2">
                  <c:v>6.5972222222222223</c:v>
                </c:pt>
                <c:pt idx="3">
                  <c:v>9.7222222222222214</c:v>
                </c:pt>
                <c:pt idx="4">
                  <c:v>11.527777777777777</c:v>
                </c:pt>
              </c:numCache>
            </c:numRef>
          </c:xVal>
          <c:yVal>
            <c:numRef>
              <c:f>Feuil1!$F$5:$F$9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264</c:v>
                </c:pt>
                <c:pt idx="3">
                  <c:v>1092</c:v>
                </c:pt>
                <c:pt idx="4">
                  <c:v>4654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numRef>
              <c:f>Feuil1!$A$5:$A$9</c:f>
              <c:numCache>
                <c:formatCode>General</c:formatCode>
                <c:ptCount val="5"/>
                <c:pt idx="0">
                  <c:v>2.2222222222222228</c:v>
                </c:pt>
                <c:pt idx="1">
                  <c:v>4.375</c:v>
                </c:pt>
                <c:pt idx="2">
                  <c:v>6.5972222222222223</c:v>
                </c:pt>
                <c:pt idx="3">
                  <c:v>9.7222222222222214</c:v>
                </c:pt>
                <c:pt idx="4">
                  <c:v>11.527777777777777</c:v>
                </c:pt>
              </c:numCache>
            </c:numRef>
          </c:xVal>
          <c:yVal>
            <c:numRef>
              <c:f>Feuil1!$O$5:$O$9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131</c:v>
                </c:pt>
                <c:pt idx="3">
                  <c:v>423</c:v>
                </c:pt>
                <c:pt idx="4">
                  <c:v>3345</c:v>
                </c:pt>
              </c:numCache>
            </c:numRef>
          </c:yVal>
        </c:ser>
        <c:axId val="55458816"/>
        <c:axId val="56116736"/>
      </c:scatterChart>
      <c:valAx>
        <c:axId val="55458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bunch intensity 10</a:t>
                </a:r>
                <a:r>
                  <a:rPr lang="fr-CH" baseline="30000"/>
                  <a:t>10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6116736"/>
        <c:crosses val="autoZero"/>
        <c:crossBetween val="midCat"/>
      </c:valAx>
      <c:valAx>
        <c:axId val="56116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Pressure rise 10-10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5458816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fr-CH"/>
              <a:t>conditioning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Feuil3!$A$5:$A$8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45</c:v>
                </c:pt>
                <c:pt idx="3">
                  <c:v>135</c:v>
                </c:pt>
              </c:numCache>
            </c:numRef>
          </c:xVal>
          <c:yVal>
            <c:numRef>
              <c:f>Feuil3!$F$5:$F$8</c:f>
              <c:numCache>
                <c:formatCode>General</c:formatCode>
                <c:ptCount val="4"/>
                <c:pt idx="0">
                  <c:v>146</c:v>
                </c:pt>
                <c:pt idx="1">
                  <c:v>114</c:v>
                </c:pt>
                <c:pt idx="2">
                  <c:v>59</c:v>
                </c:pt>
                <c:pt idx="3">
                  <c:v>16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Feuil3!$A$5:$A$8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45</c:v>
                </c:pt>
                <c:pt idx="3">
                  <c:v>135</c:v>
                </c:pt>
              </c:numCache>
            </c:numRef>
          </c:xVal>
          <c:yVal>
            <c:numRef>
              <c:f>Feuil3!$O$5:$O$8</c:f>
              <c:numCache>
                <c:formatCode>General</c:formatCode>
                <c:ptCount val="4"/>
                <c:pt idx="0">
                  <c:v>75</c:v>
                </c:pt>
                <c:pt idx="1">
                  <c:v>57</c:v>
                </c:pt>
                <c:pt idx="2">
                  <c:v>38</c:v>
                </c:pt>
                <c:pt idx="3">
                  <c:v>19</c:v>
                </c:pt>
              </c:numCache>
            </c:numRef>
          </c:yVal>
        </c:ser>
        <c:axId val="59257216"/>
        <c:axId val="59259136"/>
      </c:scatterChart>
      <c:valAx>
        <c:axId val="59257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Time</a:t>
                </a:r>
                <a:r>
                  <a:rPr lang="fr-CH" baseline="0"/>
                  <a:t> (min)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259136"/>
        <c:crosses val="autoZero"/>
        <c:crossBetween val="midCat"/>
      </c:valAx>
      <c:valAx>
        <c:axId val="592591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9257216"/>
        <c:crosses val="autoZero"/>
        <c:crossBetween val="midCat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Feuil5!$A$5:$A$8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Feuil5!$F$5:$F$8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49</c:v>
                </c:pt>
                <c:pt idx="3">
                  <c:v>119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Feuil5!$A$5:$A$8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Feuil5!$N$5:$N$8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74</c:v>
                </c:pt>
                <c:pt idx="3">
                  <c:v>99</c:v>
                </c:pt>
              </c:numCache>
            </c:numRef>
          </c:yVal>
        </c:ser>
        <c:axId val="59295616"/>
        <c:axId val="59301888"/>
      </c:scatterChart>
      <c:valAx>
        <c:axId val="59295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Beam dump</a:t>
                </a:r>
                <a:r>
                  <a:rPr lang="fr-CH" baseline="0"/>
                  <a:t> time ms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301888"/>
        <c:crosses val="autoZero"/>
        <c:crossBetween val="midCat"/>
      </c:valAx>
      <c:valAx>
        <c:axId val="59301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295616"/>
        <c:crosses val="autoZero"/>
        <c:crossBetween val="midCat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chart>
    <c:autoTitleDeleted val="1"/>
    <c:plotArea>
      <c:layout>
        <c:manualLayout>
          <c:layoutTarget val="inner"/>
          <c:xMode val="edge"/>
          <c:yMode val="edge"/>
          <c:x val="0.14118285214348206"/>
          <c:y val="7.4548702245552628E-2"/>
          <c:w val="0.75695603674540701"/>
          <c:h val="0.7000535870516185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Feuil5!$A$5:$A$8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Feuil5!$H$5:$H$8</c:f>
              <c:numCache>
                <c:formatCode>General</c:formatCode>
                <c:ptCount val="4"/>
                <c:pt idx="0">
                  <c:v>0</c:v>
                </c:pt>
                <c:pt idx="1">
                  <c:v>4.9822064056939519</c:v>
                </c:pt>
                <c:pt idx="2">
                  <c:v>14.347826086956518</c:v>
                </c:pt>
                <c:pt idx="3">
                  <c:v>24.221453287197225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Feuil5!$A$5:$A$8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Feuil5!$P$5:$P$8</c:f>
              <c:numCache>
                <c:formatCode>General</c:formatCode>
                <c:ptCount val="4"/>
                <c:pt idx="0">
                  <c:v>0</c:v>
                </c:pt>
                <c:pt idx="1">
                  <c:v>1.0676156583629888</c:v>
                </c:pt>
                <c:pt idx="2">
                  <c:v>30</c:v>
                </c:pt>
                <c:pt idx="3">
                  <c:v>8.6505190311418705</c:v>
                </c:pt>
              </c:numCache>
            </c:numRef>
          </c:yVal>
        </c:ser>
        <c:axId val="59445248"/>
        <c:axId val="59447168"/>
      </c:scatterChart>
      <c:valAx>
        <c:axId val="5944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Beam dump time ms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447168"/>
        <c:crosses val="autoZero"/>
        <c:crossBetween val="midCat"/>
      </c:valAx>
      <c:valAx>
        <c:axId val="59447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Pressure rise 10-10</a:t>
                </a:r>
              </a:p>
              <a:p>
                <a:pPr>
                  <a:defRPr/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445248"/>
        <c:crosses val="autoZero"/>
        <c:crossBetween val="midCat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fr-CH"/>
              <a:t>presure</a:t>
            </a:r>
            <a:r>
              <a:rPr lang="fr-CH" baseline="0"/>
              <a:t> peak as funtion of dump timing</a:t>
            </a:r>
            <a:endParaRPr lang="fr-CH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Feuil4!$F$6:$F$9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15</c:v>
                </c:pt>
                <c:pt idx="3">
                  <c:v>77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Feuil4!$N$6:$N$9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20</c:v>
                </c:pt>
                <c:pt idx="3">
                  <c:v>48</c:v>
                </c:pt>
              </c:numCache>
            </c:numRef>
          </c:yVal>
        </c:ser>
        <c:axId val="59489664"/>
        <c:axId val="59528704"/>
      </c:scatterChart>
      <c:valAx>
        <c:axId val="59489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time</a:t>
                </a:r>
                <a:r>
                  <a:rPr lang="fr-CH" baseline="0"/>
                  <a:t> dump (ms)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528704"/>
        <c:crosses val="autoZero"/>
        <c:crossBetween val="midCat"/>
      </c:valAx>
      <c:valAx>
        <c:axId val="595287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9489664"/>
        <c:crosses val="autoZero"/>
        <c:crossBetween val="midCat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chart>
    <c:title>
      <c:tx>
        <c:rich>
          <a:bodyPr/>
          <a:lstStyle/>
          <a:p>
            <a:pPr>
              <a:defRPr/>
            </a:pPr>
            <a:r>
              <a:rPr lang="fr-CH"/>
              <a:t>contribution</a:t>
            </a:r>
            <a:r>
              <a:rPr lang="fr-CH" baseline="0"/>
              <a:t> per second</a:t>
            </a:r>
            <a:endParaRPr lang="fr-CH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Feuil4!$H$6:$H$9</c:f>
              <c:numCache>
                <c:formatCode>General</c:formatCode>
                <c:ptCount val="4"/>
                <c:pt idx="0">
                  <c:v>0</c:v>
                </c:pt>
                <c:pt idx="1">
                  <c:v>1.0676156583629888</c:v>
                </c:pt>
                <c:pt idx="2">
                  <c:v>5.2173913043478279</c:v>
                </c:pt>
                <c:pt idx="3">
                  <c:v>21.453287197231827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Feuil4!$P$6:$P$9</c:f>
              <c:numCache>
                <c:formatCode>General</c:formatCode>
                <c:ptCount val="4"/>
                <c:pt idx="0">
                  <c:v>0</c:v>
                </c:pt>
                <c:pt idx="1">
                  <c:v>1.0676156583629888</c:v>
                </c:pt>
                <c:pt idx="2">
                  <c:v>6.9565217391304364</c:v>
                </c:pt>
                <c:pt idx="3">
                  <c:v>9.688581314878892</c:v>
                </c:pt>
              </c:numCache>
            </c:numRef>
          </c:yVal>
        </c:ser>
        <c:axId val="59561856"/>
        <c:axId val="59564032"/>
      </c:scatterChart>
      <c:valAx>
        <c:axId val="59561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 sz="1000" b="1" i="0" u="none" strike="noStrike" baseline="0"/>
                  <a:t>time dump (ms)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564032"/>
        <c:crosses val="autoZero"/>
        <c:crossBetween val="midCat"/>
      </c:valAx>
      <c:valAx>
        <c:axId val="595640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95618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fr-CH"/>
              <a:t>presure</a:t>
            </a:r>
            <a:r>
              <a:rPr lang="fr-CH" baseline="0"/>
              <a:t> peak as funtion of dump timing</a:t>
            </a:r>
            <a:endParaRPr lang="fr-CH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Feuil4!$F$6:$F$9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15</c:v>
                </c:pt>
                <c:pt idx="3">
                  <c:v>77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Feuil4!$N$6:$N$9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20</c:v>
                </c:pt>
                <c:pt idx="3">
                  <c:v>48</c:v>
                </c:pt>
              </c:numCache>
            </c:numRef>
          </c:yVal>
        </c:ser>
        <c:axId val="56154368"/>
        <c:axId val="57934208"/>
      </c:scatterChart>
      <c:valAx>
        <c:axId val="56154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time</a:t>
                </a:r>
                <a:r>
                  <a:rPr lang="fr-CH" baseline="0"/>
                  <a:t> dump (ms)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34208"/>
        <c:crosses val="autoZero"/>
        <c:crossBetween val="midCat"/>
      </c:valAx>
      <c:valAx>
        <c:axId val="579342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6154368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fr-CH"/>
              <a:t>contribution</a:t>
            </a:r>
            <a:r>
              <a:rPr lang="fr-CH" baseline="0"/>
              <a:t> per second</a:t>
            </a:r>
            <a:endParaRPr lang="fr-CH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Feuil4!$H$6:$H$9</c:f>
              <c:numCache>
                <c:formatCode>General</c:formatCode>
                <c:ptCount val="4"/>
                <c:pt idx="0">
                  <c:v>0</c:v>
                </c:pt>
                <c:pt idx="1">
                  <c:v>1.0676156583629886</c:v>
                </c:pt>
                <c:pt idx="2">
                  <c:v>5.2173913043478288</c:v>
                </c:pt>
                <c:pt idx="3">
                  <c:v>21.453287197231827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Feuil4!$A$6:$A$9</c:f>
              <c:numCache>
                <c:formatCode>General</c:formatCode>
                <c:ptCount val="4"/>
                <c:pt idx="0">
                  <c:v>10890</c:v>
                </c:pt>
                <c:pt idx="1">
                  <c:v>13700</c:v>
                </c:pt>
                <c:pt idx="2">
                  <c:v>16000</c:v>
                </c:pt>
                <c:pt idx="3">
                  <c:v>18890</c:v>
                </c:pt>
              </c:numCache>
            </c:numRef>
          </c:xVal>
          <c:yVal>
            <c:numRef>
              <c:f>Feuil4!$P$6:$P$9</c:f>
              <c:numCache>
                <c:formatCode>General</c:formatCode>
                <c:ptCount val="4"/>
                <c:pt idx="0">
                  <c:v>0</c:v>
                </c:pt>
                <c:pt idx="1">
                  <c:v>1.0676156583629886</c:v>
                </c:pt>
                <c:pt idx="2">
                  <c:v>6.9565217391304364</c:v>
                </c:pt>
                <c:pt idx="3">
                  <c:v>9.688581314878892</c:v>
                </c:pt>
              </c:numCache>
            </c:numRef>
          </c:yVal>
        </c:ser>
        <c:axId val="57971456"/>
        <c:axId val="57973376"/>
      </c:scatterChart>
      <c:valAx>
        <c:axId val="57971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 sz="1000" b="1" i="0" u="none" strike="noStrike" baseline="0"/>
                  <a:t>time dump (ms)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73376"/>
        <c:crosses val="autoZero"/>
        <c:crossBetween val="midCat"/>
      </c:valAx>
      <c:valAx>
        <c:axId val="579733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71456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chart>
    <c:plotArea>
      <c:layout/>
      <c:barChart>
        <c:barDir val="col"/>
        <c:grouping val="clustered"/>
        <c:ser>
          <c:idx val="0"/>
          <c:order val="0"/>
          <c:val>
            <c:numRef>
              <c:f>'[MKDV-50.xlsx]Feuil6'!$F$8,'[MKDV-50.xlsx]Feuil6'!$F$9</c:f>
              <c:numCache>
                <c:formatCode>General</c:formatCode>
                <c:ptCount val="2"/>
                <c:pt idx="0">
                  <c:v>48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val>
            <c:numRef>
              <c:f>'[MKDV-50.xlsx]Feuil6'!$N$8,'[MKDV-50.xlsx]Feuil6'!$N$9</c:f>
              <c:numCache>
                <c:formatCode>General</c:formatCode>
                <c:ptCount val="2"/>
                <c:pt idx="0">
                  <c:v>34</c:v>
                </c:pt>
                <c:pt idx="1">
                  <c:v>21</c:v>
                </c:pt>
              </c:numCache>
            </c:numRef>
          </c:val>
        </c:ser>
        <c:axId val="85840640"/>
        <c:axId val="85842560"/>
      </c:barChart>
      <c:catAx>
        <c:axId val="85840640"/>
        <c:scaling>
          <c:orientation val="minMax"/>
        </c:scaling>
        <c:axPos val="b"/>
        <c:tickLblPos val="nextTo"/>
        <c:crossAx val="85842560"/>
        <c:crosses val="autoZero"/>
        <c:auto val="1"/>
        <c:lblAlgn val="ctr"/>
        <c:lblOffset val="100"/>
      </c:catAx>
      <c:valAx>
        <c:axId val="85842560"/>
        <c:scaling>
          <c:orientation val="minMax"/>
        </c:scaling>
        <c:axPos val="l"/>
        <c:majorGridlines/>
        <c:numFmt formatCode="General" sourceLinked="1"/>
        <c:tickLblPos val="nextTo"/>
        <c:crossAx val="858406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chart>
    <c:autoTitleDeleted val="1"/>
    <c:plotArea>
      <c:layout/>
      <c:barChart>
        <c:barDir val="col"/>
        <c:grouping val="clustered"/>
        <c:ser>
          <c:idx val="0"/>
          <c:order val="0"/>
          <c:val>
            <c:numRef>
              <c:f>Feuil5!$F$5:$F$7</c:f>
              <c:numCache>
                <c:formatCode>General</c:formatCode>
                <c:ptCount val="3"/>
                <c:pt idx="0">
                  <c:v>37</c:v>
                </c:pt>
                <c:pt idx="1">
                  <c:v>30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val>
            <c:numRef>
              <c:f>Feuil5!$N$5:$N$7</c:f>
              <c:numCache>
                <c:formatCode>General</c:formatCode>
                <c:ptCount val="3"/>
                <c:pt idx="0">
                  <c:v>19</c:v>
                </c:pt>
                <c:pt idx="1">
                  <c:v>16</c:v>
                </c:pt>
                <c:pt idx="2">
                  <c:v>4</c:v>
                </c:pt>
              </c:numCache>
            </c:numRef>
          </c:val>
        </c:ser>
        <c:axId val="58040704"/>
        <c:axId val="58042240"/>
      </c:barChart>
      <c:catAx>
        <c:axId val="58040704"/>
        <c:scaling>
          <c:orientation val="minMax"/>
        </c:scaling>
        <c:axPos val="b"/>
        <c:majorTickMark val="none"/>
        <c:tickLblPos val="nextTo"/>
        <c:crossAx val="58042240"/>
        <c:crosses val="autoZero"/>
        <c:auto val="1"/>
        <c:lblAlgn val="ctr"/>
        <c:lblOffset val="100"/>
      </c:catAx>
      <c:valAx>
        <c:axId val="58042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 b="1" i="0" baseline="0"/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tickLblPos val="nextTo"/>
        <c:crossAx val="580407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en-US">
                <a:latin typeface="+mn-lt"/>
              </a:rPr>
              <a:t> MKDV1 75</a:t>
            </a:r>
            <a:r>
              <a:rPr lang="en-US" baseline="0">
                <a:latin typeface="+mn-lt"/>
              </a:rPr>
              <a:t> nsec 30%</a:t>
            </a:r>
            <a:endParaRPr lang="en-US">
              <a:latin typeface="+mn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2516563003556938"/>
          <c:y val="0.16828306441327531"/>
          <c:w val="0.77927500911651848"/>
          <c:h val="0.52709731204369992"/>
        </c:manualLayout>
      </c:layout>
      <c:scatterChart>
        <c:scatterStyle val="lineMarker"/>
        <c:ser>
          <c:idx val="0"/>
          <c:order val="0"/>
          <c:tx>
            <c:strRef>
              <c:f>Feuil1!$F$4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xVal>
            <c:numRef>
              <c:f>Feuil1!$A$5:$A$9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Feuil1!$F$5:$F$9</c:f>
              <c:numCache>
                <c:formatCode>General</c:formatCode>
                <c:ptCount val="5"/>
                <c:pt idx="0">
                  <c:v>7</c:v>
                </c:pt>
                <c:pt idx="1">
                  <c:v>41</c:v>
                </c:pt>
                <c:pt idx="2">
                  <c:v>67</c:v>
                </c:pt>
                <c:pt idx="3">
                  <c:v>72</c:v>
                </c:pt>
                <c:pt idx="4">
                  <c:v>45</c:v>
                </c:pt>
              </c:numCache>
            </c:numRef>
          </c:yVal>
        </c:ser>
        <c:axId val="58078720"/>
        <c:axId val="58080640"/>
      </c:scatterChart>
      <c:valAx>
        <c:axId val="58078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Nr</a:t>
                </a:r>
                <a:r>
                  <a:rPr lang="fr-CH" baseline="0"/>
                  <a:t> Batches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8080640"/>
        <c:crosses val="autoZero"/>
        <c:crossBetween val="midCat"/>
      </c:valAx>
      <c:valAx>
        <c:axId val="580806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Pressure</a:t>
                </a:r>
                <a:r>
                  <a:rPr lang="fr-CH" baseline="0"/>
                  <a:t> rise 10</a:t>
                </a:r>
                <a:r>
                  <a:rPr lang="fr-CH" baseline="30000"/>
                  <a:t>-10</a:t>
                </a:r>
              </a:p>
            </c:rich>
          </c:tx>
          <c:layout>
            <c:manualLayout>
              <c:xMode val="edge"/>
              <c:yMode val="edge"/>
              <c:x val="2.6097271648873151E-2"/>
              <c:y val="0.30210333297378922"/>
            </c:manualLayout>
          </c:layout>
        </c:title>
        <c:numFmt formatCode="General" sourceLinked="1"/>
        <c:majorTickMark val="none"/>
        <c:tickLblPos val="nextTo"/>
        <c:crossAx val="5807872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/>
              <a:t>MKDV2 75 nsec 30%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687543958965914"/>
          <c:y val="0.16922474160855866"/>
          <c:w val="0.7597160894103927"/>
          <c:h val="0.46384279383778543"/>
        </c:manualLayout>
      </c:layout>
      <c:scatterChart>
        <c:scatterStyle val="lineMarker"/>
        <c:ser>
          <c:idx val="0"/>
          <c:order val="0"/>
          <c:tx>
            <c:strRef>
              <c:f>Feuil1!$O$4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xVal>
            <c:numRef>
              <c:f>Feuil1!$J$5:$J$9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Feuil1!$O$5:$O$9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59</c:v>
                </c:pt>
                <c:pt idx="3">
                  <c:v>45</c:v>
                </c:pt>
                <c:pt idx="4">
                  <c:v>31</c:v>
                </c:pt>
              </c:numCache>
            </c:numRef>
          </c:yVal>
        </c:ser>
        <c:axId val="58097024"/>
        <c:axId val="58115584"/>
      </c:scatterChart>
      <c:valAx>
        <c:axId val="58097024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Nr Batches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8115584"/>
        <c:crosses val="autoZero"/>
        <c:crossBetween val="midCat"/>
      </c:valAx>
      <c:valAx>
        <c:axId val="58115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809702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MKDV1 75 nsec nominal</a:t>
            </a:r>
            <a:endParaRPr lang="fr-CH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Feuil2!$F$4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xVal>
            <c:numRef>
              <c:f>Feuil2!$A$5:$A$8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Feuil2!$F$5:$F$8</c:f>
              <c:numCache>
                <c:formatCode>General</c:formatCode>
                <c:ptCount val="4"/>
                <c:pt idx="0">
                  <c:v>63</c:v>
                </c:pt>
                <c:pt idx="1">
                  <c:v>98</c:v>
                </c:pt>
                <c:pt idx="2">
                  <c:v>132</c:v>
                </c:pt>
                <c:pt idx="3">
                  <c:v>156</c:v>
                </c:pt>
              </c:numCache>
            </c:numRef>
          </c:yVal>
        </c:ser>
        <c:axId val="57902976"/>
        <c:axId val="57921536"/>
      </c:scatterChart>
      <c:valAx>
        <c:axId val="57902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H"/>
                  <a:t>nr</a:t>
                </a:r>
                <a:r>
                  <a:rPr lang="fr-CH" baseline="0"/>
                  <a:t>. of batches</a:t>
                </a: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21536"/>
        <c:crosses val="autoZero"/>
        <c:crossBetween val="midCat"/>
      </c:valAx>
      <c:valAx>
        <c:axId val="57921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000"/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029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/>
              <a:t>MKDV2 75 nsec nominal</a:t>
            </a:r>
            <a:endParaRPr lang="fr-CH" sz="1800" b="1" i="0" baseline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Feuil2!$O$4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xVal>
            <c:numRef>
              <c:f>Feuil2!$J$5:$J$8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Feuil2!$O$5:$O$8</c:f>
              <c:numCache>
                <c:formatCode>General</c:formatCode>
                <c:ptCount val="4"/>
                <c:pt idx="0">
                  <c:v>39</c:v>
                </c:pt>
                <c:pt idx="1">
                  <c:v>70</c:v>
                </c:pt>
                <c:pt idx="2">
                  <c:v>98</c:v>
                </c:pt>
                <c:pt idx="3">
                  <c:v>134</c:v>
                </c:pt>
              </c:numCache>
            </c:numRef>
          </c:yVal>
        </c:ser>
        <c:axId val="57926016"/>
        <c:axId val="57931648"/>
      </c:scatterChart>
      <c:valAx>
        <c:axId val="57926016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H" sz="1000" b="1" i="0" baseline="0"/>
                  <a:t>nr. of batches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31648"/>
        <c:crosses val="autoZero"/>
        <c:crossBetween val="midCat"/>
      </c:valAx>
      <c:valAx>
        <c:axId val="579316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H" sz="1000" b="1" i="0" baseline="0"/>
                  <a:t>Pressure rise 10</a:t>
                </a:r>
                <a:r>
                  <a:rPr lang="fr-CH" sz="1000" b="1" i="0" baseline="30000"/>
                  <a:t>-10</a:t>
                </a:r>
                <a:endParaRPr lang="fr-CH" sz="1800" b="1" i="0" baseline="0"/>
              </a:p>
              <a:p>
                <a:pPr>
                  <a:defRPr/>
                </a:pPr>
                <a:endParaRPr lang="fr-CH"/>
              </a:p>
            </c:rich>
          </c:tx>
          <c:layout/>
        </c:title>
        <c:numFmt formatCode="General" sourceLinked="1"/>
        <c:majorTickMark val="none"/>
        <c:tickLblPos val="nextTo"/>
        <c:crossAx val="579260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AA3C-3EB1-4D97-914B-E8DC4E8DBFD1}" type="datetimeFigureOut">
              <a:rPr lang="fr-FR" smtClean="0"/>
              <a:pPr/>
              <a:t>21/11/2008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1A540-5A84-4DD3-A303-BE2ED9F42C2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MKDV vacuum behaviour with LHC beams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/>
              <a:t>K. Cornelis</a:t>
            </a:r>
          </a:p>
          <a:p>
            <a:endParaRPr lang="en-GB" dirty="0" smtClean="0"/>
          </a:p>
          <a:p>
            <a:r>
              <a:rPr lang="en-GB" dirty="0" smtClean="0"/>
              <a:t>SPSU meeting 18/11/08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129460" y="3028936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7129460" y="3814754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142976" y="428604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1000100" y="3500438"/>
          <a:ext cx="4714908" cy="260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857884" y="785794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 </a:t>
            </a:r>
            <a:r>
              <a:rPr lang="en-GB" dirty="0" err="1" smtClean="0">
                <a:solidFill>
                  <a:srgbClr val="FF0000"/>
                </a:solidFill>
              </a:rPr>
              <a:t>nsec</a:t>
            </a:r>
            <a:r>
              <a:rPr lang="en-GB" dirty="0" smtClean="0">
                <a:solidFill>
                  <a:srgbClr val="FF0000"/>
                </a:solidFill>
              </a:rPr>
              <a:t> beam (60% nominal)</a:t>
            </a:r>
            <a:endParaRPr lang="fr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 The instantaneous pressure rises in MKDV kickers shows a clear threshold effect with intensity.</a:t>
            </a:r>
          </a:p>
          <a:p>
            <a:r>
              <a:rPr lang="en-GB" dirty="0" smtClean="0"/>
              <a:t>There is a relative fast conditioning effect.</a:t>
            </a:r>
          </a:p>
          <a:p>
            <a:r>
              <a:rPr lang="en-GB" dirty="0" smtClean="0"/>
              <a:t>Phenomena is present for 50nsec and 75nsec spacing.</a:t>
            </a:r>
          </a:p>
          <a:p>
            <a:r>
              <a:rPr lang="en-GB" dirty="0" smtClean="0"/>
              <a:t>Depends on bunch length</a:t>
            </a:r>
          </a:p>
          <a:p>
            <a:r>
              <a:rPr lang="en-GB" dirty="0" smtClean="0"/>
              <a:t>Depends on batch spacing</a:t>
            </a:r>
          </a:p>
          <a:p>
            <a:r>
              <a:rPr lang="en-GB" dirty="0" smtClean="0"/>
              <a:t>Time behaviour of MKDV1 and MKDV2 different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215206" y="2571744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7215206" y="4071942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571472" y="500042"/>
            <a:ext cx="832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Pressure peak as function of bunch intensity 4 batches (50 nsec)</a:t>
            </a:r>
            <a:endParaRPr lang="fr-CH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1000100" y="1643050"/>
          <a:ext cx="5829300" cy="3486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129460" y="3028936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7129460" y="3814754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142976" y="428604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1000100" y="3500438"/>
          <a:ext cx="4714908" cy="260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857884" y="785794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 </a:t>
            </a:r>
            <a:r>
              <a:rPr lang="en-GB" dirty="0" err="1" smtClean="0">
                <a:solidFill>
                  <a:srgbClr val="FF0000"/>
                </a:solidFill>
              </a:rPr>
              <a:t>nsec</a:t>
            </a:r>
            <a:r>
              <a:rPr lang="en-GB" dirty="0" smtClean="0">
                <a:solidFill>
                  <a:srgbClr val="FF0000"/>
                </a:solidFill>
              </a:rPr>
              <a:t> beam (60% nominal)</a:t>
            </a:r>
            <a:endParaRPr lang="fr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3108" y="642918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Influence of RF volts (60% of nominal 4 batches)</a:t>
            </a:r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29460" y="3028936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7129460" y="3814754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  <p:graphicFrame>
        <p:nvGraphicFramePr>
          <p:cNvPr id="7" name="Graphique 6"/>
          <p:cNvGraphicFramePr/>
          <p:nvPr/>
        </p:nvGraphicFramePr>
        <p:xfrm>
          <a:off x="1785918" y="1714488"/>
          <a:ext cx="50720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571736" y="528638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Rf</a:t>
            </a:r>
            <a:r>
              <a:rPr lang="en-GB" dirty="0" smtClean="0"/>
              <a:t> V high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5143504" y="5357826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Rf</a:t>
            </a:r>
            <a:r>
              <a:rPr lang="en-GB" dirty="0" smtClean="0"/>
              <a:t> V low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1142976" y="1905000"/>
          <a:ext cx="6243661" cy="359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28794" y="1000108"/>
            <a:ext cx="578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Influence of the batch distances (60% of nominal 4 batches)</a:t>
            </a:r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85984" y="557214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Nominal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4000496" y="5572140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+5 bunches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000760" y="5572140"/>
            <a:ext cx="82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square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7643834" y="2857496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7643834" y="3643314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785918" y="3714752"/>
          <a:ext cx="564360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1643042" y="1000108"/>
          <a:ext cx="5829300" cy="2557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rot="10800000" flipV="1">
            <a:off x="6500826" y="4572008"/>
            <a:ext cx="714380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 flipV="1">
            <a:off x="6500826" y="1928802"/>
            <a:ext cx="714380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286644" y="1714488"/>
            <a:ext cx="128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hour later</a:t>
            </a:r>
            <a:endParaRPr lang="fr-CH" dirty="0"/>
          </a:p>
        </p:txBody>
      </p:sp>
      <p:sp>
        <p:nvSpPr>
          <p:cNvPr id="12" name="ZoneTexte 11"/>
          <p:cNvSpPr txBox="1"/>
          <p:nvPr/>
        </p:nvSpPr>
        <p:spPr>
          <a:xfrm>
            <a:off x="7215206" y="4357694"/>
            <a:ext cx="1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hour later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1428728" y="785794"/>
          <a:ext cx="6072230" cy="245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1357290" y="3643314"/>
          <a:ext cx="6286544" cy="250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858148" y="1785926"/>
            <a:ext cx="8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7929586" y="4572008"/>
            <a:ext cx="8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6786578" y="2571744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6786578" y="3429000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4357686" y="3857628"/>
            <a:ext cx="884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 batches</a:t>
            </a:r>
            <a:endParaRPr lang="fr-CH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000760" y="500042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75nsec nominal</a:t>
            </a:r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57356" y="3071810"/>
            <a:ext cx="82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1batch</a:t>
            </a:r>
            <a:endParaRPr lang="fr-CH" dirty="0"/>
          </a:p>
        </p:txBody>
      </p:sp>
      <p:graphicFrame>
        <p:nvGraphicFramePr>
          <p:cNvPr id="16" name="Graphique 15"/>
          <p:cNvGraphicFramePr/>
          <p:nvPr/>
        </p:nvGraphicFramePr>
        <p:xfrm>
          <a:off x="928662" y="1357298"/>
          <a:ext cx="5324475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1142976" y="1000108"/>
          <a:ext cx="5000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/>
          <p:nvPr/>
        </p:nvGraphicFramePr>
        <p:xfrm>
          <a:off x="1357290" y="3571876"/>
          <a:ext cx="492922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143108" y="42860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Dependence on time in cycle</a:t>
            </a:r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86578" y="2571744"/>
            <a:ext cx="89050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MKDV1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786578" y="3429000"/>
            <a:ext cx="8905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MKDV2</a:t>
            </a:r>
            <a:endParaRPr lang="fr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286</Words>
  <Application>Microsoft Office PowerPoint</Application>
  <PresentationFormat>Affichage à l'écran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MKDV vacuum behaviour with LHC beams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Cornelis</dc:creator>
  <cp:lastModifiedBy>Cornelis</cp:lastModifiedBy>
  <cp:revision>22</cp:revision>
  <dcterms:created xsi:type="dcterms:W3CDTF">2008-10-20T12:13:01Z</dcterms:created>
  <dcterms:modified xsi:type="dcterms:W3CDTF">2008-11-21T11:41:33Z</dcterms:modified>
</cp:coreProperties>
</file>