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67" r:id="rId4"/>
    <p:sldId id="269" r:id="rId5"/>
    <p:sldId id="268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28" autoAdjust="0"/>
    <p:restoredTop sz="94660"/>
  </p:normalViewPr>
  <p:slideViewPr>
    <p:cSldViewPr snapToGrid="0">
      <p:cViewPr>
        <p:scale>
          <a:sx n="106" d="100"/>
          <a:sy n="106" d="100"/>
        </p:scale>
        <p:origin x="-1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47BAE9B-C10F-4751-98D8-EA39C9BC17B2}" type="datetimeFigureOut">
              <a:rPr lang="en-US"/>
              <a:pPr>
                <a:defRPr/>
              </a:pPr>
              <a:t>10/16/2008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E4F93FE-2698-43B5-845F-34E2F6ABD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4310EA-64A8-4A4F-99F8-7BBB0DF1E8D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89106F-FAA6-4830-9440-EBED5C9A184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A8B580-02AF-4A12-8355-A5E20D34BDC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F3AD77-7B8F-42A7-91B1-863E3B98B88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7B3084-6DE7-438B-BC77-505A35997EB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F93FE-2698-43B5-845F-34E2F6ABD8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M.Taborelli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735138" y="3667125"/>
            <a:ext cx="2133600" cy="476250"/>
          </a:xfrm>
          <a:noFill/>
        </p:spPr>
        <p:txBody>
          <a:bodyPr/>
          <a:lstStyle/>
          <a:p>
            <a:r>
              <a:rPr lang="en-US" sz="1800" smtClean="0"/>
              <a:t>C. Yin Vallgren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433513" y="2617788"/>
            <a:ext cx="6470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SPS MD run 6.10 – 8.10 with 25ns, 50ns and 75ns LHC beam</a:t>
            </a:r>
          </a:p>
          <a:p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663700" y="4013200"/>
            <a:ext cx="408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SPSU-team</a:t>
            </a:r>
          </a:p>
          <a:p>
            <a:r>
              <a:rPr lang="en-US"/>
              <a:t>TS-MME, AT-VAC, AB/OP-RF-BI-ABP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820738" y="879475"/>
            <a:ext cx="4937125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Results from the SPS run week 41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Group 87"/>
          <p:cNvGrpSpPr>
            <a:grpSpLocks/>
          </p:cNvGrpSpPr>
          <p:nvPr/>
        </p:nvGrpSpPr>
        <p:grpSpPr bwMode="auto">
          <a:xfrm>
            <a:off x="528638" y="838200"/>
            <a:ext cx="2938462" cy="1981200"/>
            <a:chOff x="333" y="528"/>
            <a:chExt cx="1851" cy="1248"/>
          </a:xfrm>
        </p:grpSpPr>
        <p:sp>
          <p:nvSpPr>
            <p:cNvPr id="17420" name="Rectangle 22"/>
            <p:cNvSpPr>
              <a:spLocks noChangeArrowheads="1"/>
            </p:cNvSpPr>
            <p:nvPr/>
          </p:nvSpPr>
          <p:spPr bwMode="auto">
            <a:xfrm>
              <a:off x="880" y="528"/>
              <a:ext cx="1304" cy="1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Text Box 70"/>
            <p:cNvSpPr txBox="1">
              <a:spLocks noChangeArrowheads="1"/>
            </p:cNvSpPr>
            <p:nvPr/>
          </p:nvSpPr>
          <p:spPr bwMode="auto">
            <a:xfrm rot="-5400000">
              <a:off x="-34" y="1084"/>
              <a:ext cx="1059" cy="3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Normalized current</a:t>
              </a:r>
            </a:p>
            <a:p>
              <a:endParaRPr lang="en-US" sz="1400"/>
            </a:p>
          </p:txBody>
        </p:sp>
      </p:grpSp>
      <p:pic>
        <p:nvPicPr>
          <p:cNvPr id="17412" name="Picture 27" descr="CarbonDose25n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3263" y="544513"/>
            <a:ext cx="414496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8" descr="NEGDose25n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4963" y="3749675"/>
            <a:ext cx="414496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30"/>
          <p:cNvSpPr txBox="1">
            <a:spLocks noChangeArrowheads="1"/>
          </p:cNvSpPr>
          <p:nvPr/>
        </p:nvSpPr>
        <p:spPr bwMode="auto">
          <a:xfrm>
            <a:off x="6338888" y="2020888"/>
            <a:ext cx="992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Carbon</a:t>
            </a:r>
          </a:p>
        </p:txBody>
      </p:sp>
      <p:sp>
        <p:nvSpPr>
          <p:cNvPr id="17415" name="TextBox 31"/>
          <p:cNvSpPr txBox="1">
            <a:spLocks noChangeArrowheads="1"/>
          </p:cNvSpPr>
          <p:nvPr/>
        </p:nvSpPr>
        <p:spPr bwMode="auto">
          <a:xfrm>
            <a:off x="4700588" y="4510088"/>
            <a:ext cx="68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NEG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856413" y="3497263"/>
            <a:ext cx="25209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A factor of 10 lower</a:t>
            </a:r>
          </a:p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 than the previous measurement.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12775" y="3505200"/>
            <a:ext cx="2390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The same as the previous measurement.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81013" y="5040313"/>
            <a:ext cx="2492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5 times higher than the previous measurement.</a:t>
            </a:r>
            <a:endParaRPr lang="en-US" sz="1600">
              <a:solidFill>
                <a:schemeClr val="accent2"/>
              </a:solidFill>
            </a:endParaRPr>
          </a:p>
        </p:txBody>
      </p:sp>
      <p:pic>
        <p:nvPicPr>
          <p:cNvPr id="17419" name="Picture 35" descr="StStDose25ns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9300" y="506413"/>
            <a:ext cx="41449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708150" y="922338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Stainless steel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631950" y="206375"/>
            <a:ext cx="62388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Results SPS MD run week 41:  25 ns spacing LHC beam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11"/>
          <p:cNvSpPr txBox="1">
            <a:spLocks noChangeArrowheads="1"/>
          </p:cNvSpPr>
          <p:nvPr/>
        </p:nvSpPr>
        <p:spPr bwMode="auto">
          <a:xfrm>
            <a:off x="496888" y="40687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magnet on</a:t>
            </a:r>
          </a:p>
        </p:txBody>
      </p:sp>
      <p:sp>
        <p:nvSpPr>
          <p:cNvPr id="19460" name="Text Box 13"/>
          <p:cNvSpPr txBox="1">
            <a:spLocks noChangeArrowheads="1"/>
          </p:cNvSpPr>
          <p:nvPr/>
        </p:nvSpPr>
        <p:spPr bwMode="auto">
          <a:xfrm>
            <a:off x="6356350" y="5572125"/>
            <a:ext cx="245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Effect of bad vacuum?</a:t>
            </a:r>
          </a:p>
        </p:txBody>
      </p:sp>
      <p:sp>
        <p:nvSpPr>
          <p:cNvPr id="19461" name="Text Box 14"/>
          <p:cNvSpPr txBox="1">
            <a:spLocks noChangeArrowheads="1"/>
          </p:cNvSpPr>
          <p:nvPr/>
        </p:nvSpPr>
        <p:spPr bwMode="auto">
          <a:xfrm>
            <a:off x="6473825" y="4125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9462" name="Group 32"/>
          <p:cNvGrpSpPr>
            <a:grpSpLocks/>
          </p:cNvGrpSpPr>
          <p:nvPr/>
        </p:nvGrpSpPr>
        <p:grpSpPr bwMode="auto">
          <a:xfrm>
            <a:off x="304800" y="796925"/>
            <a:ext cx="3957638" cy="3155950"/>
            <a:chOff x="0" y="734"/>
            <a:chExt cx="2493" cy="1988"/>
          </a:xfrm>
        </p:grpSpPr>
        <p:pic>
          <p:nvPicPr>
            <p:cNvPr id="19483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734"/>
              <a:ext cx="2493" cy="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4" name="Text Box 17"/>
            <p:cNvSpPr txBox="1">
              <a:spLocks noChangeArrowheads="1"/>
            </p:cNvSpPr>
            <p:nvPr/>
          </p:nvSpPr>
          <p:spPr bwMode="auto">
            <a:xfrm>
              <a:off x="998" y="1999"/>
              <a:ext cx="104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Stainless steel</a:t>
              </a:r>
            </a:p>
          </p:txBody>
        </p:sp>
        <p:sp>
          <p:nvSpPr>
            <p:cNvPr id="19485" name="Text Box 18"/>
            <p:cNvSpPr txBox="1">
              <a:spLocks noChangeArrowheads="1"/>
            </p:cNvSpPr>
            <p:nvPr/>
          </p:nvSpPr>
          <p:spPr bwMode="auto">
            <a:xfrm>
              <a:off x="886" y="2510"/>
              <a:ext cx="784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Dose [nClb]</a:t>
              </a:r>
            </a:p>
          </p:txBody>
        </p:sp>
        <p:sp>
          <p:nvSpPr>
            <p:cNvPr id="19486" name="Text Box 21"/>
            <p:cNvSpPr txBox="1">
              <a:spLocks noChangeArrowheads="1"/>
            </p:cNvSpPr>
            <p:nvPr/>
          </p:nvSpPr>
          <p:spPr bwMode="auto">
            <a:xfrm>
              <a:off x="2062" y="2415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x10</a:t>
              </a:r>
              <a:r>
                <a:rPr lang="en-US" sz="1400" baseline="30000"/>
                <a:t>8</a:t>
              </a:r>
            </a:p>
          </p:txBody>
        </p:sp>
        <p:sp>
          <p:nvSpPr>
            <p:cNvPr id="19487" name="Text Box 24"/>
            <p:cNvSpPr txBox="1">
              <a:spLocks noChangeArrowheads="1"/>
            </p:cNvSpPr>
            <p:nvPr/>
          </p:nvSpPr>
          <p:spPr bwMode="auto">
            <a:xfrm rot="-5400000">
              <a:off x="-434" y="1559"/>
              <a:ext cx="1059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Normalized current</a:t>
              </a:r>
            </a:p>
          </p:txBody>
        </p:sp>
      </p:grpSp>
      <p:grpSp>
        <p:nvGrpSpPr>
          <p:cNvPr id="19463" name="Group 33"/>
          <p:cNvGrpSpPr>
            <a:grpSpLocks/>
          </p:cNvGrpSpPr>
          <p:nvPr/>
        </p:nvGrpSpPr>
        <p:grpSpPr bwMode="auto">
          <a:xfrm>
            <a:off x="4470400" y="709613"/>
            <a:ext cx="3990975" cy="3213100"/>
            <a:chOff x="2752" y="671"/>
            <a:chExt cx="2514" cy="2024"/>
          </a:xfrm>
        </p:grpSpPr>
        <p:pic>
          <p:nvPicPr>
            <p:cNvPr id="19477" name="Picture 9" descr="DoseCarbo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70" y="750"/>
              <a:ext cx="2496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8" name="Text Box 16"/>
            <p:cNvSpPr txBox="1">
              <a:spLocks noChangeArrowheads="1"/>
            </p:cNvSpPr>
            <p:nvPr/>
          </p:nvSpPr>
          <p:spPr bwMode="auto">
            <a:xfrm>
              <a:off x="3702" y="2119"/>
              <a:ext cx="113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CARBON</a:t>
              </a:r>
            </a:p>
          </p:txBody>
        </p:sp>
        <p:sp>
          <p:nvSpPr>
            <p:cNvPr id="19479" name="Text Box 19"/>
            <p:cNvSpPr txBox="1">
              <a:spLocks noChangeArrowheads="1"/>
            </p:cNvSpPr>
            <p:nvPr/>
          </p:nvSpPr>
          <p:spPr bwMode="auto">
            <a:xfrm>
              <a:off x="3774" y="2503"/>
              <a:ext cx="70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Dose [nClb]</a:t>
              </a:r>
            </a:p>
          </p:txBody>
        </p:sp>
        <p:sp>
          <p:nvSpPr>
            <p:cNvPr id="19480" name="Text Box 22"/>
            <p:cNvSpPr txBox="1">
              <a:spLocks noChangeArrowheads="1"/>
            </p:cNvSpPr>
            <p:nvPr/>
          </p:nvSpPr>
          <p:spPr bwMode="auto">
            <a:xfrm>
              <a:off x="4878" y="2415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x10</a:t>
              </a:r>
              <a:r>
                <a:rPr lang="en-US" sz="1400" baseline="30000"/>
                <a:t>4</a:t>
              </a:r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 rot="-5400000">
              <a:off x="2318" y="1647"/>
              <a:ext cx="1059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Normalized current</a:t>
              </a:r>
            </a:p>
          </p:txBody>
        </p:sp>
        <p:sp>
          <p:nvSpPr>
            <p:cNvPr id="19482" name="Text Box 28"/>
            <p:cNvSpPr txBox="1">
              <a:spLocks noChangeArrowheads="1"/>
            </p:cNvSpPr>
            <p:nvPr/>
          </p:nvSpPr>
          <p:spPr bwMode="auto">
            <a:xfrm>
              <a:off x="2862" y="671"/>
              <a:ext cx="451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X10</a:t>
              </a:r>
              <a:r>
                <a:rPr lang="en-US" sz="1400" baseline="30000"/>
                <a:t>-3</a:t>
              </a:r>
            </a:p>
          </p:txBody>
        </p:sp>
      </p:grpSp>
      <p:sp>
        <p:nvSpPr>
          <p:cNvPr id="19464" name="Rectangle 34"/>
          <p:cNvSpPr>
            <a:spLocks noChangeArrowheads="1"/>
          </p:cNvSpPr>
          <p:nvPr/>
        </p:nvSpPr>
        <p:spPr bwMode="auto">
          <a:xfrm>
            <a:off x="1397000" y="838200"/>
            <a:ext cx="2070100" cy="165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35"/>
          <p:cNvSpPr>
            <a:spLocks noChangeArrowheads="1"/>
          </p:cNvSpPr>
          <p:nvPr/>
        </p:nvSpPr>
        <p:spPr bwMode="auto">
          <a:xfrm>
            <a:off x="5676900" y="787400"/>
            <a:ext cx="1993900" cy="241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6" name="Group 37"/>
          <p:cNvGrpSpPr>
            <a:grpSpLocks/>
          </p:cNvGrpSpPr>
          <p:nvPr/>
        </p:nvGrpSpPr>
        <p:grpSpPr bwMode="auto">
          <a:xfrm>
            <a:off x="2514600" y="4237038"/>
            <a:ext cx="3413125" cy="2620962"/>
            <a:chOff x="1552" y="2559"/>
            <a:chExt cx="2150" cy="1651"/>
          </a:xfrm>
        </p:grpSpPr>
        <p:pic>
          <p:nvPicPr>
            <p:cNvPr id="19469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60" y="2660"/>
              <a:ext cx="1917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0" name="Text Box 20"/>
            <p:cNvSpPr txBox="1">
              <a:spLocks noChangeArrowheads="1"/>
            </p:cNvSpPr>
            <p:nvPr/>
          </p:nvSpPr>
          <p:spPr bwMode="auto">
            <a:xfrm>
              <a:off x="2374" y="3998"/>
              <a:ext cx="784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Dose [nClb]</a:t>
              </a:r>
            </a:p>
          </p:txBody>
        </p:sp>
        <p:sp>
          <p:nvSpPr>
            <p:cNvPr id="19471" name="Text Box 23"/>
            <p:cNvSpPr txBox="1">
              <a:spLocks noChangeArrowheads="1"/>
            </p:cNvSpPr>
            <p:nvPr/>
          </p:nvSpPr>
          <p:spPr bwMode="auto">
            <a:xfrm>
              <a:off x="3366" y="3991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x10</a:t>
              </a:r>
              <a:r>
                <a:rPr lang="en-US" sz="1400" baseline="30000"/>
                <a:t>6</a:t>
              </a:r>
            </a:p>
          </p:txBody>
        </p:sp>
        <p:sp>
          <p:nvSpPr>
            <p:cNvPr id="19472" name="Text Box 26"/>
            <p:cNvSpPr txBox="1">
              <a:spLocks noChangeArrowheads="1"/>
            </p:cNvSpPr>
            <p:nvPr/>
          </p:nvSpPr>
          <p:spPr bwMode="auto">
            <a:xfrm rot="-5400000">
              <a:off x="1118" y="3295"/>
              <a:ext cx="1059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Normalized current</a:t>
              </a:r>
            </a:p>
          </p:txBody>
        </p:sp>
        <p:sp>
          <p:nvSpPr>
            <p:cNvPr id="19473" name="Text Box 29"/>
            <p:cNvSpPr txBox="1">
              <a:spLocks noChangeArrowheads="1"/>
            </p:cNvSpPr>
            <p:nvPr/>
          </p:nvSpPr>
          <p:spPr bwMode="auto">
            <a:xfrm>
              <a:off x="2182" y="3383"/>
              <a:ext cx="620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NEG</a:t>
              </a:r>
            </a:p>
          </p:txBody>
        </p:sp>
        <p:sp>
          <p:nvSpPr>
            <p:cNvPr id="19474" name="Text Box 30"/>
            <p:cNvSpPr txBox="1">
              <a:spLocks noChangeArrowheads="1"/>
            </p:cNvSpPr>
            <p:nvPr/>
          </p:nvSpPr>
          <p:spPr bwMode="auto">
            <a:xfrm>
              <a:off x="1750" y="2725"/>
              <a:ext cx="245" cy="129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0</a:t>
              </a:r>
            </a:p>
            <a:p>
              <a:endParaRPr lang="en-US" sz="800"/>
            </a:p>
            <a:p>
              <a:endParaRPr lang="en-US" sz="800"/>
            </a:p>
            <a:p>
              <a:endParaRPr lang="en-US" sz="800"/>
            </a:p>
            <a:p>
              <a:endParaRPr lang="en-US" sz="800"/>
            </a:p>
            <a:p>
              <a:endParaRPr lang="en-US" sz="800"/>
            </a:p>
            <a:p>
              <a:endParaRPr lang="en-US" sz="800"/>
            </a:p>
            <a:p>
              <a:r>
                <a:rPr lang="en-US" sz="800"/>
                <a:t>-50</a:t>
              </a:r>
            </a:p>
            <a:p>
              <a:endParaRPr lang="en-US" sz="800"/>
            </a:p>
            <a:p>
              <a:endParaRPr lang="en-US" sz="800"/>
            </a:p>
            <a:p>
              <a:endParaRPr lang="en-US" sz="800"/>
            </a:p>
            <a:p>
              <a:endParaRPr lang="en-US" sz="800"/>
            </a:p>
            <a:p>
              <a:endParaRPr lang="en-US" sz="800"/>
            </a:p>
            <a:p>
              <a:endParaRPr lang="en-US" sz="800"/>
            </a:p>
            <a:p>
              <a:endParaRPr lang="en-US" sz="800"/>
            </a:p>
            <a:p>
              <a:r>
                <a:rPr lang="en-US" sz="800"/>
                <a:t>-100</a:t>
              </a:r>
            </a:p>
          </p:txBody>
        </p:sp>
        <p:sp>
          <p:nvSpPr>
            <p:cNvPr id="19475" name="Text Box 31"/>
            <p:cNvSpPr txBox="1">
              <a:spLocks noChangeArrowheads="1"/>
            </p:cNvSpPr>
            <p:nvPr/>
          </p:nvSpPr>
          <p:spPr bwMode="auto">
            <a:xfrm>
              <a:off x="1606" y="2559"/>
              <a:ext cx="451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X10</a:t>
              </a:r>
              <a:r>
                <a:rPr lang="en-US" sz="1400" baseline="30000"/>
                <a:t>-3</a:t>
              </a:r>
            </a:p>
          </p:txBody>
        </p:sp>
        <p:sp>
          <p:nvSpPr>
            <p:cNvPr id="19476" name="Rectangle 36"/>
            <p:cNvSpPr>
              <a:spLocks noChangeArrowheads="1"/>
            </p:cNvSpPr>
            <p:nvPr/>
          </p:nvSpPr>
          <p:spPr bwMode="auto">
            <a:xfrm>
              <a:off x="2344" y="2632"/>
              <a:ext cx="760" cy="1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7" name="Line 10"/>
          <p:cNvSpPr>
            <a:spLocks noChangeShapeType="1"/>
          </p:cNvSpPr>
          <p:nvPr/>
        </p:nvSpPr>
        <p:spPr bwMode="auto">
          <a:xfrm flipV="1">
            <a:off x="1355725" y="2895600"/>
            <a:ext cx="14288" cy="1076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 flipV="1">
            <a:off x="5599113" y="5233988"/>
            <a:ext cx="700087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733425" y="293688"/>
            <a:ext cx="7394575" cy="37623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Results of previous MD run (12.8) at 25 ns spacing for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C. Yin Vallgren</a:t>
            </a:r>
          </a:p>
        </p:txBody>
      </p:sp>
      <p:grpSp>
        <p:nvGrpSpPr>
          <p:cNvPr id="21507" name="Group 87"/>
          <p:cNvGrpSpPr>
            <a:grpSpLocks/>
          </p:cNvGrpSpPr>
          <p:nvPr/>
        </p:nvGrpSpPr>
        <p:grpSpPr bwMode="auto">
          <a:xfrm>
            <a:off x="358775" y="838200"/>
            <a:ext cx="3108325" cy="1973263"/>
            <a:chOff x="226" y="528"/>
            <a:chExt cx="1958" cy="1243"/>
          </a:xfrm>
        </p:grpSpPr>
        <p:sp>
          <p:nvSpPr>
            <p:cNvPr id="21517" name="Rectangle 22"/>
            <p:cNvSpPr>
              <a:spLocks noChangeArrowheads="1"/>
            </p:cNvSpPr>
            <p:nvPr/>
          </p:nvSpPr>
          <p:spPr bwMode="auto">
            <a:xfrm>
              <a:off x="880" y="528"/>
              <a:ext cx="1304" cy="1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Text Box 70"/>
            <p:cNvSpPr txBox="1">
              <a:spLocks noChangeArrowheads="1"/>
            </p:cNvSpPr>
            <p:nvPr/>
          </p:nvSpPr>
          <p:spPr bwMode="auto">
            <a:xfrm rot="-5400000">
              <a:off x="-141" y="1079"/>
              <a:ext cx="1059" cy="3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Normalized current</a:t>
              </a:r>
            </a:p>
            <a:p>
              <a:endParaRPr lang="en-US" sz="1400"/>
            </a:p>
          </p:txBody>
        </p:sp>
      </p:grpSp>
      <p:pic>
        <p:nvPicPr>
          <p:cNvPr id="21508" name="Picture 13" descr="StStDose50n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775" y="557213"/>
            <a:ext cx="414655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6753225" y="3597275"/>
            <a:ext cx="2679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No detectable e-cloud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1512" name="TextBox 24"/>
          <p:cNvSpPr txBox="1">
            <a:spLocks noChangeArrowheads="1"/>
          </p:cNvSpPr>
          <p:nvPr/>
        </p:nvSpPr>
        <p:spPr bwMode="auto">
          <a:xfrm>
            <a:off x="6400800" y="2552700"/>
            <a:ext cx="992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Carbon</a:t>
            </a:r>
          </a:p>
        </p:txBody>
      </p:sp>
      <p:sp>
        <p:nvSpPr>
          <p:cNvPr id="21513" name="TextBox 25"/>
          <p:cNvSpPr txBox="1">
            <a:spLocks noChangeArrowheads="1"/>
          </p:cNvSpPr>
          <p:nvPr/>
        </p:nvSpPr>
        <p:spPr bwMode="auto">
          <a:xfrm>
            <a:off x="2033588" y="2541588"/>
            <a:ext cx="1812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Stainless Steel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07963" y="5100638"/>
            <a:ext cx="2952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-No e-cloud effect with 50ns</a:t>
            </a:r>
          </a:p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- noise?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207963" y="3521075"/>
            <a:ext cx="2679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e-cloud  (5 times lower current than at 25 ns)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631950" y="206375"/>
            <a:ext cx="53117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Results SPS MD run week 41:  50 ns LHC beam</a:t>
            </a:r>
          </a:p>
        </p:txBody>
      </p:sp>
      <p:pic>
        <p:nvPicPr>
          <p:cNvPr id="16" name="Picture 15" descr="NEGDose50n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5259" y="3749040"/>
            <a:ext cx="4145280" cy="3108960"/>
          </a:xfrm>
          <a:prstGeom prst="rect">
            <a:avLst/>
          </a:prstGeom>
        </p:spPr>
      </p:pic>
      <p:sp>
        <p:nvSpPr>
          <p:cNvPr id="18" name="TextBox 25"/>
          <p:cNvSpPr txBox="1">
            <a:spLocks noChangeArrowheads="1"/>
          </p:cNvSpPr>
          <p:nvPr/>
        </p:nvSpPr>
        <p:spPr bwMode="auto">
          <a:xfrm>
            <a:off x="4706471" y="5733024"/>
            <a:ext cx="7530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NEG</a:t>
            </a:r>
            <a:endParaRPr lang="en-US" b="1" dirty="0"/>
          </a:p>
        </p:txBody>
      </p:sp>
      <p:pic>
        <p:nvPicPr>
          <p:cNvPr id="19" name="Picture 18" descr="CarbonDose50n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8720" y="621928"/>
            <a:ext cx="4145280" cy="3108960"/>
          </a:xfrm>
          <a:prstGeom prst="rect">
            <a:avLst/>
          </a:prstGeom>
        </p:spPr>
      </p:pic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6417330" y="2559518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Carbon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C. Yin Vallgren</a:t>
            </a:r>
          </a:p>
        </p:txBody>
      </p:sp>
      <p:grpSp>
        <p:nvGrpSpPr>
          <p:cNvPr id="23555" name="Group 87"/>
          <p:cNvGrpSpPr>
            <a:grpSpLocks/>
          </p:cNvGrpSpPr>
          <p:nvPr/>
        </p:nvGrpSpPr>
        <p:grpSpPr bwMode="auto">
          <a:xfrm>
            <a:off x="358775" y="838200"/>
            <a:ext cx="3108325" cy="1973263"/>
            <a:chOff x="226" y="528"/>
            <a:chExt cx="1958" cy="1243"/>
          </a:xfrm>
        </p:grpSpPr>
        <p:sp>
          <p:nvSpPr>
            <p:cNvPr id="23564" name="Rectangle 22"/>
            <p:cNvSpPr>
              <a:spLocks noChangeArrowheads="1"/>
            </p:cNvSpPr>
            <p:nvPr/>
          </p:nvSpPr>
          <p:spPr bwMode="auto">
            <a:xfrm>
              <a:off x="880" y="528"/>
              <a:ext cx="1304" cy="1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Text Box 70"/>
            <p:cNvSpPr txBox="1">
              <a:spLocks noChangeArrowheads="1"/>
            </p:cNvSpPr>
            <p:nvPr/>
          </p:nvSpPr>
          <p:spPr bwMode="auto">
            <a:xfrm rot="-5400000">
              <a:off x="-141" y="1079"/>
              <a:ext cx="1059" cy="3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Normalized current</a:t>
              </a:r>
            </a:p>
            <a:p>
              <a:endParaRPr lang="en-US" sz="1400"/>
            </a:p>
          </p:txBody>
        </p:sp>
      </p:grpSp>
      <p:pic>
        <p:nvPicPr>
          <p:cNvPr id="23556" name="Picture 12" descr="StStDose75n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475" y="514350"/>
            <a:ext cx="41449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6" descr="CarbonDose75n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4700" y="490538"/>
            <a:ext cx="41449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7" descr="NEGDose75ns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6025" y="3613150"/>
            <a:ext cx="4144963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Box 18"/>
          <p:cNvSpPr txBox="1">
            <a:spLocks noChangeArrowheads="1"/>
          </p:cNvSpPr>
          <p:nvPr/>
        </p:nvSpPr>
        <p:spPr bwMode="auto">
          <a:xfrm>
            <a:off x="1955800" y="2201863"/>
            <a:ext cx="1812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Stainless Steel</a:t>
            </a:r>
          </a:p>
        </p:txBody>
      </p:sp>
      <p:sp>
        <p:nvSpPr>
          <p:cNvPr id="23560" name="TextBox 19"/>
          <p:cNvSpPr txBox="1">
            <a:spLocks noChangeArrowheads="1"/>
          </p:cNvSpPr>
          <p:nvPr/>
        </p:nvSpPr>
        <p:spPr bwMode="auto">
          <a:xfrm>
            <a:off x="5456238" y="2322513"/>
            <a:ext cx="992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Carbon</a:t>
            </a:r>
          </a:p>
        </p:txBody>
      </p:sp>
      <p:sp>
        <p:nvSpPr>
          <p:cNvPr id="23561" name="TextBox 20"/>
          <p:cNvSpPr txBox="1">
            <a:spLocks noChangeArrowheads="1"/>
          </p:cNvSpPr>
          <p:nvPr/>
        </p:nvSpPr>
        <p:spPr bwMode="auto">
          <a:xfrm>
            <a:off x="4430713" y="5065713"/>
            <a:ext cx="68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NEG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753225" y="3519488"/>
            <a:ext cx="2390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No detectable e-cloud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52450" y="5148263"/>
            <a:ext cx="223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Weak but detectable</a:t>
            </a:r>
          </a:p>
          <a:p>
            <a:r>
              <a:rPr lang="en-US" sz="1600">
                <a:solidFill>
                  <a:schemeClr val="accent2"/>
                </a:solidFill>
                <a:cs typeface="Arial" charset="0"/>
              </a:rPr>
              <a:t>(1000 times less than at 25 ns)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631950" y="206375"/>
            <a:ext cx="5743575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Results SPS MD run with 75 ns spacing  LHC beam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28613" y="3457575"/>
            <a:ext cx="22748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E-cloud, current as for 50 ns</a:t>
            </a:r>
          </a:p>
          <a:p>
            <a:r>
              <a:rPr lang="en-US" sz="1600">
                <a:solidFill>
                  <a:schemeClr val="accent2"/>
                </a:solidFill>
              </a:rPr>
              <a:t> (5 times lower than at 25 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61988" y="863600"/>
            <a:ext cx="79565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Conclusions for liners left in the SPS for 2 months:</a:t>
            </a:r>
          </a:p>
          <a:p>
            <a:endParaRPr lang="en-US"/>
          </a:p>
          <a:p>
            <a:r>
              <a:rPr lang="en-US"/>
              <a:t>On C: </a:t>
            </a:r>
          </a:p>
          <a:p>
            <a:r>
              <a:rPr lang="en-US"/>
              <a:t>-decrease of normalized e-cloud current at 25 ns spacing compared to previous run with same liner</a:t>
            </a:r>
          </a:p>
          <a:p>
            <a:pPr>
              <a:buFontTx/>
              <a:buChar char="-"/>
            </a:pPr>
            <a:r>
              <a:rPr lang="en-US"/>
              <a:t>No detectable current at 50 ns and 75 ns</a:t>
            </a:r>
          </a:p>
          <a:p>
            <a:pPr>
              <a:buFontTx/>
              <a:buChar char="-"/>
            </a:pPr>
            <a:endParaRPr lang="en-US"/>
          </a:p>
          <a:p>
            <a:r>
              <a:rPr lang="en-US"/>
              <a:t>On stainless steel</a:t>
            </a:r>
          </a:p>
          <a:p>
            <a:pPr>
              <a:buFontTx/>
              <a:buChar char="-"/>
            </a:pPr>
            <a:r>
              <a:rPr lang="en-US"/>
              <a:t>Same current as before at 25 ns spacing</a:t>
            </a:r>
          </a:p>
          <a:p>
            <a:pPr>
              <a:buFontTx/>
              <a:buChar char="-"/>
            </a:pPr>
            <a:r>
              <a:rPr lang="en-US"/>
              <a:t>5 times less current at 50 ns and 75 ns</a:t>
            </a:r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endParaRPr lang="en-US"/>
          </a:p>
          <a:p>
            <a:r>
              <a:rPr lang="en-US"/>
              <a:t>On NEG:</a:t>
            </a:r>
          </a:p>
          <a:p>
            <a:r>
              <a:rPr lang="en-US"/>
              <a:t>-5 times more current than before at 25 ns</a:t>
            </a:r>
          </a:p>
          <a:p>
            <a:r>
              <a:rPr lang="en-US"/>
              <a:t>-not measurable at 50 ns (?)</a:t>
            </a:r>
          </a:p>
          <a:p>
            <a:r>
              <a:rPr lang="en-US"/>
              <a:t>- 10000 times less at 75 ns than at 25 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323</Words>
  <Application>Microsoft Office PowerPoint</Application>
  <PresentationFormat>On-screen Show (4:3)</PresentationFormat>
  <Paragraphs>91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taborell</dc:creator>
  <cp:lastModifiedBy>cyinvall</cp:lastModifiedBy>
  <cp:revision>49</cp:revision>
  <dcterms:created xsi:type="dcterms:W3CDTF">2008-08-18T06:51:01Z</dcterms:created>
  <dcterms:modified xsi:type="dcterms:W3CDTF">2008-10-16T11:21:41Z</dcterms:modified>
</cp:coreProperties>
</file>