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8" r:id="rId20"/>
    <p:sldId id="269" r:id="rId21"/>
    <p:sldId id="270" r:id="rId22"/>
    <p:sldId id="271" r:id="rId23"/>
    <p:sldId id="289" r:id="rId24"/>
    <p:sldId id="275" r:id="rId25"/>
    <p:sldId id="266" r:id="rId26"/>
    <p:sldId id="267" r:id="rId27"/>
    <p:sldId id="268" r:id="rId28"/>
    <p:sldId id="284" r:id="rId29"/>
    <p:sldId id="285" r:id="rId30"/>
    <p:sldId id="287" r:id="rId31"/>
    <p:sldId id="286" r:id="rId32"/>
    <p:sldId id="27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4D30-DE1F-44B9-81A1-4048416E94BC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7A379-7FFB-4B50-9E0F-B2B9FC66C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7A379-7FFB-4B50-9E0F-B2B9FC66CC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DC35-2249-4AF2-A6A9-F3F122DDDAF8}" type="datetimeFigureOut">
              <a:rPr lang="en-US" smtClean="0"/>
              <a:pPr/>
              <a:t>10/14/2008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6992-969F-488D-AF43-B25D52B69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SCF73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56388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report from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i="1" dirty="0" smtClean="0">
                <a:solidFill>
                  <a:schemeClr val="bg1"/>
                </a:solidFill>
              </a:rPr>
              <a:t>MULCOPIM’08</a:t>
            </a:r>
            <a:br>
              <a:rPr lang="en-US" sz="4800" i="1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Frank Zimmermann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Meeting, </a:t>
            </a:r>
            <a:r>
              <a:rPr lang="en-US" dirty="0" smtClean="0">
                <a:solidFill>
                  <a:schemeClr val="bg1"/>
                </a:solidFill>
              </a:rPr>
              <a:t>14 </a:t>
            </a:r>
            <a:r>
              <a:rPr lang="en-US" dirty="0" smtClean="0">
                <a:solidFill>
                  <a:schemeClr val="bg1"/>
                </a:solidFill>
              </a:rPr>
              <a:t>October 2008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325" y="5638800"/>
            <a:ext cx="90836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We acknowledge the support of the European Community-Research Infrastructure Activity under the FP6 "Structuring the European Research Area" </a:t>
            </a:r>
            <a:r>
              <a:rPr lang="en-US" b="1" i="1" dirty="0" err="1">
                <a:solidFill>
                  <a:srgbClr val="FFFF00"/>
                </a:solidFill>
                <a:latin typeface="Times New Roman" pitchFamily="18" charset="0"/>
              </a:rPr>
              <a:t>programme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</a:rPr>
              <a:t> (CARE, contract number RII3-CT-2003-506395)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algn="l" eaLnBrk="0" hangingPunct="0"/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  </a:t>
            </a:r>
          </a:p>
          <a:p>
            <a:pPr algn="l" eaLnBrk="0" hangingPunct="0"/>
            <a:endParaRPr lang="en-US" sz="8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6858000" y="0"/>
          <a:ext cx="2286000" cy="896938"/>
        </p:xfrm>
        <a:graphic>
          <a:graphicData uri="http://schemas.openxmlformats.org/presentationml/2006/ole">
            <p:oleObj spid="_x0000_s1026" name="Designer Drawing" r:id="rId5" imgW="4520880" imgH="1774440" progId="">
              <p:embed/>
            </p:oleObj>
          </a:graphicData>
        </a:graphic>
      </p:graphicFrame>
      <p:pic>
        <p:nvPicPr>
          <p:cNvPr id="8" name="Picture 13" descr="CARE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600200" cy="10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some highlights from talks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60020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 smtClean="0">
                <a:solidFill>
                  <a:prstClr val="black"/>
                </a:solidFill>
              </a:rPr>
              <a:t>overview, databases for SEY &amp; simulation codes (D. </a:t>
            </a:r>
            <a:r>
              <a:rPr lang="en-US" sz="3200" i="1" dirty="0" err="1" smtClean="0">
                <a:solidFill>
                  <a:prstClr val="black"/>
                </a:solidFill>
              </a:rPr>
              <a:t>Raboso</a:t>
            </a:r>
            <a:r>
              <a:rPr lang="en-US" sz="3200" i="1" dirty="0" smtClean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 smtClean="0">
                <a:solidFill>
                  <a:prstClr val="black"/>
                </a:solidFill>
              </a:rPr>
              <a:t>novel porous coatings with low SEY (L. Galan)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 smtClean="0">
                <a:solidFill>
                  <a:prstClr val="black"/>
                </a:solidFill>
              </a:rPr>
              <a:t>ESA </a:t>
            </a:r>
            <a:r>
              <a:rPr lang="en-US" sz="3200" i="1" dirty="0" err="1" smtClean="0">
                <a:solidFill>
                  <a:prstClr val="black"/>
                </a:solidFill>
              </a:rPr>
              <a:t>multipactoring</a:t>
            </a:r>
            <a:r>
              <a:rPr lang="en-US" sz="3200" i="1" dirty="0" smtClean="0">
                <a:solidFill>
                  <a:prstClr val="black"/>
                </a:solidFill>
              </a:rPr>
              <a:t> standard (</a:t>
            </a:r>
            <a:r>
              <a:rPr lang="en-US" sz="3200" i="1" dirty="0" err="1" smtClean="0">
                <a:solidFill>
                  <a:prstClr val="black"/>
                </a:solidFill>
              </a:rPr>
              <a:t>Christoph</a:t>
            </a:r>
            <a:r>
              <a:rPr lang="en-US" sz="3200" i="1" dirty="0" smtClean="0">
                <a:solidFill>
                  <a:prstClr val="black"/>
                </a:solidFill>
              </a:rPr>
              <a:t> Ernst)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 smtClean="0">
                <a:solidFill>
                  <a:prstClr val="black"/>
                </a:solidFill>
              </a:rPr>
              <a:t>transition from </a:t>
            </a:r>
            <a:r>
              <a:rPr lang="en-US" sz="3200" i="1" dirty="0" err="1" smtClean="0">
                <a:solidFill>
                  <a:prstClr val="black"/>
                </a:solidFill>
              </a:rPr>
              <a:t>multipacting</a:t>
            </a:r>
            <a:r>
              <a:rPr lang="en-US" sz="3200" i="1" dirty="0" smtClean="0">
                <a:solidFill>
                  <a:prstClr val="black"/>
                </a:solidFill>
              </a:rPr>
              <a:t> to corona (L. </a:t>
            </a:r>
            <a:r>
              <a:rPr lang="en-US" sz="3200" i="1" dirty="0" err="1" smtClean="0">
                <a:solidFill>
                  <a:prstClr val="black"/>
                </a:solidFill>
              </a:rPr>
              <a:t>Conde</a:t>
            </a:r>
            <a:r>
              <a:rPr lang="en-US" sz="3200" i="1" dirty="0" smtClean="0">
                <a:solidFill>
                  <a:prstClr val="black"/>
                </a:solidFill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</a:rPr>
              <a:t>m</a:t>
            </a:r>
            <a:r>
              <a:rPr lang="en-US" sz="3200" i="1" dirty="0" smtClean="0">
                <a:solidFill>
                  <a:prstClr val="black"/>
                </a:solidFill>
              </a:rPr>
              <a:t>ulticarrier </a:t>
            </a:r>
            <a:r>
              <a:rPr lang="en-US" sz="3200" i="1" dirty="0" err="1" smtClean="0">
                <a:solidFill>
                  <a:prstClr val="black"/>
                </a:solidFill>
              </a:rPr>
              <a:t>multipacting</a:t>
            </a:r>
            <a:r>
              <a:rPr lang="en-US" sz="3200" i="1" dirty="0" smtClean="0">
                <a:solidFill>
                  <a:prstClr val="black"/>
                </a:solidFill>
              </a:rPr>
              <a:t> (S. Anza)</a:t>
            </a:r>
          </a:p>
          <a:p>
            <a:pPr marL="800100" lvl="1" indent="-342900">
              <a:spcBef>
                <a:spcPct val="20000"/>
              </a:spcBef>
            </a:pPr>
            <a:endParaRPr lang="en-US" sz="3200" i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boso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" y="6112"/>
            <a:ext cx="9119616" cy="6845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oso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" y="5366"/>
            <a:ext cx="9119452" cy="6847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152400"/>
            <a:ext cx="153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D.  </a:t>
            </a:r>
            <a:r>
              <a:rPr lang="en-US" sz="2400" b="1" dirty="0" err="1" smtClean="0">
                <a:solidFill>
                  <a:schemeClr val="bg1"/>
                </a:solidFill>
              </a:rPr>
              <a:t>Raboso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88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 part of research program </a:t>
            </a:r>
            <a:r>
              <a:rPr lang="en-US" sz="2000" dirty="0" smtClean="0"/>
              <a:t>“Porous Inert Metal Coatings for Controlling Secondary Electron Emission”, extension </a:t>
            </a:r>
            <a:r>
              <a:rPr lang="en-US" sz="2000" dirty="0" smtClean="0"/>
              <a:t>of ESA </a:t>
            </a:r>
            <a:r>
              <a:rPr lang="en-US" sz="2000" dirty="0" smtClean="0"/>
              <a:t>AO 4025 </a:t>
            </a:r>
          </a:p>
          <a:p>
            <a:pPr marL="111125" indent="-111125">
              <a:buFont typeface="Arial" pitchFamily="34" charset="0"/>
              <a:buChar char="•"/>
            </a:pPr>
            <a:r>
              <a:rPr lang="en-US" sz="2000" dirty="0" smtClean="0"/>
              <a:t> new </a:t>
            </a:r>
            <a:r>
              <a:rPr lang="en-US" sz="2000" dirty="0" smtClean="0"/>
              <a:t>research line on reliable low-secondary-emission coatings based on </a:t>
            </a:r>
            <a:r>
              <a:rPr lang="en-US" sz="2000" dirty="0" smtClean="0"/>
              <a:t>surfaces </a:t>
            </a:r>
            <a:r>
              <a:rPr lang="en-US" sz="2000" dirty="0" smtClean="0"/>
              <a:t>with strong roughness </a:t>
            </a:r>
            <a:r>
              <a:rPr lang="en-US" sz="2000" dirty="0" smtClean="0"/>
              <a:t>of high </a:t>
            </a:r>
            <a:r>
              <a:rPr lang="en-US" sz="2000" dirty="0" smtClean="0"/>
              <a:t>aspect </a:t>
            </a:r>
            <a:r>
              <a:rPr lang="en-US" sz="2000" dirty="0" smtClean="0"/>
              <a:t>ratio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general goal: improve </a:t>
            </a:r>
            <a:r>
              <a:rPr lang="en-US" sz="2000" dirty="0" smtClean="0"/>
              <a:t>on the </a:t>
            </a:r>
            <a:r>
              <a:rPr lang="en-US" sz="2000" dirty="0" smtClean="0"/>
              <a:t>performance of </a:t>
            </a:r>
            <a:r>
              <a:rPr lang="en-US" sz="2000" dirty="0" smtClean="0"/>
              <a:t>the </a:t>
            </a:r>
            <a:r>
              <a:rPr lang="en-US" sz="2000" i="1" dirty="0" err="1" smtClean="0"/>
              <a:t>Alodine</a:t>
            </a:r>
            <a:r>
              <a:rPr lang="en-US" sz="2000" i="1" dirty="0" smtClean="0"/>
              <a:t> </a:t>
            </a:r>
            <a:r>
              <a:rPr lang="en-US" sz="2000" i="1" dirty="0" smtClean="0"/>
              <a:t>coating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New Coatings of Silver and Gold with Strong Surface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Roughness </a:t>
            </a:r>
            <a:r>
              <a:rPr lang="en-US" sz="2800" b="1" dirty="0" smtClean="0">
                <a:solidFill>
                  <a:srgbClr val="FF0000"/>
                </a:solidFill>
              </a:rPr>
              <a:t>for Significantly </a:t>
            </a:r>
            <a:r>
              <a:rPr lang="en-US" sz="2800" b="1" dirty="0" smtClean="0">
                <a:solidFill>
                  <a:srgbClr val="FF0000"/>
                </a:solidFill>
              </a:rPr>
              <a:t>Reducing </a:t>
            </a:r>
            <a:r>
              <a:rPr lang="en-US" sz="2800" b="1" dirty="0" err="1" smtClean="0">
                <a:solidFill>
                  <a:srgbClr val="FF0000"/>
                </a:solidFill>
              </a:rPr>
              <a:t>Multipactor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Effect in RF Components.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9095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 smtClean="0"/>
          </a:p>
          <a:p>
            <a:r>
              <a:rPr lang="en-US" i="1" dirty="0" smtClean="0"/>
              <a:t>L. Galan et al ., Departments of Applied Physics and Chemical Analysis, Universidad </a:t>
            </a:r>
            <a:r>
              <a:rPr lang="en-US" i="1" dirty="0" err="1" smtClean="0"/>
              <a:t>Autonoma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de Madrid, CSIC, TESAT </a:t>
            </a:r>
            <a:r>
              <a:rPr lang="en-US" i="1" dirty="0" err="1" smtClean="0"/>
              <a:t>Spacecom</a:t>
            </a:r>
            <a:r>
              <a:rPr lang="en-US" i="1" dirty="0" smtClean="0"/>
              <a:t> GmbH, ESA/ESTEC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0" y="35814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Techniques for anti-</a:t>
            </a:r>
            <a:r>
              <a:rPr lang="en-US" sz="2000" b="1" dirty="0" err="1" smtClean="0"/>
              <a:t>multipactor</a:t>
            </a:r>
            <a:r>
              <a:rPr lang="en-US" sz="2000" b="1" dirty="0" smtClean="0"/>
              <a:t> coatings: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Magnetron </a:t>
            </a:r>
            <a:r>
              <a:rPr lang="en-US" sz="2000" b="1" i="1" dirty="0" smtClean="0">
                <a:solidFill>
                  <a:srgbClr val="0000FF"/>
                </a:solidFill>
              </a:rPr>
              <a:t>Sputtering Deposition at High Pressure and High Rate</a:t>
            </a:r>
            <a:r>
              <a:rPr lang="en-US" sz="2000" b="1" dirty="0" smtClean="0"/>
              <a:t>, </a:t>
            </a:r>
            <a:r>
              <a:rPr lang="en-US" sz="2000" b="1" dirty="0" smtClean="0"/>
              <a:t>Copper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Thermal Evaporation Deposition at High Pressure and High Rate</a:t>
            </a:r>
            <a:r>
              <a:rPr lang="en-US" sz="2000" b="1" dirty="0" smtClean="0"/>
              <a:t>, </a:t>
            </a:r>
            <a:r>
              <a:rPr lang="en-US" sz="2000" b="1" dirty="0" smtClean="0"/>
              <a:t>Silver</a:t>
            </a:r>
          </a:p>
          <a:p>
            <a:pPr marL="166688" indent="-166688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Ion Etching (Sputtering) Assisted by Sputtering Deposition of Masking Material</a:t>
            </a:r>
            <a:r>
              <a:rPr lang="en-US" sz="2000" b="1" dirty="0" smtClean="0"/>
              <a:t>, Gold and </a:t>
            </a:r>
            <a:r>
              <a:rPr lang="en-US" sz="2000" b="1" dirty="0" smtClean="0"/>
              <a:t>Titanium</a:t>
            </a:r>
          </a:p>
          <a:p>
            <a:pPr marL="166688" indent="-166688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Electrochemical Oxidation (</a:t>
            </a:r>
            <a:r>
              <a:rPr lang="en-US" sz="2000" b="1" i="1" dirty="0" err="1" smtClean="0">
                <a:solidFill>
                  <a:srgbClr val="0000FF"/>
                </a:solidFill>
              </a:rPr>
              <a:t>Anodization</a:t>
            </a:r>
            <a:r>
              <a:rPr lang="en-US" sz="2000" b="1" i="1" dirty="0" smtClean="0">
                <a:solidFill>
                  <a:srgbClr val="0000FF"/>
                </a:solidFill>
              </a:rPr>
              <a:t>) plus Sputtering Deposition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Aluminium</a:t>
            </a:r>
            <a:r>
              <a:rPr lang="en-US" sz="2000" b="1" dirty="0" smtClean="0"/>
              <a:t> and </a:t>
            </a:r>
            <a:r>
              <a:rPr lang="en-US" sz="2000" b="1" dirty="0" smtClean="0"/>
              <a:t>Gold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Chemical Etching</a:t>
            </a:r>
            <a:r>
              <a:rPr lang="en-US" sz="2000" b="1" dirty="0" smtClean="0"/>
              <a:t>, </a:t>
            </a:r>
            <a:r>
              <a:rPr lang="en-US" sz="2000" b="1" dirty="0" smtClean="0"/>
              <a:t>Silver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FF"/>
                </a:solidFill>
              </a:rPr>
              <a:t>Chemical Etching plus Sputtering Deposition</a:t>
            </a:r>
            <a:r>
              <a:rPr lang="en-US" sz="2000" b="1" dirty="0" smtClean="0"/>
              <a:t>, Silver and </a:t>
            </a:r>
            <a:r>
              <a:rPr lang="en-US" sz="2000" b="1" dirty="0" smtClean="0"/>
              <a:t>Gold</a:t>
            </a:r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74182" y="6027003"/>
            <a:ext cx="291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2400" b="1" dirty="0" smtClean="0"/>
          </a:p>
          <a:p>
            <a:pPr algn="r"/>
            <a:r>
              <a:rPr lang="en-US" sz="2400" b="1" dirty="0" smtClean="0"/>
              <a:t>L</a:t>
            </a:r>
            <a:r>
              <a:rPr lang="en-US" sz="2400" b="1" dirty="0" smtClean="0"/>
              <a:t>. Galan et </a:t>
            </a:r>
            <a:r>
              <a:rPr lang="en-US" sz="2400" b="1" dirty="0" smtClean="0"/>
              <a:t>al, Madrid</a:t>
            </a:r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rganization &amp; statistics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multipactoring</a:t>
            </a:r>
            <a:r>
              <a:rPr lang="en-US" sz="2800" b="1" i="1" dirty="0">
                <a:solidFill>
                  <a:srgbClr val="0000FF"/>
                </a:solidFill>
              </a:rPr>
              <a:t>, corona and passive </a:t>
            </a:r>
            <a:r>
              <a:rPr lang="en-US" sz="2800" b="1" i="1" dirty="0" err="1">
                <a:solidFill>
                  <a:srgbClr val="0000FF"/>
                </a:solidFill>
              </a:rPr>
              <a:t>intermodulation</a:t>
            </a:r>
            <a:r>
              <a:rPr lang="en-US" sz="2800" b="1" i="1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in </a:t>
            </a:r>
            <a:r>
              <a:rPr lang="en-US" sz="2800" b="1" dirty="0">
                <a:solidFill>
                  <a:srgbClr val="FF0000"/>
                </a:solidFill>
              </a:rPr>
              <a:t>high-power microwave systems for satellite </a:t>
            </a:r>
            <a:r>
              <a:rPr lang="en-US" sz="2800" b="1" dirty="0" smtClean="0">
                <a:solidFill>
                  <a:srgbClr val="FF0000"/>
                </a:solidFill>
              </a:rPr>
              <a:t>applications </a:t>
            </a:r>
          </a:p>
          <a:p>
            <a:r>
              <a:rPr lang="en-US" sz="2800" dirty="0" smtClean="0"/>
              <a:t>workshop </a:t>
            </a:r>
            <a:r>
              <a:rPr lang="en-US" sz="2800" dirty="0"/>
              <a:t>series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0000FF"/>
                </a:solidFill>
              </a:rPr>
              <a:t>ESA/ESTEC; </a:t>
            </a:r>
            <a:r>
              <a:rPr lang="en-US" sz="2800" dirty="0" smtClean="0"/>
              <a:t>every </a:t>
            </a:r>
            <a:r>
              <a:rPr lang="en-US" sz="2800" dirty="0"/>
              <a:t>2 or 3 </a:t>
            </a:r>
            <a:r>
              <a:rPr lang="en-US" sz="2800" dirty="0" smtClean="0"/>
              <a:t>years; 1st </a:t>
            </a:r>
            <a:r>
              <a:rPr lang="en-US" sz="2800" dirty="0"/>
              <a:t>time </a:t>
            </a:r>
            <a:r>
              <a:rPr lang="en-US" sz="2800" dirty="0" smtClean="0"/>
              <a:t>outside Netherlands</a:t>
            </a:r>
          </a:p>
          <a:p>
            <a:r>
              <a:rPr lang="en-US" sz="2800" dirty="0" smtClean="0"/>
              <a:t>MULCOPIM’08 jointly organized by </a:t>
            </a:r>
            <a:r>
              <a:rPr lang="en-US" sz="2800" i="1" dirty="0" smtClean="0"/>
              <a:t>ESA, </a:t>
            </a:r>
            <a:r>
              <a:rPr lang="en-US" sz="2800" i="1" dirty="0" err="1" smtClean="0"/>
              <a:t>Polytechnical</a:t>
            </a:r>
            <a:r>
              <a:rPr lang="en-US" sz="2800" i="1" dirty="0" smtClean="0"/>
              <a:t>  </a:t>
            </a:r>
            <a:r>
              <a:rPr lang="en-US" sz="2800" i="1" dirty="0"/>
              <a:t>University of Valencia, </a:t>
            </a:r>
            <a:r>
              <a:rPr lang="en-US" sz="2800" i="1" dirty="0" smtClean="0"/>
              <a:t>U. </a:t>
            </a:r>
            <a:r>
              <a:rPr lang="en-US" sz="2800" i="1" dirty="0"/>
              <a:t>of </a:t>
            </a:r>
            <a:r>
              <a:rPr lang="en-US" sz="2800" i="1" dirty="0" smtClean="0"/>
              <a:t>Valencia &amp; AURORASAT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130-140 </a:t>
            </a:r>
            <a:r>
              <a:rPr lang="en-US" sz="2800" b="1" dirty="0">
                <a:solidFill>
                  <a:srgbClr val="0000FF"/>
                </a:solidFill>
              </a:rPr>
              <a:t>participants, 50 accepted abstracts</a:t>
            </a:r>
            <a:r>
              <a:rPr lang="en-US" sz="2800" dirty="0" smtClean="0"/>
              <a:t>, </a:t>
            </a:r>
            <a:r>
              <a:rPr lang="en-US" sz="2800" dirty="0"/>
              <a:t>only plenary </a:t>
            </a:r>
            <a:r>
              <a:rPr lang="en-US" sz="2800" dirty="0" smtClean="0"/>
              <a:t>talks: </a:t>
            </a:r>
            <a:r>
              <a:rPr lang="en-US" sz="2800" dirty="0"/>
              <a:t>35 </a:t>
            </a:r>
            <a:r>
              <a:rPr lang="en-US" sz="2800" dirty="0" smtClean="0"/>
              <a:t>on </a:t>
            </a:r>
            <a:r>
              <a:rPr lang="en-US" sz="2800" dirty="0" err="1"/>
              <a:t>multipactoring</a:t>
            </a:r>
            <a:r>
              <a:rPr lang="en-US" sz="2800" dirty="0"/>
              <a:t>; 7 &amp;</a:t>
            </a:r>
            <a:r>
              <a:rPr lang="en-US" sz="2800" dirty="0" smtClean="0"/>
              <a:t> 8 on </a:t>
            </a:r>
            <a:r>
              <a:rPr lang="en-US" sz="2800" dirty="0"/>
              <a:t>corona &amp;</a:t>
            </a:r>
            <a:r>
              <a:rPr lang="en-US" sz="2800" dirty="0" smtClean="0"/>
              <a:t> PIM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ponsors: </a:t>
            </a:r>
            <a:r>
              <a:rPr lang="en-US" sz="2800" dirty="0" smtClean="0"/>
              <a:t>Thales </a:t>
            </a:r>
            <a:r>
              <a:rPr lang="en-US" sz="2800" dirty="0" err="1" smtClean="0"/>
              <a:t>Alena</a:t>
            </a:r>
            <a:r>
              <a:rPr lang="en-US" sz="2800" dirty="0" smtClean="0"/>
              <a:t> Space, Rhode &amp; Schwarz </a:t>
            </a:r>
            <a:r>
              <a:rPr lang="en-US" sz="2800" dirty="0" err="1" smtClean="0"/>
              <a:t>Espana</a:t>
            </a:r>
            <a:r>
              <a:rPr lang="en-US" sz="2800" dirty="0" smtClean="0"/>
              <a:t>,  Agilent Technologies, INTA – Spanish Ministry of Defense, Alava </a:t>
            </a:r>
            <a:r>
              <a:rPr lang="en-US" sz="2800" dirty="0" err="1" smtClean="0"/>
              <a:t>Ingenieros</a:t>
            </a:r>
            <a:r>
              <a:rPr lang="en-US" sz="2800" dirty="0" smtClean="0"/>
              <a:t>, </a:t>
            </a:r>
            <a:r>
              <a:rPr lang="en-US" sz="2800" dirty="0" err="1" smtClean="0"/>
              <a:t>Generalitat</a:t>
            </a:r>
            <a:r>
              <a:rPr lang="en-US" sz="2800" dirty="0" smtClean="0"/>
              <a:t> </a:t>
            </a:r>
            <a:r>
              <a:rPr lang="en-US" sz="2800" dirty="0" err="1" smtClean="0"/>
              <a:t>Valenciana</a:t>
            </a:r>
            <a:r>
              <a:rPr lang="en-US" sz="2800" dirty="0" smtClean="0"/>
              <a:t>, Spanish Ministry of Education and Science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0_Galan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40546"/>
            <a:ext cx="7267291" cy="6136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6248400"/>
            <a:ext cx="7979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Alodine</a:t>
            </a:r>
            <a:r>
              <a:rPr lang="en-US" sz="2000" b="1" i="1" dirty="0" smtClean="0">
                <a:solidFill>
                  <a:srgbClr val="0000FF"/>
                </a:solidFill>
              </a:rPr>
              <a:t>: reference anti-</a:t>
            </a:r>
            <a:r>
              <a:rPr lang="en-US" sz="20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000" b="1" i="1" dirty="0" smtClean="0">
                <a:solidFill>
                  <a:srgbClr val="0000FF"/>
                </a:solidFill>
              </a:rPr>
              <a:t> coating for ESA since several decades;</a:t>
            </a:r>
          </a:p>
          <a:p>
            <a:r>
              <a:rPr lang="en-US" sz="2000" b="1" i="1" dirty="0" smtClean="0">
                <a:solidFill>
                  <a:srgbClr val="0000FF"/>
                </a:solidFill>
              </a:rPr>
              <a:t>goal of R&amp;D: to develop even better coating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0"/>
            <a:ext cx="29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L. Galan et </a:t>
            </a:r>
            <a:r>
              <a:rPr lang="en-US" sz="2400" b="1" dirty="0" smtClean="0"/>
              <a:t>al, </a:t>
            </a:r>
            <a:r>
              <a:rPr lang="en-US" sz="2400" b="1" dirty="0" smtClean="0"/>
              <a:t>Madrid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_Ga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597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297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black copper deposited by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magnetron </a:t>
            </a:r>
            <a:r>
              <a:rPr lang="en-US" sz="2000" b="1" dirty="0" smtClean="0">
                <a:solidFill>
                  <a:schemeClr val="bg1"/>
                </a:solidFill>
              </a:rPr>
              <a:t>sputtering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icture2_Gala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3886201"/>
            <a:ext cx="5154868" cy="2971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267200"/>
            <a:ext cx="2452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nano</a:t>
            </a:r>
            <a:r>
              <a:rPr lang="en-US" sz="2000" b="1" dirty="0" smtClean="0">
                <a:solidFill>
                  <a:schemeClr val="bg1"/>
                </a:solidFill>
              </a:rPr>
              <a:t>-structured gold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produced by masked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Ion etching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72200"/>
            <a:ext cx="29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L. Galan et al , Madrid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-Gal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5800"/>
            <a:ext cx="8784427" cy="4648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219200"/>
            <a:ext cx="300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chemical etched silver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1295400"/>
            <a:ext cx="3003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chemical etched silver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coated with gold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172200"/>
            <a:ext cx="29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L. Galan et al , Madrid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New anti-</a:t>
            </a:r>
            <a:r>
              <a:rPr lang="en-US" sz="2400" b="1" dirty="0" err="1" smtClean="0">
                <a:solidFill>
                  <a:srgbClr val="0000FF"/>
                </a:solidFill>
              </a:rPr>
              <a:t>multipactor</a:t>
            </a:r>
            <a:r>
              <a:rPr lang="en-US" sz="2400" b="1" dirty="0" smtClean="0">
                <a:solidFill>
                  <a:srgbClr val="0000FF"/>
                </a:solidFill>
              </a:rPr>
              <a:t> coatings</a:t>
            </a:r>
            <a:r>
              <a:rPr lang="en-US" sz="2400" b="1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 smtClean="0"/>
              <a:t>strong surface roughness of high aspect ratio which </a:t>
            </a:r>
            <a:r>
              <a:rPr lang="en-US" sz="2400" dirty="0" smtClean="0"/>
              <a:t>have </a:t>
            </a:r>
            <a:r>
              <a:rPr lang="en-US" sz="2400" b="1" dirty="0" smtClean="0">
                <a:solidFill>
                  <a:srgbClr val="0000FF"/>
                </a:solidFill>
              </a:rPr>
              <a:t>abnormally </a:t>
            </a:r>
            <a:r>
              <a:rPr lang="en-US" sz="2400" b="1" dirty="0" smtClean="0">
                <a:solidFill>
                  <a:srgbClr val="0000FF"/>
                </a:solidFill>
              </a:rPr>
              <a:t>low SEY </a:t>
            </a:r>
            <a:r>
              <a:rPr lang="en-US" sz="2400" dirty="0" smtClean="0"/>
              <a:t>for low primary electron </a:t>
            </a:r>
            <a:r>
              <a:rPr lang="en-US" sz="2400" dirty="0" smtClean="0"/>
              <a:t>energies.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Gold coatings </a:t>
            </a:r>
            <a:r>
              <a:rPr lang="en-US" sz="2400" b="1" dirty="0" smtClean="0">
                <a:solidFill>
                  <a:srgbClr val="0000FF"/>
                </a:solidFill>
              </a:rPr>
              <a:t>have more stable SEY than silver </a:t>
            </a:r>
            <a:r>
              <a:rPr lang="en-US" sz="2400" dirty="0" smtClean="0"/>
              <a:t>ones and could be preferred in spite of their lower surface conductivity. </a:t>
            </a:r>
            <a:endParaRPr lang="en-US" sz="2400" dirty="0" smtClean="0"/>
          </a:p>
          <a:p>
            <a:r>
              <a:rPr lang="en-US" sz="2400" dirty="0" smtClean="0"/>
              <a:t>A particular </a:t>
            </a:r>
            <a:r>
              <a:rPr lang="en-US" sz="2400" dirty="0" smtClean="0"/>
              <a:t>silver-gold coating specially structured, but simple to prepare, has </a:t>
            </a:r>
            <a:r>
              <a:rPr lang="en-US" sz="2400" b="1" dirty="0" smtClean="0">
                <a:solidFill>
                  <a:srgbClr val="0000FF"/>
                </a:solidFill>
              </a:rPr>
              <a:t>probably suppressed </a:t>
            </a:r>
            <a:r>
              <a:rPr lang="en-US" sz="2400" b="1" dirty="0" err="1" smtClean="0">
                <a:solidFill>
                  <a:srgbClr val="0000FF"/>
                </a:solidFill>
              </a:rPr>
              <a:t>multipacting</a:t>
            </a:r>
            <a:r>
              <a:rPr lang="en-US" sz="2400" b="1" dirty="0" smtClean="0">
                <a:solidFill>
                  <a:srgbClr val="0000FF"/>
                </a:solidFill>
              </a:rPr>
              <a:t> completely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0000FF"/>
                </a:solidFill>
              </a:rPr>
              <a:t>profile of the surface roughness</a:t>
            </a:r>
            <a:r>
              <a:rPr lang="en-US" sz="2400" dirty="0" smtClean="0"/>
              <a:t>, and not only low SEY, could be of great importance for </a:t>
            </a:r>
            <a:r>
              <a:rPr lang="en-US" sz="2400" dirty="0" err="1" smtClean="0"/>
              <a:t>multipactor</a:t>
            </a:r>
            <a:r>
              <a:rPr lang="en-US" sz="2400" dirty="0" smtClean="0"/>
              <a:t> effect. </a:t>
            </a:r>
            <a:r>
              <a:rPr lang="en-US" sz="2400" dirty="0" smtClean="0"/>
              <a:t>Thus </a:t>
            </a:r>
            <a:r>
              <a:rPr lang="en-US" sz="2400" b="1" dirty="0" err="1" smtClean="0">
                <a:solidFill>
                  <a:srgbClr val="0000FF"/>
                </a:solidFill>
              </a:rPr>
              <a:t>multipactor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tests become crucial </a:t>
            </a:r>
            <a:r>
              <a:rPr lang="en-US" sz="2400" dirty="0" smtClean="0"/>
              <a:t>for verifying the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a potential coating of low SEY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Future research should address the improvement of coating adherence and mechanical properties.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172200"/>
            <a:ext cx="298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L. Galan et al , Madrid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52400"/>
            <a:ext cx="71422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</a:t>
            </a:r>
            <a:r>
              <a:rPr lang="en-US" sz="4400" dirty="0" smtClean="0"/>
              <a:t>ntermediate </a:t>
            </a:r>
            <a:r>
              <a:rPr lang="en-US" sz="4400" dirty="0" smtClean="0"/>
              <a:t>c</a:t>
            </a:r>
            <a:r>
              <a:rPr lang="en-US" sz="4400" dirty="0" smtClean="0"/>
              <a:t>onclusions </a:t>
            </a:r>
          </a:p>
          <a:p>
            <a:r>
              <a:rPr lang="en-US" sz="4400" dirty="0" smtClean="0"/>
              <a:t>from ESA coating research line</a:t>
            </a:r>
            <a:endParaRPr lang="en-US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CSS-E-20-01A-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67" y="0"/>
            <a:ext cx="4846633" cy="6858000"/>
          </a:xfrm>
          <a:prstGeom prst="rect">
            <a:avLst/>
          </a:prstGeom>
        </p:spPr>
      </p:pic>
      <p:pic>
        <p:nvPicPr>
          <p:cNvPr id="3" name="Picture 2" descr="ECSS-E-20-01A-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4663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648200"/>
            <a:ext cx="4751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“ESA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multipactoring</a:t>
            </a:r>
            <a:r>
              <a:rPr lang="en-US" sz="2800" b="1" i="1" dirty="0" smtClean="0">
                <a:solidFill>
                  <a:srgbClr val="0000FF"/>
                </a:solidFill>
              </a:rPr>
              <a:t> standard”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646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D.  </a:t>
            </a:r>
            <a:r>
              <a:rPr lang="en-US" sz="2400" b="1" dirty="0" err="1" smtClean="0"/>
              <a:t>Raboso</a:t>
            </a:r>
            <a:r>
              <a:rPr lang="en-US" sz="2400" b="1" dirty="0" smtClean="0"/>
              <a:t>, C. Ernst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1"/>
            <a:ext cx="9144000" cy="68539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0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L. </a:t>
            </a:r>
            <a:r>
              <a:rPr lang="en-US" sz="3200" dirty="0" err="1" smtClean="0"/>
              <a:t>Conde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1"/>
            <a:ext cx="9144000" cy="6853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998" y="6273225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L. </a:t>
            </a:r>
            <a:r>
              <a:rPr lang="en-US" sz="3200" dirty="0" err="1" smtClean="0"/>
              <a:t>Conde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de3_P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153"/>
            <a:ext cx="4564005" cy="3419856"/>
          </a:xfrm>
          <a:prstGeom prst="rect">
            <a:avLst/>
          </a:prstGeom>
        </p:spPr>
      </p:pic>
      <p:pic>
        <p:nvPicPr>
          <p:cNvPr id="3" name="Picture 2" descr="conde3_Page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9995" y="0"/>
            <a:ext cx="4564005" cy="3419856"/>
          </a:xfrm>
          <a:prstGeom prst="rect">
            <a:avLst/>
          </a:prstGeom>
        </p:spPr>
      </p:pic>
      <p:pic>
        <p:nvPicPr>
          <p:cNvPr id="4" name="Picture 3" descr="conde3_Page_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38144"/>
            <a:ext cx="4564492" cy="3419856"/>
          </a:xfrm>
          <a:prstGeom prst="rect">
            <a:avLst/>
          </a:prstGeom>
        </p:spPr>
      </p:pic>
      <p:pic>
        <p:nvPicPr>
          <p:cNvPr id="5" name="Picture 4" descr="conde3_Page_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428999"/>
            <a:ext cx="4572000" cy="3429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998" y="6273225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L. </a:t>
            </a:r>
            <a:r>
              <a:rPr lang="en-US" sz="3200" dirty="0" err="1" smtClean="0"/>
              <a:t>Conde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z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273225"/>
            <a:ext cx="137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S. Anza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0"/>
            <a:ext cx="5695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m</a:t>
            </a:r>
            <a:r>
              <a:rPr lang="en-US" sz="4000" b="1" dirty="0" err="1" smtClean="0">
                <a:solidFill>
                  <a:schemeClr val="bg1"/>
                </a:solidFill>
              </a:rPr>
              <a:t>ulticarrrier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multipacting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z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273225"/>
            <a:ext cx="137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S. Anza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FF"/>
                </a:solidFill>
              </a:rPr>
              <a:t>multicarrier </a:t>
            </a:r>
            <a:r>
              <a:rPr lang="en-US" sz="2400" b="1" dirty="0" err="1" smtClean="0">
                <a:solidFill>
                  <a:srgbClr val="00FFFF"/>
                </a:solidFill>
              </a:rPr>
              <a:t>multipacting</a:t>
            </a:r>
            <a:r>
              <a:rPr lang="en-US" sz="2400" b="1" dirty="0" smtClean="0">
                <a:solidFill>
                  <a:srgbClr val="00FFFF"/>
                </a:solidFill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</a:rPr>
              <a:t>resembling beam-induced </a:t>
            </a:r>
            <a:r>
              <a:rPr lang="en-US" sz="2400" b="1" dirty="0" err="1" smtClean="0">
                <a:solidFill>
                  <a:srgbClr val="00FFFF"/>
                </a:solidFill>
              </a:rPr>
              <a:t>multipacting</a:t>
            </a:r>
            <a:endParaRPr lang="en-US" sz="24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sessions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382000" cy="4525963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Opening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1: Dielectrics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2: Theory,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3: Theory II</a:t>
            </a:r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CPI visit – Polytechnic City of Innovation, </a:t>
            </a:r>
            <a:r>
              <a:rPr lang="en-US" sz="2800" b="1" i="1" dirty="0" err="1" smtClean="0">
                <a:solidFill>
                  <a:srgbClr val="0000FF"/>
                </a:solidFill>
              </a:rPr>
              <a:t>iTEAM</a:t>
            </a:r>
            <a:r>
              <a:rPr lang="en-US" sz="2800" b="1" i="1" dirty="0" smtClean="0">
                <a:solidFill>
                  <a:srgbClr val="0000FF"/>
                </a:solidFill>
              </a:rPr>
              <a:t>  Clean </a:t>
            </a:r>
            <a:r>
              <a:rPr lang="en-US" sz="2800" b="1" i="1" dirty="0">
                <a:solidFill>
                  <a:srgbClr val="0000FF"/>
                </a:solidFill>
              </a:rPr>
              <a:t>R</a:t>
            </a:r>
            <a:r>
              <a:rPr lang="en-US" sz="2800" b="1" i="1" dirty="0" smtClean="0">
                <a:solidFill>
                  <a:srgbClr val="0000FF"/>
                </a:solidFill>
              </a:rPr>
              <a:t>oom Facility for High-Power Measurements</a:t>
            </a:r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PIM 1, PIM 2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4: Accelerators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5: SEY</a:t>
            </a:r>
          </a:p>
          <a:p>
            <a:r>
              <a:rPr lang="en-US" sz="2800" b="1" i="1" dirty="0" smtClean="0">
                <a:solidFill>
                  <a:srgbClr val="0000FF"/>
                </a:solidFill>
              </a:rPr>
              <a:t>Corona 1, Corona 2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6: Multicarrier</a:t>
            </a:r>
          </a:p>
          <a:p>
            <a:r>
              <a:rPr lang="en-US" sz="2800" b="1" i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i="1" dirty="0" smtClean="0">
                <a:solidFill>
                  <a:srgbClr val="0000FF"/>
                </a:solidFill>
              </a:rPr>
              <a:t> 7: Testing 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>
            <a:off x="7924800" y="1295400"/>
            <a:ext cx="838200" cy="2438400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5181600" y="3733800"/>
            <a:ext cx="838200" cy="1600200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791200" y="5105400"/>
            <a:ext cx="838200" cy="1600200"/>
          </a:xfrm>
          <a:prstGeom prst="rightBrac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491257" y="18288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24.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41910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25.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5715000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26.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z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273225"/>
            <a:ext cx="137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S. Anza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6273225"/>
            <a:ext cx="137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S. Anza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 descr="Anz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8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73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0"/>
            <a:ext cx="1755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the end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6" y="6027003"/>
            <a:ext cx="9093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we </a:t>
            </a:r>
            <a:r>
              <a:rPr lang="en-US" sz="2400" b="1" dirty="0" smtClean="0">
                <a:solidFill>
                  <a:schemeClr val="bg1"/>
                </a:solidFill>
              </a:rPr>
              <a:t>are</a:t>
            </a:r>
            <a:r>
              <a:rPr lang="en-US" sz="2400" b="1" dirty="0" smtClean="0">
                <a:solidFill>
                  <a:schemeClr val="bg1"/>
                </a:solidFill>
              </a:rPr>
              <a:t> trying </a:t>
            </a:r>
            <a:r>
              <a:rPr lang="en-US" sz="2400" b="1" dirty="0" smtClean="0">
                <a:solidFill>
                  <a:schemeClr val="bg1"/>
                </a:solidFill>
              </a:rPr>
              <a:t>to invite some satellite e-cloud colleagues to CARE-HHH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mini-workshop on e-cloud mitigation, CERN 20-21 November 2008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F7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853440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B0F0"/>
                </a:solidFill>
              </a:rPr>
              <a:t>1</a:t>
            </a:r>
            <a:r>
              <a:rPr lang="en-US" sz="2800" b="1" baseline="30000" dirty="0" smtClean="0">
                <a:solidFill>
                  <a:srgbClr val="00B0F0"/>
                </a:solidFill>
              </a:rPr>
              <a:t>st</a:t>
            </a:r>
            <a:r>
              <a:rPr lang="en-US" sz="2800" b="1" dirty="0" smtClean="0">
                <a:solidFill>
                  <a:srgbClr val="00B0F0"/>
                </a:solidFill>
              </a:rPr>
              <a:t> time accelerator community </a:t>
            </a:r>
            <a:r>
              <a:rPr lang="en-US" sz="2800" dirty="0" smtClean="0">
                <a:solidFill>
                  <a:schemeClr val="bg1"/>
                </a:solidFill>
              </a:rPr>
              <a:t>was invited (3 papers)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3 CERN participants supported by CARE-HHH: Fritz </a:t>
            </a:r>
            <a:r>
              <a:rPr lang="en-US" sz="2800" dirty="0" err="1" smtClean="0">
                <a:solidFill>
                  <a:schemeClr val="bg1"/>
                </a:solidFill>
              </a:rPr>
              <a:t>Caspers</a:t>
            </a:r>
            <a:r>
              <a:rPr lang="en-US" sz="2800" dirty="0" smtClean="0">
                <a:solidFill>
                  <a:schemeClr val="bg1"/>
                </a:solidFill>
              </a:rPr>
              <a:t>, Giovanni </a:t>
            </a:r>
            <a:r>
              <a:rPr lang="en-US" sz="2800" dirty="0" err="1" smtClean="0">
                <a:solidFill>
                  <a:schemeClr val="bg1"/>
                </a:solidFill>
              </a:rPr>
              <a:t>Rumolo</a:t>
            </a:r>
            <a:r>
              <a:rPr lang="en-US" sz="2800" dirty="0" smtClean="0">
                <a:solidFill>
                  <a:schemeClr val="bg1"/>
                </a:solidFill>
              </a:rPr>
              <a:t>, Frank Zimmermann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invited paper: F. </a:t>
            </a:r>
            <a:r>
              <a:rPr lang="en-US" sz="2800" dirty="0" err="1" smtClean="0">
                <a:solidFill>
                  <a:schemeClr val="bg1"/>
                </a:solidFill>
              </a:rPr>
              <a:t>Caspers</a:t>
            </a:r>
            <a:r>
              <a:rPr lang="en-US" sz="2800" dirty="0" smtClean="0">
                <a:solidFill>
                  <a:schemeClr val="bg1"/>
                </a:solidFill>
              </a:rPr>
              <a:t>, G. </a:t>
            </a:r>
            <a:r>
              <a:rPr lang="en-US" sz="2800" dirty="0" err="1" smtClean="0">
                <a:solidFill>
                  <a:schemeClr val="bg1"/>
                </a:solidFill>
              </a:rPr>
              <a:t>Rumolo</a:t>
            </a:r>
            <a:r>
              <a:rPr lang="en-US" sz="2800" dirty="0" smtClean="0">
                <a:solidFill>
                  <a:schemeClr val="bg1"/>
                </a:solidFill>
              </a:rPr>
              <a:t>, W. </a:t>
            </a:r>
            <a:r>
              <a:rPr lang="en-US" sz="2800" dirty="0" err="1" smtClean="0">
                <a:solidFill>
                  <a:schemeClr val="bg1"/>
                </a:solidFill>
              </a:rPr>
              <a:t>Scandale</a:t>
            </a:r>
            <a:r>
              <a:rPr lang="en-US" sz="2800" dirty="0" smtClean="0">
                <a:solidFill>
                  <a:schemeClr val="bg1"/>
                </a:solidFill>
              </a:rPr>
              <a:t>, F. Zimmermann,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i="1" dirty="0" smtClean="0">
                <a:solidFill>
                  <a:srgbClr val="FFFF00"/>
                </a:solidFill>
              </a:rPr>
              <a:t>“Beam-Induced </a:t>
            </a:r>
            <a:r>
              <a:rPr lang="en-US" sz="2800" b="1" i="1" dirty="0" err="1" smtClean="0">
                <a:solidFill>
                  <a:srgbClr val="FFFF00"/>
                </a:solidFill>
              </a:rPr>
              <a:t>Multipactoring</a:t>
            </a:r>
            <a:r>
              <a:rPr lang="en-US" sz="2800" b="1" i="1" dirty="0" smtClean="0">
                <a:solidFill>
                  <a:srgbClr val="FFFF00"/>
                </a:solidFill>
              </a:rPr>
              <a:t> and Electron-Cloud Effects in Particle Accelerators”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Roberto </a:t>
            </a:r>
            <a:r>
              <a:rPr lang="en-US" sz="2800" dirty="0" err="1" smtClean="0">
                <a:solidFill>
                  <a:schemeClr val="bg1"/>
                </a:solidFill>
              </a:rPr>
              <a:t>Cimino</a:t>
            </a:r>
            <a:r>
              <a:rPr lang="en-US" sz="2800" dirty="0" smtClean="0">
                <a:solidFill>
                  <a:schemeClr val="bg1"/>
                </a:solidFill>
              </a:rPr>
              <a:t> from INFN </a:t>
            </a:r>
            <a:r>
              <a:rPr lang="en-US" sz="2800" dirty="0" err="1" smtClean="0">
                <a:solidFill>
                  <a:schemeClr val="bg1"/>
                </a:solidFill>
              </a:rPr>
              <a:t>Frascati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Frederick Le </a:t>
            </a:r>
            <a:r>
              <a:rPr lang="en-US" sz="2800" dirty="0" err="1" smtClean="0">
                <a:solidFill>
                  <a:schemeClr val="bg1"/>
                </a:solidFill>
              </a:rPr>
              <a:t>Pimpec</a:t>
            </a:r>
            <a:r>
              <a:rPr lang="en-US" sz="2800" dirty="0" smtClean="0">
                <a:solidFill>
                  <a:schemeClr val="bg1"/>
                </a:solidFill>
              </a:rPr>
              <a:t>  (formerly CERN &amp; SLAC; now PSI)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accelerator involvement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multipactoring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surfaces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53440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waveguides, coaxial lines, and </a:t>
            </a:r>
            <a:r>
              <a:rPr lang="en-US" sz="2800" b="1" dirty="0" err="1" smtClean="0">
                <a:solidFill>
                  <a:srgbClr val="FF0000"/>
                </a:solidFill>
              </a:rPr>
              <a:t>microstrip</a:t>
            </a:r>
            <a:r>
              <a:rPr lang="en-US" sz="2800" b="1" dirty="0" smtClean="0">
                <a:solidFill>
                  <a:srgbClr val="FF0000"/>
                </a:solidFill>
              </a:rPr>
              <a:t> lines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main ESA mitigation strategy: modification of SEE properties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referred cure: coating that do not change over time: </a:t>
            </a:r>
            <a:r>
              <a:rPr lang="en-US" sz="2800" b="1" dirty="0" smtClean="0">
                <a:solidFill>
                  <a:srgbClr val="0000FF"/>
                </a:solidFill>
              </a:rPr>
              <a:t>POROUS COATINGS </a:t>
            </a:r>
            <a:r>
              <a:rPr lang="en-US" sz="2800" dirty="0" smtClean="0"/>
              <a:t>!  (examples)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o not rely on tabulated SEE properties!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un prediction software only with related measured SEY data =&gt; </a:t>
            </a:r>
            <a:r>
              <a:rPr lang="en-US" sz="2800" b="1" dirty="0" smtClean="0">
                <a:solidFill>
                  <a:srgbClr val="0000FF"/>
                </a:solidFill>
              </a:rPr>
              <a:t>SEY DATABASE </a:t>
            </a:r>
            <a:r>
              <a:rPr lang="en-US" sz="2800" dirty="0" smtClean="0"/>
              <a:t>(under construction)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examples of treated surfaces, &gt;9 db improvement in </a:t>
            </a:r>
            <a:r>
              <a:rPr lang="en-US" sz="2800" dirty="0" err="1" smtClean="0"/>
              <a:t>multipacting</a:t>
            </a:r>
            <a:r>
              <a:rPr lang="en-US" sz="2800" dirty="0" smtClean="0"/>
              <a:t> threshold, no sensitivity to time exposure.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oncerns: contamination and poor coating</a:t>
            </a:r>
            <a:endParaRPr lang="en-US" sz="2800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676400"/>
            <a:ext cx="80772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ESA has enhanced </a:t>
            </a:r>
            <a:r>
              <a:rPr lang="en-US" sz="2800" dirty="0">
                <a:solidFill>
                  <a:prstClr val="black"/>
                </a:solidFill>
              </a:rPr>
              <a:t>R&amp;D resources for this </a:t>
            </a:r>
            <a:r>
              <a:rPr lang="en-US" sz="2800" dirty="0" smtClean="0">
                <a:solidFill>
                  <a:prstClr val="black"/>
                </a:solidFill>
              </a:rPr>
              <a:t>activity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en-US" sz="2800" dirty="0" smtClean="0">
                <a:solidFill>
                  <a:prstClr val="black"/>
                </a:solidFill>
              </a:rPr>
              <a:t>dvanced </a:t>
            </a:r>
            <a:r>
              <a:rPr lang="en-US" sz="2800" dirty="0">
                <a:solidFill>
                  <a:prstClr val="black"/>
                </a:solidFill>
              </a:rPr>
              <a:t>testing </a:t>
            </a:r>
            <a:r>
              <a:rPr lang="en-US" sz="2800" dirty="0" smtClean="0">
                <a:solidFill>
                  <a:prstClr val="black"/>
                </a:solidFill>
              </a:rPr>
              <a:t>techniques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</a:rPr>
              <a:t>- </a:t>
            </a:r>
            <a:r>
              <a:rPr lang="en-US" sz="2800" b="1" dirty="0">
                <a:solidFill>
                  <a:srgbClr val="0000FF"/>
                </a:solidFill>
              </a:rPr>
              <a:t>seeding </a:t>
            </a:r>
            <a:r>
              <a:rPr lang="en-US" sz="2800" dirty="0">
                <a:solidFill>
                  <a:prstClr val="black"/>
                </a:solidFill>
              </a:rPr>
              <a:t>by various </a:t>
            </a:r>
            <a:r>
              <a:rPr lang="en-US" sz="2800" dirty="0" smtClean="0">
                <a:solidFill>
                  <a:prstClr val="black"/>
                </a:solidFill>
              </a:rPr>
              <a:t>means: </a:t>
            </a:r>
            <a:r>
              <a:rPr lang="en-US" sz="2800" dirty="0">
                <a:solidFill>
                  <a:prstClr val="black"/>
                </a:solidFill>
              </a:rPr>
              <a:t>beta emitter, UV flash lamp (120 Euro), regulated e- </a:t>
            </a:r>
            <a:r>
              <a:rPr lang="en-US" sz="2800" dirty="0" smtClean="0">
                <a:solidFill>
                  <a:prstClr val="black"/>
                </a:solidFill>
              </a:rPr>
              <a:t>gun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ESA </a:t>
            </a:r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tandard </a:t>
            </a:r>
            <a:r>
              <a:rPr lang="en-US" sz="2800" b="1" dirty="0">
                <a:solidFill>
                  <a:srgbClr val="0000FF"/>
                </a:solidFill>
              </a:rPr>
              <a:t>- ECSS-E-20-01 A “</a:t>
            </a:r>
            <a:r>
              <a:rPr lang="en-US" sz="2800" b="1" dirty="0" err="1">
                <a:solidFill>
                  <a:srgbClr val="0000FF"/>
                </a:solidFill>
              </a:rPr>
              <a:t>multipactor</a:t>
            </a:r>
            <a:r>
              <a:rPr lang="en-US" sz="2800" b="1" dirty="0">
                <a:solidFill>
                  <a:srgbClr val="0000FF"/>
                </a:solidFill>
              </a:rPr>
              <a:t> design and test</a:t>
            </a:r>
            <a:r>
              <a:rPr lang="en-US" sz="2800" b="1" dirty="0" smtClean="0">
                <a:solidFill>
                  <a:srgbClr val="0000FF"/>
                </a:solidFill>
              </a:rPr>
              <a:t>”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ulticarrier operation </a:t>
            </a:r>
            <a:r>
              <a:rPr lang="en-US" sz="2800" dirty="0" smtClean="0"/>
              <a:t>gives cloud evolution similar to e-cloud build up in accelerators (examples)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ulticarrier test facility is built up at ESA</a:t>
            </a:r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multipactoring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tests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1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simulations codes: </a:t>
            </a:r>
            <a:r>
              <a:rPr lang="en-US" sz="2800" b="1" dirty="0" smtClean="0">
                <a:solidFill>
                  <a:srgbClr val="0000FF"/>
                </a:solidFill>
              </a:rPr>
              <a:t>FEST3D, MEST, </a:t>
            </a:r>
            <a:r>
              <a:rPr lang="en-US" sz="2800" b="1" dirty="0" err="1" smtClean="0">
                <a:solidFill>
                  <a:srgbClr val="0000FF"/>
                </a:solidFill>
              </a:rPr>
              <a:t>Multipactor</a:t>
            </a:r>
            <a:r>
              <a:rPr lang="en-US" sz="2800" b="1" dirty="0" smtClean="0">
                <a:solidFill>
                  <a:srgbClr val="0000FF"/>
                </a:solidFill>
              </a:rPr>
              <a:t> Calculator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FEST3D: </a:t>
            </a:r>
            <a:r>
              <a:rPr lang="en-US" sz="2800" b="1" dirty="0">
                <a:solidFill>
                  <a:srgbClr val="0000FF"/>
                </a:solidFill>
              </a:rPr>
              <a:t>CAE tool for design of passive waveguide </a:t>
            </a:r>
            <a:r>
              <a:rPr lang="en-US" sz="2800" b="1" dirty="0" smtClean="0">
                <a:solidFill>
                  <a:srgbClr val="0000FF"/>
                </a:solidFill>
              </a:rPr>
              <a:t>systems</a:t>
            </a:r>
            <a:r>
              <a:rPr lang="en-US" sz="2800" dirty="0"/>
              <a:t>;</a:t>
            </a:r>
            <a:r>
              <a:rPr lang="en-US" sz="2800" dirty="0" smtClean="0"/>
              <a:t> based on integral equations, BI-RME, </a:t>
            </a:r>
            <a:r>
              <a:rPr lang="en-US" sz="2800" dirty="0"/>
              <a:t>method of moments, network </a:t>
            </a:r>
            <a:r>
              <a:rPr lang="en-US" sz="2800" dirty="0" smtClean="0"/>
              <a:t>theory; </a:t>
            </a:r>
            <a:r>
              <a:rPr lang="en-US" sz="2800" dirty="0" smtClean="0">
                <a:solidFill>
                  <a:prstClr val="black"/>
                </a:solidFill>
              </a:rPr>
              <a:t>fast </a:t>
            </a:r>
            <a:r>
              <a:rPr lang="en-US" sz="2800" dirty="0">
                <a:solidFill>
                  <a:prstClr val="black"/>
                </a:solidFill>
              </a:rPr>
              <a:t>computation, arbitrary </a:t>
            </a:r>
            <a:r>
              <a:rPr lang="en-US" sz="2800" dirty="0" smtClean="0">
                <a:solidFill>
                  <a:prstClr val="black"/>
                </a:solidFill>
              </a:rPr>
              <a:t>geometries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database </a:t>
            </a:r>
            <a:r>
              <a:rPr lang="en-US" sz="2800" b="1" dirty="0">
                <a:solidFill>
                  <a:srgbClr val="0000FF"/>
                </a:solidFill>
              </a:rPr>
              <a:t>for </a:t>
            </a:r>
            <a:r>
              <a:rPr lang="en-US" sz="2800" b="1" dirty="0" smtClean="0">
                <a:solidFill>
                  <a:srgbClr val="0000FF"/>
                </a:solidFill>
              </a:rPr>
              <a:t>software</a:t>
            </a:r>
            <a:r>
              <a:rPr lang="en-US" sz="2800" dirty="0" smtClean="0"/>
              <a:t> under construction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harmonization </a:t>
            </a:r>
            <a:r>
              <a:rPr lang="en-US" sz="2800" dirty="0"/>
              <a:t>and standardization – benchmarks for simulations and </a:t>
            </a:r>
            <a:r>
              <a:rPr lang="en-US" sz="2800" dirty="0" smtClean="0"/>
              <a:t>measurements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MEST &amp; CEST </a:t>
            </a:r>
            <a:r>
              <a:rPr lang="en-US" sz="2800" dirty="0" smtClean="0"/>
              <a:t>– simulating the </a:t>
            </a:r>
            <a:r>
              <a:rPr lang="en-US" sz="2800" b="1" dirty="0" smtClean="0">
                <a:solidFill>
                  <a:srgbClr val="0000FF"/>
                </a:solidFill>
              </a:rPr>
              <a:t>transition from </a:t>
            </a:r>
            <a:r>
              <a:rPr lang="en-US" sz="2800" b="1" dirty="0" err="1" smtClean="0">
                <a:solidFill>
                  <a:srgbClr val="0000FF"/>
                </a:solidFill>
              </a:rPr>
              <a:t>multipactoring</a:t>
            </a:r>
            <a:r>
              <a:rPr lang="en-US" sz="2800" b="1" dirty="0" smtClean="0">
                <a:solidFill>
                  <a:srgbClr val="0000FF"/>
                </a:solidFill>
              </a:rPr>
              <a:t> to corona regime </a:t>
            </a:r>
            <a:r>
              <a:rPr lang="en-US" sz="2800" dirty="0" smtClean="0"/>
              <a:t>(increasing vacuum pressure); </a:t>
            </a:r>
            <a:r>
              <a:rPr lang="en-US" sz="2800" b="1" dirty="0" smtClean="0">
                <a:solidFill>
                  <a:srgbClr val="FF0000"/>
                </a:solidFill>
              </a:rPr>
              <a:t>friction and scattering forces</a:t>
            </a:r>
            <a:r>
              <a:rPr lang="en-US" sz="2800" dirty="0" smtClean="0"/>
              <a:t>, algorithms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multipactoring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simulations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0"/>
            <a:ext cx="8610600" cy="672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heoretical and analytical studies by teams in Russia, Sweden and Northern Ireland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statistical theory of </a:t>
            </a:r>
            <a:r>
              <a:rPr lang="en-US" sz="2800" dirty="0" err="1"/>
              <a:t>multipactor</a:t>
            </a:r>
            <a:r>
              <a:rPr lang="en-US" sz="2800" dirty="0"/>
              <a:t> discharges between </a:t>
            </a:r>
            <a:r>
              <a:rPr lang="en-US" sz="2800" b="1" dirty="0">
                <a:solidFill>
                  <a:srgbClr val="0000FF"/>
                </a:solidFill>
              </a:rPr>
              <a:t>two parallel plates </a:t>
            </a:r>
            <a:r>
              <a:rPr lang="en-US" sz="2800" dirty="0"/>
              <a:t>with different emission </a:t>
            </a:r>
            <a:r>
              <a:rPr lang="en-US" sz="2800" dirty="0" smtClean="0"/>
              <a:t>parameters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/>
              <a:t>n</a:t>
            </a:r>
            <a:r>
              <a:rPr lang="en-US" sz="2800" dirty="0" smtClean="0"/>
              <a:t>on-resonant </a:t>
            </a:r>
            <a:r>
              <a:rPr lang="en-US" sz="2800" dirty="0"/>
              <a:t>or </a:t>
            </a:r>
            <a:r>
              <a:rPr lang="en-US" sz="2800" b="1" dirty="0" smtClean="0">
                <a:solidFill>
                  <a:srgbClr val="0000FF"/>
                </a:solidFill>
              </a:rPr>
              <a:t>“poly-phase </a:t>
            </a:r>
            <a:r>
              <a:rPr lang="en-US" sz="2800" b="1" dirty="0" err="1" smtClean="0">
                <a:solidFill>
                  <a:srgbClr val="0000FF"/>
                </a:solidFill>
              </a:rPr>
              <a:t>multipacting</a:t>
            </a:r>
            <a:r>
              <a:rPr lang="en-US" sz="2800" b="1" dirty="0" smtClean="0">
                <a:solidFill>
                  <a:srgbClr val="0000FF"/>
                </a:solidFill>
              </a:rPr>
              <a:t>” </a:t>
            </a:r>
            <a:r>
              <a:rPr lang="en-US" sz="2800" dirty="0"/>
              <a:t>– similar to our case in </a:t>
            </a:r>
            <a:r>
              <a:rPr lang="en-US" sz="2800" dirty="0" smtClean="0"/>
              <a:t>accelerators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w</a:t>
            </a:r>
            <a:r>
              <a:rPr lang="en-US" sz="2800" b="1" dirty="0" smtClean="0">
                <a:solidFill>
                  <a:srgbClr val="0000FF"/>
                </a:solidFill>
              </a:rPr>
              <a:t>edged </a:t>
            </a:r>
            <a:r>
              <a:rPr lang="en-US" sz="2800" b="1" dirty="0">
                <a:solidFill>
                  <a:srgbClr val="0000FF"/>
                </a:solidFill>
              </a:rPr>
              <a:t>wave guide </a:t>
            </a:r>
            <a:r>
              <a:rPr lang="en-US" sz="2800" dirty="0"/>
              <a:t>similar to rectangular wave guide, </a:t>
            </a:r>
            <a:r>
              <a:rPr lang="en-US" sz="2800" dirty="0" smtClean="0"/>
              <a:t>both </a:t>
            </a:r>
            <a:r>
              <a:rPr lang="en-US" sz="2800" dirty="0"/>
              <a:t>have unstable </a:t>
            </a:r>
            <a:r>
              <a:rPr lang="en-US" sz="2800" dirty="0" smtClean="0"/>
              <a:t>stationary trajectory, little improvement in </a:t>
            </a:r>
            <a:r>
              <a:rPr lang="en-US" sz="2800" dirty="0" err="1" smtClean="0"/>
              <a:t>multipacting</a:t>
            </a:r>
            <a:r>
              <a:rPr lang="en-US" sz="2800" dirty="0" smtClean="0"/>
              <a:t> threshold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velocity </a:t>
            </a:r>
            <a:r>
              <a:rPr lang="en-US" sz="2800" b="1" dirty="0">
                <a:solidFill>
                  <a:srgbClr val="FF0000"/>
                </a:solidFill>
              </a:rPr>
              <a:t>spread </a:t>
            </a:r>
            <a:r>
              <a:rPr lang="en-US" sz="2800" b="1" dirty="0" smtClean="0">
                <a:solidFill>
                  <a:srgbClr val="FF0000"/>
                </a:solidFill>
              </a:rPr>
              <a:t>of secondary e- </a:t>
            </a:r>
            <a:r>
              <a:rPr lang="en-US" sz="2800" dirty="0" smtClean="0"/>
              <a:t>important</a:t>
            </a:r>
            <a:endParaRPr lang="en-US" sz="2800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>
                <a:solidFill>
                  <a:srgbClr val="0000FF"/>
                </a:solidFill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</a:rPr>
              <a:t>econdary emission yield description </a:t>
            </a:r>
            <a:r>
              <a:rPr lang="en-US" sz="2800" dirty="0" smtClean="0"/>
              <a:t>often similar to ours; sometimes other historical formula from Vaughan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b="1" dirty="0" smtClean="0">
              <a:solidFill>
                <a:srgbClr val="0000FF"/>
              </a:solidFill>
            </a:endParaRPr>
          </a:p>
        </p:txBody>
      </p:sp>
      <p:pic>
        <p:nvPicPr>
          <p:cNvPr id="3" name="Picture 2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multipactoring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theory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copim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9091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ideas &amp; follow up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88392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contacts with ESA, PUV, EPFL etc.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FF"/>
                </a:solidFill>
              </a:rPr>
              <a:t>Fritz “solved” satellite </a:t>
            </a:r>
            <a:r>
              <a:rPr lang="en-US" sz="2800" b="1" dirty="0" err="1" smtClean="0">
                <a:solidFill>
                  <a:srgbClr val="0000FF"/>
                </a:solidFill>
              </a:rPr>
              <a:t>multipactoring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!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p</a:t>
            </a:r>
            <a:r>
              <a:rPr lang="en-US" sz="2800" dirty="0" smtClean="0">
                <a:solidFill>
                  <a:prstClr val="black"/>
                </a:solidFill>
              </a:rPr>
              <a:t>roposed </a:t>
            </a:r>
            <a:r>
              <a:rPr lang="en-US" sz="2800" b="1" dirty="0" smtClean="0">
                <a:solidFill>
                  <a:srgbClr val="0000FF"/>
                </a:solidFill>
              </a:rPr>
              <a:t>modification of FEST3D </a:t>
            </a:r>
            <a:r>
              <a:rPr lang="en-US" sz="2800" dirty="0" smtClean="0">
                <a:solidFill>
                  <a:prstClr val="black"/>
                </a:solidFill>
              </a:rPr>
              <a:t>to include particle beam &amp; static magnetic fields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simulate </a:t>
            </a:r>
            <a:r>
              <a:rPr lang="en-US" sz="2800" b="1" dirty="0" smtClean="0">
                <a:solidFill>
                  <a:srgbClr val="0000FF"/>
                </a:solidFill>
              </a:rPr>
              <a:t>microwave e-cloud diagnostics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simulate </a:t>
            </a:r>
            <a:r>
              <a:rPr lang="en-US" sz="2800" b="1" dirty="0" smtClean="0">
                <a:solidFill>
                  <a:srgbClr val="0000FF"/>
                </a:solidFill>
              </a:rPr>
              <a:t>suppression or enhancement of e-cloud by microwave injection </a:t>
            </a:r>
            <a:r>
              <a:rPr lang="en-US" sz="2800" dirty="0" smtClean="0">
                <a:solidFill>
                  <a:prstClr val="black"/>
                </a:solidFill>
              </a:rPr>
              <a:t>near cyclotron resonance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>
                <a:solidFill>
                  <a:prstClr val="black"/>
                </a:solidFill>
              </a:rPr>
              <a:t>s</a:t>
            </a:r>
            <a:r>
              <a:rPr lang="en-US" sz="2800" dirty="0" smtClean="0">
                <a:solidFill>
                  <a:prstClr val="black"/>
                </a:solidFill>
              </a:rPr>
              <a:t>imulate </a:t>
            </a:r>
            <a:r>
              <a:rPr lang="en-US" sz="2800" b="1" dirty="0" smtClean="0">
                <a:solidFill>
                  <a:srgbClr val="0000FF"/>
                </a:solidFill>
              </a:rPr>
              <a:t>“magnetron” effect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b="1" dirty="0">
                <a:solidFill>
                  <a:srgbClr val="0000FF"/>
                </a:solidFill>
              </a:rPr>
              <a:t>v</a:t>
            </a:r>
            <a:r>
              <a:rPr lang="en-US" sz="2800" b="1" dirty="0" smtClean="0">
                <a:solidFill>
                  <a:srgbClr val="0000FF"/>
                </a:solidFill>
              </a:rPr>
              <a:t>erify effect of ions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800" dirty="0" smtClean="0">
                <a:solidFill>
                  <a:prstClr val="black"/>
                </a:solidFill>
              </a:rPr>
              <a:t>benchmark CERN simulation codes</a:t>
            </a:r>
          </a:p>
          <a:p>
            <a:pPr marL="800100" lvl="1" indent="-342900"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1193</Words>
  <Application>Microsoft Office PowerPoint</Application>
  <PresentationFormat>On-screen Show (4:3)</PresentationFormat>
  <Paragraphs>180</Paragraphs>
  <Slides>32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Designer Drawing</vt:lpstr>
      <vt:lpstr>report from MULCOPIM’08     </vt:lpstr>
      <vt:lpstr>organization &amp; statistics</vt:lpstr>
      <vt:lpstr>sessions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from MULCOPIM’08</dc:title>
  <dc:creator>frankz</dc:creator>
  <cp:lastModifiedBy>frankz</cp:lastModifiedBy>
  <cp:revision>38</cp:revision>
  <dcterms:created xsi:type="dcterms:W3CDTF">2008-09-27T12:10:49Z</dcterms:created>
  <dcterms:modified xsi:type="dcterms:W3CDTF">2008-10-14T16:06:05Z</dcterms:modified>
</cp:coreProperties>
</file>