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15" r:id="rId2"/>
    <p:sldId id="322" r:id="rId3"/>
    <p:sldId id="340" r:id="rId4"/>
    <p:sldId id="338" r:id="rId5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660066"/>
    <a:srgbClr val="FF6600"/>
    <a:srgbClr val="000099"/>
    <a:srgbClr val="CC9900"/>
    <a:srgbClr val="993300"/>
    <a:srgbClr val="CCECFF"/>
    <a:srgbClr val="E5F5FF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98" autoAdjust="0"/>
    <p:restoredTop sz="94450" autoAdjust="0"/>
  </p:normalViewPr>
  <p:slideViewPr>
    <p:cSldViewPr snapToObjects="1">
      <p:cViewPr varScale="1">
        <p:scale>
          <a:sx n="86" d="100"/>
          <a:sy n="86" d="100"/>
        </p:scale>
        <p:origin x="-197" y="-77"/>
      </p:cViewPr>
      <p:guideLst>
        <p:guide orient="horz" pos="2112"/>
        <p:guide pos="664"/>
        <p:guide pos="51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72" y="-60"/>
      </p:cViewPr>
      <p:guideLst>
        <p:guide orient="horz" pos="3107"/>
        <p:guide pos="2116"/>
      </p:guideLst>
    </p:cSldViewPr>
  </p:notes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t" anchorCtr="0" compatLnSpc="1">
            <a:prstTxWarp prst="textNoShape">
              <a:avLst/>
            </a:prstTxWarp>
          </a:bodyPr>
          <a:lstStyle>
            <a:lvl1pPr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3" y="0"/>
            <a:ext cx="29098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t" anchorCtr="0" compatLnSpc="1">
            <a:prstTxWarp prst="textNoShape">
              <a:avLst/>
            </a:prstTxWarp>
          </a:bodyPr>
          <a:lstStyle>
            <a:lvl1pPr algn="r"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b" anchorCtr="0" compatLnSpc="1">
            <a:prstTxWarp prst="textNoShape">
              <a:avLst/>
            </a:prstTxWarp>
          </a:bodyPr>
          <a:lstStyle>
            <a:lvl1pPr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3" y="9375775"/>
            <a:ext cx="29098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b" anchorCtr="0" compatLnSpc="1">
            <a:prstTxWarp prst="textNoShape">
              <a:avLst/>
            </a:prstTxWarp>
          </a:bodyPr>
          <a:lstStyle>
            <a:lvl1pPr algn="r"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379FD60A-7562-46B8-B0E9-2B8E67ED24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t" anchorCtr="0" compatLnSpc="1">
            <a:prstTxWarp prst="textNoShape">
              <a:avLst/>
            </a:prstTxWarp>
          </a:bodyPr>
          <a:lstStyle>
            <a:lvl1pPr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3" y="0"/>
            <a:ext cx="29098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t" anchorCtr="0" compatLnSpc="1">
            <a:prstTxWarp prst="textNoShape">
              <a:avLst/>
            </a:prstTxWarp>
          </a:bodyPr>
          <a:lstStyle>
            <a:lvl1pPr algn="r"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24425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327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b" anchorCtr="0" compatLnSpc="1">
            <a:prstTxWarp prst="textNoShape">
              <a:avLst/>
            </a:prstTxWarp>
          </a:bodyPr>
          <a:lstStyle>
            <a:lvl1pPr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3" y="9375775"/>
            <a:ext cx="29098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405" rIns="90812" bIns="45405" numCol="1" anchor="b" anchorCtr="0" compatLnSpc="1">
            <a:prstTxWarp prst="textNoShape">
              <a:avLst/>
            </a:prstTxWarp>
          </a:bodyPr>
          <a:lstStyle>
            <a:lvl1pPr algn="r" defTabSz="909469">
              <a:spcBef>
                <a:spcPct val="0"/>
              </a:spcBef>
              <a:buClr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E5312502-E168-47EA-9A98-22154927D4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588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E25B4B1D-A001-41C3-A08B-7D98E6242368}" type="slidenum">
              <a:rPr lang="fr-FR" smtClean="0"/>
              <a:pPr defTabSz="908050"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E67F3804-236F-4E71-A060-0AB54FE24B79}" type="slidenum">
              <a:rPr lang="fr-FR" smtClean="0"/>
              <a:pPr defTabSz="908050"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8050"/>
            <a:fld id="{47AAF905-D7AE-4D86-B0FD-C88AD709594B}" type="slidenum">
              <a:rPr lang="fr-FR" smtClean="0"/>
              <a:pPr defTabSz="908050"/>
              <a:t>4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anchor="ctr"/>
          <a:lstStyle>
            <a:lvl1pPr>
              <a:defRPr sz="280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114300" indent="0"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2pPr>
            <a:lvl3pPr marL="230188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3pPr>
            <a:lvl4pPr marL="339725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4pPr>
            <a:lvl5pPr marL="455613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 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 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00200"/>
            <a:ext cx="41148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114300" indent="0"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2pPr>
            <a:lvl3pPr marL="230188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3pPr>
            <a:lvl4pPr marL="339725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4pPr>
            <a:lvl5pPr marL="457200" indent="0">
              <a:buClrTx/>
              <a:buFont typeface="Arial" pitchFamily="34" charset="0"/>
              <a:buChar char="•"/>
              <a:defRPr sz="120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 Third level</a:t>
            </a:r>
          </a:p>
          <a:p>
            <a:pPr lvl="3"/>
            <a:r>
              <a:rPr lang="en-US" dirty="0" smtClean="0"/>
              <a:t> Fourth level</a:t>
            </a:r>
          </a:p>
          <a:p>
            <a:pPr lvl="4"/>
            <a:r>
              <a:rPr lang="en-US" dirty="0" smtClean="0"/>
              <a:t> 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6"/>
          <p:cNvGrpSpPr>
            <a:grpSpLocks/>
          </p:cNvGrpSpPr>
          <p:nvPr/>
        </p:nvGrpSpPr>
        <p:grpSpPr bwMode="auto">
          <a:xfrm>
            <a:off x="-4038600" y="-19431000"/>
            <a:ext cx="22860000" cy="45720000"/>
            <a:chOff x="-4495800" y="-19431000"/>
            <a:chExt cx="22860000" cy="45720000"/>
          </a:xfrm>
        </p:grpSpPr>
        <p:grpSp>
          <p:nvGrpSpPr>
            <p:cNvPr id="1028" name="Group 52"/>
            <p:cNvGrpSpPr>
              <a:grpSpLocks/>
            </p:cNvGrpSpPr>
            <p:nvPr userDrawn="1"/>
          </p:nvGrpSpPr>
          <p:grpSpPr bwMode="auto">
            <a:xfrm>
              <a:off x="1447800" y="685800"/>
              <a:ext cx="5486400" cy="5486400"/>
              <a:chOff x="1447800" y="685800"/>
              <a:chExt cx="5486400" cy="5486400"/>
            </a:xfrm>
          </p:grpSpPr>
          <p:sp>
            <p:nvSpPr>
              <p:cNvPr id="47" name="Oval 46"/>
              <p:cNvSpPr/>
              <p:nvPr userDrawn="1"/>
            </p:nvSpPr>
            <p:spPr bwMode="auto">
              <a:xfrm>
                <a:off x="1447800" y="685800"/>
                <a:ext cx="5486400" cy="54864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8" name="Oval 47"/>
              <p:cNvSpPr/>
              <p:nvPr userDrawn="1"/>
            </p:nvSpPr>
            <p:spPr bwMode="auto">
              <a:xfrm>
                <a:off x="2362200" y="1066800"/>
                <a:ext cx="4572000" cy="45720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9" name="Oval 48"/>
              <p:cNvSpPr/>
              <p:nvPr userDrawn="1"/>
            </p:nvSpPr>
            <p:spPr bwMode="auto">
              <a:xfrm>
                <a:off x="5105400" y="2514600"/>
                <a:ext cx="1828800" cy="18288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0" name="Oval 49"/>
              <p:cNvSpPr/>
              <p:nvPr userDrawn="1"/>
            </p:nvSpPr>
            <p:spPr bwMode="auto">
              <a:xfrm>
                <a:off x="4191000" y="2057400"/>
                <a:ext cx="2743200" cy="27432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" name="Oval 50"/>
              <p:cNvSpPr/>
              <p:nvPr userDrawn="1"/>
            </p:nvSpPr>
            <p:spPr bwMode="auto">
              <a:xfrm>
                <a:off x="3276600" y="1600200"/>
                <a:ext cx="3657600" cy="36576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2" name="Oval 51"/>
              <p:cNvSpPr/>
              <p:nvPr userDrawn="1"/>
            </p:nvSpPr>
            <p:spPr bwMode="auto">
              <a:xfrm>
                <a:off x="6019800" y="2971800"/>
                <a:ext cx="914400" cy="914400"/>
              </a:xfrm>
              <a:prstGeom prst="ellipse">
                <a:avLst/>
              </a:prstGeom>
              <a:noFill/>
              <a:ln w="9525" cap="flat" cmpd="sng" algn="ctr">
                <a:solidFill>
                  <a:srgbClr val="CCECFF">
                    <a:alpha val="2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Clr>
                    <a:schemeClr val="hlink"/>
                  </a:buClr>
                  <a:buFont typeface="Wingdings" pitchFamily="2" charset="2"/>
                  <a:buBlip>
                    <a:blip r:embed="rId3"/>
                  </a:buBlip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cxnSp>
          <p:nvCxnSpPr>
            <p:cNvPr id="1029" name="Straight Connector 54"/>
            <p:cNvCxnSpPr>
              <a:cxnSpLocks noChangeShapeType="1"/>
              <a:stCxn id="52" idx="6"/>
              <a:endCxn id="47" idx="2"/>
            </p:cNvCxnSpPr>
            <p:nvPr userDrawn="1"/>
          </p:nvCxnSpPr>
          <p:spPr bwMode="auto">
            <a:xfrm flipH="1">
              <a:off x="1447800" y="3429000"/>
              <a:ext cx="5486400" cy="1588"/>
            </a:xfrm>
            <a:prstGeom prst="line">
              <a:avLst/>
            </a:prstGeom>
            <a:noFill/>
            <a:ln w="9525" algn="ctr">
              <a:solidFill>
                <a:srgbClr val="CCECFF">
                  <a:alpha val="20000"/>
                </a:srgbClr>
              </a:solidFill>
              <a:round/>
              <a:headEnd/>
              <a:tailEnd/>
            </a:ln>
          </p:spPr>
        </p:cxnSp>
        <p:sp>
          <p:nvSpPr>
            <p:cNvPr id="56" name="Arc 55"/>
            <p:cNvSpPr/>
            <p:nvPr userDrawn="1"/>
          </p:nvSpPr>
          <p:spPr bwMode="auto">
            <a:xfrm rot="10800000">
              <a:off x="6477000" y="2514600"/>
              <a:ext cx="914400" cy="914400"/>
            </a:xfrm>
            <a:prstGeom prst="arc">
              <a:avLst>
                <a:gd name="adj1" fmla="val 16200000"/>
                <a:gd name="adj2" fmla="val 4295713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Arc 57"/>
            <p:cNvSpPr/>
            <p:nvPr userDrawn="1"/>
          </p:nvSpPr>
          <p:spPr bwMode="auto">
            <a:xfrm>
              <a:off x="6477000" y="3429000"/>
              <a:ext cx="914400" cy="914400"/>
            </a:xfrm>
            <a:prstGeom prst="arc">
              <a:avLst>
                <a:gd name="adj1" fmla="val 6536860"/>
                <a:gd name="adj2" fmla="val 16230759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Arc 58"/>
            <p:cNvSpPr/>
            <p:nvPr userDrawn="1"/>
          </p:nvSpPr>
          <p:spPr bwMode="auto">
            <a:xfrm rot="10800000">
              <a:off x="5791200" y="1143000"/>
              <a:ext cx="2286000" cy="2286000"/>
            </a:xfrm>
            <a:prstGeom prst="arc">
              <a:avLst>
                <a:gd name="adj1" fmla="val 18807345"/>
                <a:gd name="adj2" fmla="val 2682996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Arc 59"/>
            <p:cNvSpPr/>
            <p:nvPr userDrawn="1"/>
          </p:nvSpPr>
          <p:spPr bwMode="auto">
            <a:xfrm>
              <a:off x="5791200" y="3429000"/>
              <a:ext cx="2286000" cy="2286000"/>
            </a:xfrm>
            <a:prstGeom prst="arc">
              <a:avLst>
                <a:gd name="adj1" fmla="val 8123919"/>
                <a:gd name="adj2" fmla="val 13585161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Arc 60"/>
            <p:cNvSpPr/>
            <p:nvPr userDrawn="1"/>
          </p:nvSpPr>
          <p:spPr bwMode="auto">
            <a:xfrm rot="10800000">
              <a:off x="4648200" y="-1143000"/>
              <a:ext cx="4572000" cy="4572000"/>
            </a:xfrm>
            <a:prstGeom prst="arc">
              <a:avLst>
                <a:gd name="adj1" fmla="val 18820727"/>
                <a:gd name="adj2" fmla="val 624456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Arc 61"/>
            <p:cNvSpPr/>
            <p:nvPr userDrawn="1"/>
          </p:nvSpPr>
          <p:spPr bwMode="auto">
            <a:xfrm>
              <a:off x="4648200" y="3429000"/>
              <a:ext cx="4572000" cy="4572000"/>
            </a:xfrm>
            <a:prstGeom prst="arc">
              <a:avLst>
                <a:gd name="adj1" fmla="val 10175273"/>
                <a:gd name="adj2" fmla="val 13578035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Arc 62"/>
            <p:cNvSpPr/>
            <p:nvPr userDrawn="1"/>
          </p:nvSpPr>
          <p:spPr bwMode="auto">
            <a:xfrm rot="10800000">
              <a:off x="2362200" y="-5715000"/>
              <a:ext cx="9144000" cy="9144000"/>
            </a:xfrm>
            <a:prstGeom prst="arc">
              <a:avLst>
                <a:gd name="adj1" fmla="val 17558447"/>
                <a:gd name="adj2" fmla="val 19916233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Arc 63"/>
            <p:cNvSpPr/>
            <p:nvPr userDrawn="1"/>
          </p:nvSpPr>
          <p:spPr bwMode="auto">
            <a:xfrm>
              <a:off x="2362200" y="3429000"/>
              <a:ext cx="9144000" cy="9144000"/>
            </a:xfrm>
            <a:prstGeom prst="arc">
              <a:avLst>
                <a:gd name="adj1" fmla="val 12486857"/>
                <a:gd name="adj2" fmla="val 14841983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Arc 64"/>
            <p:cNvSpPr/>
            <p:nvPr userDrawn="1"/>
          </p:nvSpPr>
          <p:spPr bwMode="auto">
            <a:xfrm rot="10800000">
              <a:off x="-4495800" y="-19431000"/>
              <a:ext cx="22860000" cy="22860000"/>
            </a:xfrm>
            <a:prstGeom prst="arc">
              <a:avLst>
                <a:gd name="adj1" fmla="val 17021544"/>
                <a:gd name="adj2" fmla="val 17818619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Arc 65"/>
            <p:cNvSpPr/>
            <p:nvPr userDrawn="1"/>
          </p:nvSpPr>
          <p:spPr bwMode="auto">
            <a:xfrm>
              <a:off x="-4495800" y="3429000"/>
              <a:ext cx="22860000" cy="22860000"/>
            </a:xfrm>
            <a:prstGeom prst="arc">
              <a:avLst>
                <a:gd name="adj1" fmla="val 14578714"/>
                <a:gd name="adj2" fmla="val 15379901"/>
              </a:avLst>
            </a:prstGeom>
            <a:noFill/>
            <a:ln w="9525" cap="flat" cmpd="sng" algn="ctr">
              <a:solidFill>
                <a:srgbClr val="CCECFF">
                  <a:alpha val="2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Blip>
                  <a:blip r:embed="rId3"/>
                </a:buBlip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027" name="Picture 20" descr="CERNLog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81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11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23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3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47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147" indent="-228559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264" indent="-228559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8382" indent="-228559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5499" indent="-228559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 bwMode="auto">
          <a:xfrm>
            <a:off x="457200" y="800100"/>
            <a:ext cx="8229600" cy="1333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The LHC ACS RF power couplers for testing magnetic SEY suppression</a:t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GB" dirty="0" err="1" smtClean="0">
                <a:latin typeface="Arial" charset="0"/>
                <a:cs typeface="Arial" charset="0"/>
              </a:rPr>
              <a:t>F.Caspers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E.Montesinos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smtClean="0">
                <a:latin typeface="Arial" charset="0"/>
                <a:cs typeface="Arial" charset="0"/>
              </a:rPr>
              <a:t>SPSU Dec 2009</a:t>
            </a:r>
          </a:p>
        </p:txBody>
      </p:sp>
      <p:sp>
        <p:nvSpPr>
          <p:cNvPr id="2053" name="Rectangle 508"/>
          <p:cNvSpPr>
            <a:spLocks noChangeArrowheads="1"/>
          </p:cNvSpPr>
          <p:nvPr/>
        </p:nvSpPr>
        <p:spPr bwMode="auto">
          <a:xfrm>
            <a:off x="0" y="0"/>
            <a:ext cx="1841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endParaRPr lang="en-GB"/>
          </a:p>
        </p:txBody>
      </p:sp>
      <p:sp>
        <p:nvSpPr>
          <p:cNvPr id="2054" name="Rectangle 103"/>
          <p:cNvSpPr>
            <a:spLocks noChangeArrowheads="1"/>
          </p:cNvSpPr>
          <p:nvPr/>
        </p:nvSpPr>
        <p:spPr bwMode="auto">
          <a:xfrm>
            <a:off x="457200" y="2767013"/>
            <a:ext cx="82296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L</a:t>
            </a:r>
            <a:r>
              <a:rPr lang="en-US" sz="2800" dirty="0">
                <a:solidFill>
                  <a:srgbClr val="0070C0"/>
                </a:solidFill>
              </a:rPr>
              <a:t>arge </a:t>
            </a:r>
            <a:r>
              <a:rPr lang="en-US" sz="2800" dirty="0" err="1">
                <a:solidFill>
                  <a:srgbClr val="002060"/>
                </a:solidFill>
              </a:rPr>
              <a:t>H</a:t>
            </a:r>
            <a:r>
              <a:rPr lang="en-US" sz="2800" dirty="0" err="1">
                <a:solidFill>
                  <a:srgbClr val="0070C0"/>
                </a:solidFill>
              </a:rPr>
              <a:t>adron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C</a:t>
            </a:r>
            <a:r>
              <a:rPr lang="en-US" sz="2800" dirty="0" smtClean="0">
                <a:solidFill>
                  <a:srgbClr val="0070C0"/>
                </a:solidFill>
              </a:rPr>
              <a:t>ollider</a:t>
            </a:r>
            <a:endParaRPr lang="en-US" sz="2800" dirty="0">
              <a:solidFill>
                <a:srgbClr val="0070C0"/>
              </a:solidFill>
            </a:endParaRPr>
          </a:p>
          <a:p>
            <a:pPr algn="ctr"/>
            <a:endParaRPr lang="en-US" sz="2800" dirty="0">
              <a:solidFill>
                <a:srgbClr val="0070C0"/>
              </a:solidFill>
            </a:endParaRP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A</a:t>
            </a:r>
            <a:r>
              <a:rPr lang="en-US" sz="2800" dirty="0">
                <a:solidFill>
                  <a:srgbClr val="0070C0"/>
                </a:solidFill>
              </a:rPr>
              <a:t>ccelerating </a:t>
            </a:r>
            <a:r>
              <a:rPr lang="en-US" sz="2800" dirty="0">
                <a:solidFill>
                  <a:srgbClr val="002060"/>
                </a:solidFill>
              </a:rPr>
              <a:t>C</a:t>
            </a:r>
            <a:r>
              <a:rPr lang="en-US" sz="2800" dirty="0">
                <a:solidFill>
                  <a:srgbClr val="0070C0"/>
                </a:solidFill>
              </a:rPr>
              <a:t>avities </a:t>
            </a:r>
            <a:r>
              <a:rPr lang="en-US" sz="2800" dirty="0">
                <a:solidFill>
                  <a:srgbClr val="002060"/>
                </a:solidFill>
              </a:rPr>
              <a:t>S</a:t>
            </a:r>
            <a:r>
              <a:rPr lang="en-US" sz="2800" dirty="0">
                <a:solidFill>
                  <a:srgbClr val="0070C0"/>
                </a:solidFill>
              </a:rPr>
              <a:t>uperconducting  </a:t>
            </a:r>
          </a:p>
          <a:p>
            <a:pPr algn="ctr"/>
            <a:endParaRPr lang="en-US" sz="2800" dirty="0">
              <a:solidFill>
                <a:srgbClr val="0070C0"/>
              </a:solidFill>
            </a:endParaRPr>
          </a:p>
          <a:p>
            <a:pPr algn="ctr"/>
            <a:r>
              <a:rPr lang="en-US" sz="2800" dirty="0">
                <a:solidFill>
                  <a:srgbClr val="0070C0"/>
                </a:solidFill>
              </a:rPr>
              <a:t>400 MHz 300 kW </a:t>
            </a:r>
            <a:r>
              <a:rPr lang="en-US" sz="2800" dirty="0" smtClean="0">
                <a:solidFill>
                  <a:srgbClr val="0070C0"/>
                </a:solidFill>
              </a:rPr>
              <a:t>CW </a:t>
            </a:r>
            <a:r>
              <a:rPr lang="en-US" sz="2800" dirty="0">
                <a:solidFill>
                  <a:srgbClr val="0070C0"/>
                </a:solidFill>
              </a:rPr>
              <a:t>coupler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LHC couplers (layout)</a:t>
            </a:r>
          </a:p>
        </p:txBody>
      </p:sp>
      <p:sp>
        <p:nvSpPr>
          <p:cNvPr id="3075" name="Content Placeholder 53"/>
          <p:cNvSpPr>
            <a:spLocks noGrp="1"/>
          </p:cNvSpPr>
          <p:nvPr>
            <p:ph sz="half" idx="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ClrTx/>
              <a:defRPr/>
            </a:pPr>
            <a:r>
              <a:rPr lang="en-GB" sz="1000" i="1" dirty="0" smtClean="0">
                <a:solidFill>
                  <a:srgbClr val="660066"/>
                </a:solidFill>
                <a:latin typeface="Calibri" pitchFamily="34" charset="0"/>
              </a:rPr>
              <a:t>The LHC power coupler is a 400 MHz </a:t>
            </a:r>
            <a:r>
              <a:rPr lang="en-GB" sz="1000" b="1" i="1" dirty="0" smtClean="0">
                <a:solidFill>
                  <a:srgbClr val="660066"/>
                </a:solidFill>
                <a:latin typeface="Calibri" pitchFamily="34" charset="0"/>
              </a:rPr>
              <a:t>mobile</a:t>
            </a:r>
            <a:r>
              <a:rPr lang="en-GB" sz="1000" i="1" dirty="0" smtClean="0">
                <a:solidFill>
                  <a:srgbClr val="660066"/>
                </a:solidFill>
                <a:latin typeface="Calibri" pitchFamily="34" charset="0"/>
              </a:rPr>
              <a:t> RF power coupler with very high power requirements :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Continuous : </a:t>
            </a:r>
            <a:r>
              <a:rPr lang="en-GB" sz="1000" b="1" i="1" dirty="0" smtClean="0">
                <a:latin typeface="Calibri" pitchFamily="34" charset="0"/>
              </a:rPr>
              <a:t>250 kW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Pulsed : 300 kW fwd + 670 kW rev, including beam loading, i.e. </a:t>
            </a:r>
            <a:r>
              <a:rPr lang="en-GB" sz="1000" b="1" i="1" dirty="0" smtClean="0">
                <a:latin typeface="Calibri" pitchFamily="34" charset="0"/>
              </a:rPr>
              <a:t>1.85 MW local peak power.</a:t>
            </a:r>
          </a:p>
          <a:p>
            <a:pPr algn="just">
              <a:buClrTx/>
              <a:defRPr/>
            </a:pPr>
            <a:endParaRPr lang="en-GB" sz="1000" b="1" i="1" dirty="0" smtClean="0">
              <a:solidFill>
                <a:srgbClr val="660066"/>
              </a:solidFill>
              <a:latin typeface="Calibri" pitchFamily="34" charset="0"/>
            </a:endParaRPr>
          </a:p>
          <a:p>
            <a:pPr algn="just">
              <a:buClrTx/>
              <a:defRPr/>
            </a:pPr>
            <a:r>
              <a:rPr lang="en-GB" sz="1000" b="1" i="1" dirty="0" smtClean="0">
                <a:solidFill>
                  <a:srgbClr val="660066"/>
                </a:solidFill>
                <a:latin typeface="Calibri" pitchFamily="34" charset="0"/>
              </a:rPr>
              <a:t>Challenge 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To design a </a:t>
            </a:r>
            <a:r>
              <a:rPr lang="en-GB" sz="1000" b="1" i="1" dirty="0" smtClean="0">
                <a:latin typeface="Calibri" pitchFamily="34" charset="0"/>
              </a:rPr>
              <a:t>mobile RF power coupler</a:t>
            </a:r>
            <a:r>
              <a:rPr lang="en-GB" sz="1000" i="1" dirty="0" smtClean="0">
                <a:latin typeface="Calibri" pitchFamily="34" charset="0"/>
              </a:rPr>
              <a:t> </a:t>
            </a:r>
            <a:r>
              <a:rPr lang="en-GB" sz="1000" b="1" i="1" dirty="0" smtClean="0">
                <a:latin typeface="Calibri" pitchFamily="34" charset="0"/>
              </a:rPr>
              <a:t>without sliding contacts</a:t>
            </a:r>
            <a:r>
              <a:rPr lang="en-GB" sz="1000" dirty="0" smtClean="0">
                <a:latin typeface="Calibri" pitchFamily="34" charset="0"/>
              </a:rPr>
              <a:t> for these very high power levels.</a:t>
            </a:r>
          </a:p>
          <a:p>
            <a:pPr algn="just">
              <a:buClrTx/>
              <a:defRPr/>
            </a:pPr>
            <a:endParaRPr lang="en-GB" sz="1000" b="1" i="1" dirty="0" smtClean="0">
              <a:solidFill>
                <a:srgbClr val="660066"/>
              </a:solidFill>
              <a:latin typeface="Calibri" pitchFamily="34" charset="0"/>
            </a:endParaRPr>
          </a:p>
          <a:p>
            <a:pPr algn="just">
              <a:buClrTx/>
              <a:defRPr/>
            </a:pPr>
            <a:r>
              <a:rPr lang="en-GB" sz="1000" b="1" i="1" dirty="0" smtClean="0">
                <a:solidFill>
                  <a:srgbClr val="660066"/>
                </a:solidFill>
                <a:latin typeface="Calibri" pitchFamily="34" charset="0"/>
              </a:rPr>
              <a:t>Main design features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A Cylindrical ceramic window with </a:t>
            </a:r>
            <a:r>
              <a:rPr lang="en-GB" sz="1000" b="1" i="1" dirty="0" smtClean="0">
                <a:latin typeface="Calibri" pitchFamily="34" charset="0"/>
              </a:rPr>
              <a:t>solid copper rings brazed</a:t>
            </a:r>
            <a:r>
              <a:rPr lang="en-GB" sz="1000" dirty="0" smtClean="0">
                <a:latin typeface="Calibri" pitchFamily="34" charset="0"/>
              </a:rPr>
              <a:t> to the ceramic ends, placed in the waveguide-to-coaxial  transformer,  provides vacuum integrity.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To suppress </a:t>
            </a:r>
            <a:r>
              <a:rPr lang="en-GB" sz="1000" dirty="0" err="1" smtClean="0">
                <a:latin typeface="Calibri" pitchFamily="34" charset="0"/>
              </a:rPr>
              <a:t>multipactor</a:t>
            </a:r>
            <a:r>
              <a:rPr lang="en-GB" sz="1000" dirty="0" smtClean="0">
                <a:latin typeface="Calibri" pitchFamily="34" charset="0"/>
              </a:rPr>
              <a:t> during operation </a:t>
            </a:r>
            <a:r>
              <a:rPr lang="en-GB" sz="1000" b="1" i="1" dirty="0" smtClean="0">
                <a:latin typeface="Calibri" pitchFamily="34" charset="0"/>
              </a:rPr>
              <a:t>two DC bias</a:t>
            </a:r>
            <a:r>
              <a:rPr lang="en-GB" sz="1000" dirty="0" smtClean="0">
                <a:latin typeface="Calibri" pitchFamily="34" charset="0"/>
              </a:rPr>
              <a:t> </a:t>
            </a:r>
            <a:r>
              <a:rPr lang="en-GB" sz="1000" i="1" dirty="0" smtClean="0">
                <a:latin typeface="Calibri" pitchFamily="34" charset="0"/>
              </a:rPr>
              <a:t>levels</a:t>
            </a:r>
            <a:r>
              <a:rPr lang="en-GB" sz="1000" dirty="0" smtClean="0">
                <a:latin typeface="Calibri" pitchFamily="34" charset="0"/>
              </a:rPr>
              <a:t> are applied:</a:t>
            </a:r>
          </a:p>
          <a:p>
            <a:pPr marL="228600" lvl="1" algn="just">
              <a:defRPr/>
            </a:pPr>
            <a:r>
              <a:rPr lang="en-GB" sz="1000" dirty="0" smtClean="0">
                <a:latin typeface="Calibri" pitchFamily="34" charset="0"/>
              </a:rPr>
              <a:t> 2.6 kV, </a:t>
            </a:r>
            <a:r>
              <a:rPr lang="en-GB" sz="1000" b="1" i="1" dirty="0" smtClean="0">
                <a:latin typeface="Calibri" pitchFamily="34" charset="0"/>
              </a:rPr>
              <a:t>to the low impedance 7 Ω  λ/4 line transformer</a:t>
            </a:r>
            <a:r>
              <a:rPr lang="en-GB" sz="1000" dirty="0" smtClean="0">
                <a:latin typeface="Calibri" pitchFamily="34" charset="0"/>
              </a:rPr>
              <a:t>, isolated from ground by a coaxial capacitor in the waveguide.</a:t>
            </a:r>
          </a:p>
          <a:p>
            <a:pPr marL="228600" lvl="1" algn="just">
              <a:defRPr/>
            </a:pPr>
            <a:r>
              <a:rPr lang="en-GB" sz="1000" dirty="0" smtClean="0">
                <a:latin typeface="Calibri" pitchFamily="34" charset="0"/>
              </a:rPr>
              <a:t> 2.6 kV + 400 V, </a:t>
            </a:r>
            <a:r>
              <a:rPr lang="en-GB" sz="1000" b="1" i="1" dirty="0" smtClean="0">
                <a:latin typeface="Calibri" pitchFamily="34" charset="0"/>
              </a:rPr>
              <a:t>to the antenna</a:t>
            </a:r>
            <a:r>
              <a:rPr lang="en-GB" sz="1000" dirty="0" smtClean="0">
                <a:latin typeface="Calibri" pitchFamily="34" charset="0"/>
              </a:rPr>
              <a:t>, isolated from the λ/4 line transformer by a disk ceramic capacitor between λ/4 line transformer and bellows.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Air cooling is provided on the window and other critical elements of the coupler, such as the antenna.</a:t>
            </a: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endParaRPr lang="en-GB" sz="1000" dirty="0" smtClean="0">
              <a:latin typeface="Calibri" pitchFamily="34" charset="0"/>
            </a:endParaRPr>
          </a:p>
          <a:p>
            <a:pPr marL="114300" algn="just">
              <a:buClrTx/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alibri" pitchFamily="34" charset="0"/>
              </a:rPr>
              <a:t> A </a:t>
            </a:r>
            <a:r>
              <a:rPr lang="en-GB" sz="1000" b="1" i="1" dirty="0" smtClean="0">
                <a:latin typeface="Calibri" pitchFamily="34" charset="0"/>
              </a:rPr>
              <a:t>Vacuum gauge</a:t>
            </a:r>
            <a:r>
              <a:rPr lang="en-GB" sz="1000" dirty="0" smtClean="0">
                <a:latin typeface="Calibri" pitchFamily="34" charset="0"/>
              </a:rPr>
              <a:t> is located </a:t>
            </a:r>
            <a:r>
              <a:rPr lang="en-GB" sz="1000" b="1" i="1" dirty="0" smtClean="0">
                <a:latin typeface="Calibri" pitchFamily="34" charset="0"/>
              </a:rPr>
              <a:t>close to the window</a:t>
            </a:r>
            <a:r>
              <a:rPr lang="en-GB" sz="1000" b="1" dirty="0" smtClean="0">
                <a:latin typeface="Calibri" pitchFamily="34" charset="0"/>
              </a:rPr>
              <a:t> </a:t>
            </a:r>
            <a:r>
              <a:rPr lang="en-GB" sz="1000" dirty="0" smtClean="0">
                <a:latin typeface="Calibri" pitchFamily="34" charset="0"/>
              </a:rPr>
              <a:t>and is used for coupler conditioning and interlock.</a:t>
            </a:r>
            <a:endParaRPr lang="en-US" sz="1000" dirty="0" smtClean="0">
              <a:latin typeface="Arial" charset="0"/>
              <a:cs typeface="Arial" charset="0"/>
            </a:endParaRPr>
          </a:p>
        </p:txBody>
      </p:sp>
      <p:sp>
        <p:nvSpPr>
          <p:cNvPr id="3077" name="Rectangle 508"/>
          <p:cNvSpPr>
            <a:spLocks noChangeArrowheads="1"/>
          </p:cNvSpPr>
          <p:nvPr/>
        </p:nvSpPr>
        <p:spPr bwMode="auto">
          <a:xfrm>
            <a:off x="0" y="0"/>
            <a:ext cx="1841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endParaRPr lang="en-GB"/>
          </a:p>
        </p:txBody>
      </p:sp>
      <p:grpSp>
        <p:nvGrpSpPr>
          <p:cNvPr id="2" name="Group 29"/>
          <p:cNvGrpSpPr>
            <a:grpSpLocks noChangeAspect="1"/>
          </p:cNvGrpSpPr>
          <p:nvPr/>
        </p:nvGrpSpPr>
        <p:grpSpPr>
          <a:xfrm>
            <a:off x="4785277" y="1676400"/>
            <a:ext cx="3749123" cy="4827946"/>
            <a:chOff x="14604205" y="10200481"/>
            <a:chExt cx="15523095" cy="15414860"/>
          </a:xfrm>
          <a:noFill/>
        </p:grpSpPr>
        <p:grpSp>
          <p:nvGrpSpPr>
            <p:cNvPr id="3" name="Group 51"/>
            <p:cNvGrpSpPr/>
            <p:nvPr/>
          </p:nvGrpSpPr>
          <p:grpSpPr>
            <a:xfrm>
              <a:off x="14604205" y="10217828"/>
              <a:ext cx="15523095" cy="15397513"/>
              <a:chOff x="14604205" y="10217828"/>
              <a:chExt cx="15523095" cy="15397513"/>
            </a:xfrm>
            <a:grpFill/>
          </p:grpSpPr>
          <p:grpSp>
            <p:nvGrpSpPr>
              <p:cNvPr id="4" name="Group 43"/>
              <p:cNvGrpSpPr/>
              <p:nvPr/>
            </p:nvGrpSpPr>
            <p:grpSpPr>
              <a:xfrm>
                <a:off x="14604205" y="10217828"/>
                <a:ext cx="15523095" cy="14251430"/>
                <a:chOff x="-17475994" y="377698"/>
                <a:chExt cx="11813172" cy="12847069"/>
              </a:xfrm>
              <a:grpFill/>
            </p:grpSpPr>
            <p:pic>
              <p:nvPicPr>
                <p:cNvPr id="46" name="Picture 7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b="2414"/>
                <a:stretch>
                  <a:fillRect/>
                </a:stretch>
              </p:blipFill>
              <p:spPr bwMode="auto">
                <a:xfrm>
                  <a:off x="-17475994" y="980281"/>
                  <a:ext cx="9220200" cy="12244486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7" name="TextBox 46"/>
                <p:cNvSpPr txBox="1"/>
                <p:nvPr/>
              </p:nvSpPr>
              <p:spPr>
                <a:xfrm>
                  <a:off x="-16728468" y="377698"/>
                  <a:ext cx="2383863" cy="797262"/>
                </a:xfrm>
                <a:prstGeom prst="rect">
                  <a:avLst/>
                </a:prstGeom>
                <a:grpFill/>
              </p:spPr>
              <p:txBody>
                <a:bodyPr>
                  <a:spAutoFit/>
                </a:bodyPr>
                <a:lstStyle/>
                <a:p>
                  <a:pPr defTabSz="417315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200" dirty="0">
                      <a:solidFill>
                        <a:srgbClr val="0070C0"/>
                      </a:solidFill>
                      <a:latin typeface="+mn-lt"/>
                    </a:rPr>
                    <a:t>Air inlets</a:t>
                  </a:r>
                </a:p>
              </p:txBody>
            </p:sp>
            <p:cxnSp>
              <p:nvCxnSpPr>
                <p:cNvPr id="48" name="Straight Arrow Connector 47"/>
                <p:cNvCxnSpPr>
                  <a:stCxn id="47" idx="2"/>
                </p:cNvCxnSpPr>
                <p:nvPr/>
              </p:nvCxnSpPr>
              <p:spPr>
                <a:xfrm rot="16200000" flipH="1">
                  <a:off x="-15817201" y="1455625"/>
                  <a:ext cx="1057398" cy="496068"/>
                </a:xfrm>
                <a:prstGeom prst="straightConnector1">
                  <a:avLst/>
                </a:prstGeom>
                <a:grpFill/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>
                  <a:stCxn id="47" idx="2"/>
                </p:cNvCxnSpPr>
                <p:nvPr/>
              </p:nvCxnSpPr>
              <p:spPr>
                <a:xfrm rot="16200000" flipH="1">
                  <a:off x="-15767674" y="1406098"/>
                  <a:ext cx="1538234" cy="1075956"/>
                </a:xfrm>
                <a:prstGeom prst="straightConnector1">
                  <a:avLst/>
                </a:prstGeom>
                <a:grpFill/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/>
                <p:cNvSpPr txBox="1"/>
                <p:nvPr/>
              </p:nvSpPr>
              <p:spPr>
                <a:xfrm>
                  <a:off x="-12497584" y="2216720"/>
                  <a:ext cx="5737828" cy="1328770"/>
                </a:xfrm>
                <a:prstGeom prst="rect">
                  <a:avLst/>
                </a:prstGeom>
                <a:grpFill/>
              </p:spPr>
              <p:txBody>
                <a:bodyPr>
                  <a:spAutoFit/>
                </a:bodyPr>
                <a:lstStyle/>
                <a:p>
                  <a:pPr defTabSz="417315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200" dirty="0">
                      <a:solidFill>
                        <a:srgbClr val="0070C0"/>
                      </a:solidFill>
                      <a:latin typeface="+mn-lt"/>
                    </a:rPr>
                    <a:t>Disk ceramic capacitor for second polarization</a:t>
                  </a:r>
                </a:p>
              </p:txBody>
            </p:sp>
            <p:cxnSp>
              <p:nvCxnSpPr>
                <p:cNvPr id="51" name="Straight Arrow Connector 50"/>
                <p:cNvCxnSpPr>
                  <a:stCxn id="50" idx="1"/>
                </p:cNvCxnSpPr>
                <p:nvPr/>
              </p:nvCxnSpPr>
              <p:spPr>
                <a:xfrm rot="10800000" flipV="1">
                  <a:off x="-14465760" y="2881103"/>
                  <a:ext cx="1968179" cy="2220636"/>
                </a:xfrm>
                <a:prstGeom prst="straightConnector1">
                  <a:avLst/>
                </a:prstGeom>
                <a:grpFill/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TextBox 51"/>
                <p:cNvSpPr txBox="1"/>
                <p:nvPr/>
              </p:nvSpPr>
              <p:spPr>
                <a:xfrm>
                  <a:off x="-12497588" y="9566669"/>
                  <a:ext cx="6834766" cy="1328770"/>
                </a:xfrm>
                <a:prstGeom prst="rect">
                  <a:avLst/>
                </a:prstGeom>
                <a:grpFill/>
              </p:spPr>
              <p:txBody>
                <a:bodyPr>
                  <a:spAutoFit/>
                </a:bodyPr>
                <a:lstStyle/>
                <a:p>
                  <a:pPr defTabSz="417315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200" dirty="0">
                      <a:solidFill>
                        <a:srgbClr val="0070C0"/>
                      </a:solidFill>
                      <a:latin typeface="+mn-lt"/>
                    </a:rPr>
                    <a:t>Main cylindrical ceramic window</a:t>
                  </a:r>
                </a:p>
              </p:txBody>
            </p:sp>
            <p:cxnSp>
              <p:nvCxnSpPr>
                <p:cNvPr id="53" name="Straight Arrow Connector 52"/>
                <p:cNvCxnSpPr>
                  <a:stCxn id="52" idx="1"/>
                </p:cNvCxnSpPr>
                <p:nvPr/>
              </p:nvCxnSpPr>
              <p:spPr>
                <a:xfrm rot="10800000">
                  <a:off x="-14607082" y="7091415"/>
                  <a:ext cx="2109494" cy="3139640"/>
                </a:xfrm>
                <a:prstGeom prst="straightConnector1">
                  <a:avLst/>
                </a:prstGeom>
                <a:grpFill/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TextBox 42"/>
              <p:cNvSpPr txBox="1"/>
              <p:nvPr/>
            </p:nvSpPr>
            <p:spPr>
              <a:xfrm>
                <a:off x="21146078" y="21782882"/>
                <a:ext cx="8759463" cy="3832459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defTabSz="417315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solidFill>
                      <a:srgbClr val="0070C0"/>
                    </a:solidFill>
                    <a:latin typeface="+mn-lt"/>
                  </a:rPr>
                  <a:t>Open ended 75 Ω coaxial line under vacuum: </a:t>
                </a:r>
              </a:p>
              <a:p>
                <a:pPr defTabSz="417315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solidFill>
                      <a:srgbClr val="0070C0"/>
                    </a:solidFill>
                    <a:latin typeface="+mn-lt"/>
                  </a:rPr>
                  <a:t>Outer conductor double walled</a:t>
                </a:r>
              </a:p>
              <a:p>
                <a:pPr defTabSz="417315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dirty="0">
                  <a:solidFill>
                    <a:srgbClr val="0070C0"/>
                  </a:solidFill>
                  <a:latin typeface="+mn-lt"/>
                </a:endParaRPr>
              </a:p>
              <a:p>
                <a:pPr defTabSz="417315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200" dirty="0">
                    <a:solidFill>
                      <a:srgbClr val="0070C0"/>
                    </a:solidFill>
                    <a:latin typeface="+mn-lt"/>
                  </a:rPr>
                  <a:t>Inner conductor copper antenna</a:t>
                </a:r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 rot="10800000">
                <a:off x="18817620" y="21445345"/>
                <a:ext cx="2328475" cy="1406449"/>
              </a:xfrm>
              <a:prstGeom prst="straightConnector1">
                <a:avLst/>
              </a:prstGeom>
              <a:grpFill/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18109428" y="23535487"/>
                <a:ext cx="3036672" cy="1262660"/>
              </a:xfrm>
              <a:prstGeom prst="straightConnector1">
                <a:avLst/>
              </a:prstGeom>
              <a:grpFill/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21146083" y="10200481"/>
              <a:ext cx="7867947" cy="88441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defTabSz="417315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70C0"/>
                  </a:solidFill>
                  <a:latin typeface="+mn-lt"/>
                </a:rPr>
                <a:t>Displacement mechanism</a:t>
              </a:r>
            </a:p>
          </p:txBody>
        </p:sp>
        <p:cxnSp>
          <p:nvCxnSpPr>
            <p:cNvPr id="33" name="Straight Arrow Connector 32"/>
            <p:cNvCxnSpPr>
              <a:stCxn id="32" idx="1"/>
            </p:cNvCxnSpPr>
            <p:nvPr/>
          </p:nvCxnSpPr>
          <p:spPr>
            <a:xfrm rot="10800000" flipV="1">
              <a:off x="19469701" y="10642686"/>
              <a:ext cx="1676381" cy="2377188"/>
            </a:xfrm>
            <a:prstGeom prst="straightConnector1">
              <a:avLst/>
            </a:prstGeom>
            <a:grpFill/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1146083" y="14848682"/>
              <a:ext cx="6541878" cy="1474023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defTabSz="417315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70C0"/>
                  </a:solidFill>
                  <a:latin typeface="+mn-lt"/>
                </a:rPr>
                <a:t>Main coaxial capacitor for polarization</a:t>
              </a:r>
            </a:p>
          </p:txBody>
        </p:sp>
        <p:cxnSp>
          <p:nvCxnSpPr>
            <p:cNvPr id="35" name="Straight Arrow Connector 34"/>
            <p:cNvCxnSpPr>
              <a:stCxn id="34" idx="1"/>
            </p:cNvCxnSpPr>
            <p:nvPr/>
          </p:nvCxnSpPr>
          <p:spPr>
            <a:xfrm rot="10800000" flipV="1">
              <a:off x="18788405" y="15585694"/>
              <a:ext cx="2357677" cy="1244180"/>
            </a:xfrm>
            <a:prstGeom prst="straightConnector1">
              <a:avLst/>
            </a:prstGeom>
            <a:grpFill/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1146078" y="19115880"/>
              <a:ext cx="6985395" cy="1474023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defTabSz="417315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70C0"/>
                  </a:solidFill>
                  <a:latin typeface="+mn-lt"/>
                </a:rPr>
                <a:t>Reduced height waveguide</a:t>
              </a:r>
            </a:p>
          </p:txBody>
        </p:sp>
        <p:cxnSp>
          <p:nvCxnSpPr>
            <p:cNvPr id="37" name="Straight Arrow Connector 36"/>
            <p:cNvCxnSpPr>
              <a:stCxn id="36" idx="1"/>
            </p:cNvCxnSpPr>
            <p:nvPr/>
          </p:nvCxnSpPr>
          <p:spPr>
            <a:xfrm rot="10800000">
              <a:off x="19372015" y="17581449"/>
              <a:ext cx="1774063" cy="2271447"/>
            </a:xfrm>
            <a:prstGeom prst="straightConnector1">
              <a:avLst/>
            </a:prstGeom>
            <a:grpFill/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1146083" y="11194505"/>
              <a:ext cx="7867947" cy="88441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defTabSz="417315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70C0"/>
                  </a:solidFill>
                  <a:latin typeface="+mn-lt"/>
                </a:rPr>
                <a:t>Bellows λ/4 line</a:t>
              </a:r>
            </a:p>
          </p:txBody>
        </p:sp>
        <p:cxnSp>
          <p:nvCxnSpPr>
            <p:cNvPr id="39" name="Straight Arrow Connector 38"/>
            <p:cNvCxnSpPr>
              <a:stCxn id="38" idx="1"/>
            </p:cNvCxnSpPr>
            <p:nvPr/>
          </p:nvCxnSpPr>
          <p:spPr>
            <a:xfrm rot="10800000" flipV="1">
              <a:off x="18402895" y="11636710"/>
              <a:ext cx="2743187" cy="2910590"/>
            </a:xfrm>
            <a:prstGeom prst="straightConnector1">
              <a:avLst/>
            </a:prstGeom>
            <a:grpFill/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21146083" y="13781880"/>
              <a:ext cx="7983304" cy="88441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defTabSz="417315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rgbClr val="0070C0"/>
                  </a:solidFill>
                  <a:latin typeface="+mn-lt"/>
                </a:rPr>
                <a:t>Low impedance 7 Ω λ/4 line</a:t>
              </a:r>
            </a:p>
          </p:txBody>
        </p:sp>
        <p:cxnSp>
          <p:nvCxnSpPr>
            <p:cNvPr id="41" name="Straight Arrow Connector 40"/>
            <p:cNvCxnSpPr>
              <a:stCxn id="40" idx="1"/>
            </p:cNvCxnSpPr>
            <p:nvPr/>
          </p:nvCxnSpPr>
          <p:spPr>
            <a:xfrm rot="10800000" flipV="1">
              <a:off x="18331174" y="14224085"/>
              <a:ext cx="2814909" cy="2072393"/>
            </a:xfrm>
            <a:prstGeom prst="straightConnector1">
              <a:avLst/>
            </a:prstGeom>
            <a:grpFill/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3"/>
          <p:cNvSpPr>
            <a:spLocks noGrp="1"/>
          </p:cNvSpPr>
          <p:nvPr>
            <p:ph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Copper antenna :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	external diameter = 41 mm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	internal diameter = 38 mm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Inner air cooling cane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	external diameter = 32 mm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Space for winding = 3 mm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/>
          <a:srcRect l="8333"/>
          <a:stretch>
            <a:fillRect/>
          </a:stretch>
        </p:blipFill>
        <p:spPr bwMode="auto">
          <a:xfrm>
            <a:off x="4930775" y="990600"/>
            <a:ext cx="18510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3"/>
          <a:srcRect b="2414"/>
          <a:stretch>
            <a:fillRect/>
          </a:stretch>
        </p:blipFill>
        <p:spPr bwMode="auto">
          <a:xfrm>
            <a:off x="914400" y="2516455"/>
            <a:ext cx="2683036" cy="3901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1219200" y="4572000"/>
            <a:ext cx="914400" cy="1282700"/>
          </a:xfrm>
          <a:prstGeom prst="ellipse">
            <a:avLst/>
          </a:prstGeom>
          <a:noFill/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127" name="Straight Arrow Connector 7"/>
          <p:cNvCxnSpPr>
            <a:cxnSpLocks noChangeShapeType="1"/>
            <a:stCxn id="7" idx="6"/>
          </p:cNvCxnSpPr>
          <p:nvPr/>
        </p:nvCxnSpPr>
        <p:spPr bwMode="auto">
          <a:xfrm flipV="1">
            <a:off x="2133600" y="3352800"/>
            <a:ext cx="3200400" cy="1860550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5128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LHC couplers - where to install a double coil</a:t>
            </a:r>
          </a:p>
        </p:txBody>
      </p:sp>
      <p:pic>
        <p:nvPicPr>
          <p:cNvPr id="512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1752600"/>
            <a:ext cx="1054100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30" name="Straight Arrow Connector 15"/>
          <p:cNvCxnSpPr>
            <a:cxnSpLocks noChangeShapeType="1"/>
          </p:cNvCxnSpPr>
          <p:nvPr/>
        </p:nvCxnSpPr>
        <p:spPr bwMode="auto">
          <a:xfrm rot="10800000">
            <a:off x="6019800" y="3200400"/>
            <a:ext cx="1066800" cy="152400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457200" y="990600"/>
            <a:ext cx="51090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First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idea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was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to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apply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a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nickel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layer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on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the</a:t>
            </a:r>
            <a:endParaRPr lang="de-DE" dirty="0" smtClean="0">
              <a:solidFill>
                <a:srgbClr val="002060"/>
              </a:solidFill>
              <a:latin typeface="Times" pitchFamily="18" charset="0"/>
            </a:endParaRPr>
          </a:p>
          <a:p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outer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surface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of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this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coupler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,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coated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with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10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micron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</a:p>
          <a:p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copper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…but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we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need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multipacting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during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the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“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conditioning</a:t>
            </a:r>
            <a:endParaRPr lang="de-DE" dirty="0" smtClean="0">
              <a:solidFill>
                <a:srgbClr val="002060"/>
              </a:solidFill>
              <a:latin typeface="Times" pitchFamily="18" charset="0"/>
            </a:endParaRPr>
          </a:p>
          <a:p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in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phase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“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thus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we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require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a „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switchable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“ SEY..</a:t>
            </a:r>
          </a:p>
          <a:p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we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need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the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double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coil</a:t>
            </a:r>
            <a:r>
              <a:rPr lang="de-DE" dirty="0" smtClean="0">
                <a:solidFill>
                  <a:srgbClr val="002060"/>
                </a:solidFill>
                <a:latin typeface="Times" pitchFamily="18" charset="0"/>
              </a:rPr>
              <a:t> </a:t>
            </a:r>
            <a:r>
              <a:rPr lang="de-DE" dirty="0" err="1" smtClean="0">
                <a:solidFill>
                  <a:srgbClr val="002060"/>
                </a:solidFill>
                <a:latin typeface="Times" pitchFamily="18" charset="0"/>
              </a:rPr>
              <a:t>inside</a:t>
            </a:r>
            <a:endParaRPr lang="en-US" dirty="0">
              <a:solidFill>
                <a:srgbClr val="002060"/>
              </a:solidFill>
              <a:latin typeface="Times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6460123"/>
            <a:ext cx="893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Note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that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this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coupler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appears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like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an anti-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cryostat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.. warm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air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inside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.. warm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copper</a:t>
            </a:r>
            <a:r>
              <a:rPr lang="de-DE" sz="1400" dirty="0" smtClean="0">
                <a:solidFill>
                  <a:schemeClr val="accent4">
                    <a:lumMod val="10000"/>
                  </a:schemeClr>
                </a:solidFill>
              </a:rPr>
              <a:t> in an SC </a:t>
            </a:r>
            <a:r>
              <a:rPr lang="de-DE" sz="1400" dirty="0" err="1" smtClean="0">
                <a:solidFill>
                  <a:schemeClr val="accent4">
                    <a:lumMod val="10000"/>
                  </a:schemeClr>
                </a:solidFill>
              </a:rPr>
              <a:t>cav</a:t>
            </a:r>
            <a:endParaRPr lang="en-US" sz="14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02"/>
          <p:cNvSpPr>
            <a:spLocks noGrp="1"/>
          </p:cNvSpPr>
          <p:nvPr>
            <p:ph sz="half" idx="10"/>
          </p:nvPr>
        </p:nvSpPr>
        <p:spPr bwMode="auto">
          <a:xfrm>
            <a:off x="4724400" y="1600200"/>
            <a:ext cx="4114800" cy="457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pPr algn="ctr"/>
            <a:r>
              <a:rPr lang="en-US" dirty="0" smtClean="0">
                <a:latin typeface="Arial" charset="0"/>
                <a:cs typeface="Arial" charset="0"/>
              </a:rPr>
              <a:t>Inner copper antenna with inner air cooling cane</a:t>
            </a:r>
          </a:p>
        </p:txBody>
      </p:sp>
      <p:pic>
        <p:nvPicPr>
          <p:cNvPr id="6147" name="Picture 2" descr="\\cern.ch\dfs\Departments\AB\Groups\RF\Sections\SR\Prevessin\Photographies\ACS MC\PB1800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524000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LHC couplers</a:t>
            </a:r>
          </a:p>
        </p:txBody>
      </p:sp>
      <p:sp>
        <p:nvSpPr>
          <p:cNvPr id="6149" name="Content Placeholder 53"/>
          <p:cNvSpPr>
            <a:spLocks noGrp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  <a:p>
            <a:pPr algn="just">
              <a:buClrTx/>
            </a:pP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150" name="Rectangle 508"/>
          <p:cNvSpPr>
            <a:spLocks noChangeArrowheads="1"/>
          </p:cNvSpPr>
          <p:nvPr/>
        </p:nvSpPr>
        <p:spPr bwMode="auto">
          <a:xfrm>
            <a:off x="0" y="0"/>
            <a:ext cx="1841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r>
              <a:rPr lang="en-GB" sz="1000">
                <a:cs typeface="Times New Roman" pitchFamily="18" charset="0"/>
              </a:rPr>
              <a:t/>
            </a:r>
            <a:br>
              <a:rPr lang="en-GB" sz="1000">
                <a:cs typeface="Times New Roman" pitchFamily="18" charset="0"/>
              </a:rPr>
            </a:br>
            <a:endParaRPr lang="en-GB"/>
          </a:p>
        </p:txBody>
      </p:sp>
      <p:sp>
        <p:nvSpPr>
          <p:cNvPr id="42" name="Oval 41"/>
          <p:cNvSpPr/>
          <p:nvPr/>
        </p:nvSpPr>
        <p:spPr bwMode="auto">
          <a:xfrm>
            <a:off x="1828800" y="4356100"/>
            <a:ext cx="914400" cy="1282700"/>
          </a:xfrm>
          <a:prstGeom prst="ellipse">
            <a:avLst/>
          </a:prstGeom>
          <a:noFill/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52" name="Picture 4"/>
          <p:cNvPicPr>
            <a:picLocks noChangeAspect="1" noChangeArrowheads="1"/>
          </p:cNvPicPr>
          <p:nvPr/>
        </p:nvPicPr>
        <p:blipFill>
          <a:blip r:embed="rId5" cstate="print"/>
          <a:srcRect r="11111"/>
          <a:stretch>
            <a:fillRect/>
          </a:stretch>
        </p:blipFill>
        <p:spPr bwMode="auto">
          <a:xfrm>
            <a:off x="4876800" y="1150938"/>
            <a:ext cx="24384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153" name="Straight Arrow Connector 54"/>
          <p:cNvCxnSpPr>
            <a:cxnSpLocks noChangeShapeType="1"/>
            <a:stCxn id="42" idx="6"/>
          </p:cNvCxnSpPr>
          <p:nvPr/>
        </p:nvCxnSpPr>
        <p:spPr bwMode="auto">
          <a:xfrm flipV="1">
            <a:off x="2743200" y="3505200"/>
            <a:ext cx="2895600" cy="1492250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/>
            <a:tailEnd type="arrow" w="med" len="med"/>
          </a:ln>
        </p:spPr>
      </p:cxnSp>
      <p:pic>
        <p:nvPicPr>
          <p:cNvPr id="615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18388" y="2224088"/>
            <a:ext cx="1420812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Competition">
  <a:themeElements>
    <a:clrScheme name="Competition 1">
      <a:dk1>
        <a:srgbClr val="5C1F00"/>
      </a:dk1>
      <a:lt1>
        <a:srgbClr val="FFFFFF"/>
      </a:lt1>
      <a:dk2>
        <a:srgbClr val="990000"/>
      </a:dk2>
      <a:lt2>
        <a:srgbClr val="FFF9BB"/>
      </a:lt2>
      <a:accent1>
        <a:srgbClr val="FF3300"/>
      </a:accent1>
      <a:accent2>
        <a:srgbClr val="B86D52"/>
      </a:accent2>
      <a:accent3>
        <a:srgbClr val="CAAAAA"/>
      </a:accent3>
      <a:accent4>
        <a:srgbClr val="DADADA"/>
      </a:accent4>
      <a:accent5>
        <a:srgbClr val="FFADAA"/>
      </a:accent5>
      <a:accent6>
        <a:srgbClr val="A66249"/>
      </a:accent6>
      <a:hlink>
        <a:srgbClr val="FF9900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15104</TotalTime>
  <Words>366</Words>
  <Application>Microsoft PowerPoint</Application>
  <PresentationFormat>On-screen Show (4:3)</PresentationFormat>
  <Paragraphs>111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Competition</vt:lpstr>
      <vt:lpstr>The LHC ACS RF power couplers for testing magnetic SEY suppression F.Caspers, E.Montesinos, SPSU Dec 2009</vt:lpstr>
      <vt:lpstr>LHC couplers (layout)</vt:lpstr>
      <vt:lpstr>LHC couplers - where to install a double coil</vt:lpstr>
      <vt:lpstr>LHC couplers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Amplificateur Siemens</dc:title>
  <dc:creator>Eric Montesinos</dc:creator>
  <cp:lastModifiedBy>caspers</cp:lastModifiedBy>
  <cp:revision>987</cp:revision>
  <dcterms:created xsi:type="dcterms:W3CDTF">2002-01-08T17:26:16Z</dcterms:created>
  <dcterms:modified xsi:type="dcterms:W3CDTF">2008-12-09T13:37:54Z</dcterms:modified>
</cp:coreProperties>
</file>