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58" r:id="rId5"/>
    <p:sldId id="259" r:id="rId6"/>
    <p:sldId id="262" r:id="rId7"/>
    <p:sldId id="260" r:id="rId8"/>
    <p:sldId id="261" r:id="rId9"/>
    <p:sldId id="263" r:id="rId10"/>
    <p:sldId id="265" r:id="rId11"/>
    <p:sldId id="264" r:id="rId12"/>
    <p:sldId id="266" r:id="rId13"/>
    <p:sldId id="277" r:id="rId14"/>
    <p:sldId id="278" r:id="rId15"/>
    <p:sldId id="267"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5F0A3C4-1DF9-47E0-9F78-23EB9E2801D5}" type="datetimeFigureOut">
              <a:rPr lang="en-US" smtClean="0"/>
              <a:pPr/>
              <a:t>8/4/2009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9BFCD6C-6B4D-4460-849D-2C991908FD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F0A3C4-1DF9-47E0-9F78-23EB9E2801D5}" type="datetimeFigureOut">
              <a:rPr lang="en-US" smtClean="0"/>
              <a:pPr/>
              <a:t>8/4/2009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CD6C-6B4D-4460-849D-2C991908FD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F0A3C4-1DF9-47E0-9F78-23EB9E2801D5}" type="datetimeFigureOut">
              <a:rPr lang="en-US" smtClean="0"/>
              <a:pPr/>
              <a:t>8/4/2009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CD6C-6B4D-4460-849D-2C991908FD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F0A3C4-1DF9-47E0-9F78-23EB9E2801D5}" type="datetimeFigureOut">
              <a:rPr lang="en-US" smtClean="0"/>
              <a:pPr/>
              <a:t>8/4/2009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CD6C-6B4D-4460-849D-2C991908FD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F0A3C4-1DF9-47E0-9F78-23EB9E2801D5}" type="datetimeFigureOut">
              <a:rPr lang="en-US" smtClean="0"/>
              <a:pPr/>
              <a:t>8/4/2009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CD6C-6B4D-4460-849D-2C991908FD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F0A3C4-1DF9-47E0-9F78-23EB9E2801D5}" type="datetimeFigureOut">
              <a:rPr lang="en-US" smtClean="0"/>
              <a:pPr/>
              <a:t>8/4/2009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CD6C-6B4D-4460-849D-2C991908FD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5F0A3C4-1DF9-47E0-9F78-23EB9E2801D5}" type="datetimeFigureOut">
              <a:rPr lang="en-US" smtClean="0"/>
              <a:pPr/>
              <a:t>8/4/2009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FCD6C-6B4D-4460-849D-2C991908FD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F0A3C4-1DF9-47E0-9F78-23EB9E2801D5}" type="datetimeFigureOut">
              <a:rPr lang="en-US" smtClean="0"/>
              <a:pPr/>
              <a:t>8/4/2009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FCD6C-6B4D-4460-849D-2C991908FD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A3C4-1DF9-47E0-9F78-23EB9E2801D5}" type="datetimeFigureOut">
              <a:rPr lang="en-US" smtClean="0"/>
              <a:pPr/>
              <a:t>8/4/2009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FCD6C-6B4D-4460-849D-2C991908FD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F0A3C4-1DF9-47E0-9F78-23EB9E2801D5}" type="datetimeFigureOut">
              <a:rPr lang="en-US" smtClean="0"/>
              <a:pPr/>
              <a:t>8/4/2009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CD6C-6B4D-4460-849D-2C991908FD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F0A3C4-1DF9-47E0-9F78-23EB9E2801D5}" type="datetimeFigureOut">
              <a:rPr lang="en-US" smtClean="0"/>
              <a:pPr/>
              <a:t>8/4/2009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9BFCD6C-6B4D-4460-849D-2C991908FDD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F0A3C4-1DF9-47E0-9F78-23EB9E2801D5}" type="datetimeFigureOut">
              <a:rPr lang="en-US" smtClean="0"/>
              <a:pPr/>
              <a:t>8/4/2009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BFCD6C-6B4D-4460-849D-2C991908FDD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362200"/>
          </a:xfrm>
        </p:spPr>
        <p:txBody>
          <a:bodyPr>
            <a:normAutofit fontScale="90000"/>
          </a:bodyPr>
          <a:lstStyle/>
          <a:p>
            <a:pPr algn="ctr"/>
            <a:r>
              <a:rPr lang="en-US" dirty="0" smtClean="0"/>
              <a:t>Results E-cloud Measurements </a:t>
            </a:r>
            <a:r>
              <a:rPr lang="en-US" dirty="0" smtClean="0"/>
              <a:t>BA5 MD </a:t>
            </a:r>
            <a:r>
              <a:rPr lang="en-US" dirty="0" smtClean="0"/>
              <a:t>Week 29</a:t>
            </a:r>
            <a:endParaRPr lang="en-US" dirty="0"/>
          </a:p>
        </p:txBody>
      </p:sp>
      <p:sp>
        <p:nvSpPr>
          <p:cNvPr id="3" name="Subtitle 2"/>
          <p:cNvSpPr>
            <a:spLocks noGrp="1"/>
          </p:cNvSpPr>
          <p:nvPr>
            <p:ph type="subTitle" idx="1"/>
          </p:nvPr>
        </p:nvSpPr>
        <p:spPr>
          <a:xfrm>
            <a:off x="533400" y="3810000"/>
            <a:ext cx="7854696" cy="1752600"/>
          </a:xfrm>
        </p:spPr>
        <p:txBody>
          <a:bodyPr/>
          <a:lstStyle/>
          <a:p>
            <a:r>
              <a:rPr lang="en-US" dirty="0" smtClean="0"/>
              <a:t>Fritz Caspers, Silke Federmann, David </a:t>
            </a:r>
            <a:r>
              <a:rPr lang="en-US" dirty="0" err="1" smtClean="0"/>
              <a:t>Seebacher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Beam Harmonics IMD</a:t>
            </a:r>
            <a:endParaRPr lang="en-US" dirty="0"/>
          </a:p>
        </p:txBody>
      </p:sp>
      <p:sp>
        <p:nvSpPr>
          <p:cNvPr id="3" name="Content Placeholder 2"/>
          <p:cNvSpPr>
            <a:spLocks noGrp="1"/>
          </p:cNvSpPr>
          <p:nvPr>
            <p:ph idx="1"/>
          </p:nvPr>
        </p:nvSpPr>
        <p:spPr>
          <a:xfrm>
            <a:off x="457200" y="1935480"/>
            <a:ext cx="3733800" cy="4770120"/>
          </a:xfrm>
        </p:spPr>
        <p:txBody>
          <a:bodyPr>
            <a:normAutofit fontScale="70000" lnSpcReduction="20000"/>
          </a:bodyPr>
          <a:lstStyle/>
          <a:p>
            <a:r>
              <a:rPr lang="en-US" dirty="0" smtClean="0"/>
              <a:t>The Beam Harmonics themselves are not a very narrow line, they contain many spectral components</a:t>
            </a:r>
          </a:p>
          <a:p>
            <a:r>
              <a:rPr lang="en-US" dirty="0" smtClean="0"/>
              <a:t>Therefore the IMD caused by them is not just a single frequency, but rather a number of lines. This makes them easier detectable, but also more dangerous as those lines add up coherently</a:t>
            </a:r>
          </a:p>
          <a:p>
            <a:r>
              <a:rPr lang="en-US" dirty="0" smtClean="0">
                <a:solidFill>
                  <a:srgbClr val="FF0000"/>
                </a:solidFill>
              </a:rPr>
              <a:t>It’s the same type of problem, which has prevented successful bunch beam stochastic cooling for many years in the SPS and at </a:t>
            </a:r>
            <a:r>
              <a:rPr lang="en-US" dirty="0" err="1" smtClean="0">
                <a:solidFill>
                  <a:srgbClr val="FF0000"/>
                </a:solidFill>
              </a:rPr>
              <a:t>Fermilab</a:t>
            </a:r>
            <a:r>
              <a:rPr lang="en-US" dirty="0" smtClean="0">
                <a:solidFill>
                  <a:srgbClr val="FF0000"/>
                </a:solidFill>
              </a:rPr>
              <a:t> (this has cost several millions in the end)</a:t>
            </a:r>
          </a:p>
          <a:p>
            <a:r>
              <a:rPr lang="en-US" dirty="0" smtClean="0"/>
              <a:t>After injection, when the beam harmonics are high the largest IMD occurs</a:t>
            </a:r>
            <a:endParaRPr lang="en-US" dirty="0"/>
          </a:p>
        </p:txBody>
      </p:sp>
      <p:pic>
        <p:nvPicPr>
          <p:cNvPr id="4" name="Picture 3"/>
          <p:cNvPicPr/>
          <p:nvPr/>
        </p:nvPicPr>
        <p:blipFill>
          <a:blip r:embed="rId2"/>
          <a:srcRect l="6410" t="37275" r="7692" b="6212"/>
          <a:stretch>
            <a:fillRect/>
          </a:stretch>
        </p:blipFill>
        <p:spPr bwMode="auto">
          <a:xfrm>
            <a:off x="4038600" y="1752600"/>
            <a:ext cx="5105400" cy="2686050"/>
          </a:xfrm>
          <a:prstGeom prst="rect">
            <a:avLst/>
          </a:prstGeom>
          <a:noFill/>
          <a:ln w="9525">
            <a:noFill/>
            <a:miter lim="800000"/>
            <a:headEnd/>
            <a:tailEnd/>
          </a:ln>
        </p:spPr>
      </p:pic>
      <p:pic>
        <p:nvPicPr>
          <p:cNvPr id="3074" name="Picture 2" descr="C:\dseebach\ecloud\meas\MD 2\15.7.2009\Nr29_MB286_23h41.mat.PNG"/>
          <p:cNvPicPr>
            <a:picLocks noChangeAspect="1" noChangeArrowheads="1"/>
          </p:cNvPicPr>
          <p:nvPr/>
        </p:nvPicPr>
        <p:blipFill>
          <a:blip r:embed="rId3"/>
          <a:srcRect l="2532" t="23629" b="18987"/>
          <a:stretch>
            <a:fillRect/>
          </a:stretch>
        </p:blipFill>
        <p:spPr bwMode="auto">
          <a:xfrm>
            <a:off x="4343400" y="4495800"/>
            <a:ext cx="4659406" cy="2057400"/>
          </a:xfrm>
          <a:prstGeom prst="rect">
            <a:avLst/>
          </a:prstGeom>
          <a:noFill/>
        </p:spPr>
      </p:pic>
      <p:cxnSp>
        <p:nvCxnSpPr>
          <p:cNvPr id="6" name="Straight Arrow Connector 5"/>
          <p:cNvCxnSpPr/>
          <p:nvPr/>
        </p:nvCxnSpPr>
        <p:spPr>
          <a:xfrm>
            <a:off x="7467600" y="4572000"/>
            <a:ext cx="3810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696200" y="46482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00800" y="4419600"/>
            <a:ext cx="1524000" cy="646331"/>
          </a:xfrm>
          <a:prstGeom prst="rect">
            <a:avLst/>
          </a:prstGeom>
          <a:noFill/>
        </p:spPr>
        <p:txBody>
          <a:bodyPr wrap="square" rtlCol="0">
            <a:spAutoFit/>
          </a:bodyPr>
          <a:lstStyle/>
          <a:p>
            <a:pPr algn="ctr"/>
            <a:r>
              <a:rPr lang="en-US" dirty="0" smtClean="0">
                <a:solidFill>
                  <a:srgbClr val="FF0000"/>
                </a:solidFill>
              </a:rPr>
              <a:t>Beam Harmonics</a:t>
            </a:r>
            <a:endParaRPr lang="en-US" dirty="0">
              <a:solidFill>
                <a:srgbClr val="FF0000"/>
              </a:solidFill>
            </a:endParaRPr>
          </a:p>
        </p:txBody>
      </p:sp>
      <p:sp>
        <p:nvSpPr>
          <p:cNvPr id="9" name="Oval 8"/>
          <p:cNvSpPr/>
          <p:nvPr/>
        </p:nvSpPr>
        <p:spPr>
          <a:xfrm>
            <a:off x="5638800" y="4572000"/>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01000" y="5867400"/>
            <a:ext cx="304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58200" y="5867400"/>
            <a:ext cx="304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86600" y="5486400"/>
            <a:ext cx="2057400" cy="369332"/>
          </a:xfrm>
          <a:prstGeom prst="rect">
            <a:avLst/>
          </a:prstGeom>
          <a:noFill/>
        </p:spPr>
        <p:txBody>
          <a:bodyPr wrap="square" rtlCol="0">
            <a:spAutoFit/>
          </a:bodyPr>
          <a:lstStyle/>
          <a:p>
            <a:pPr algn="ctr"/>
            <a:r>
              <a:rPr lang="en-US" dirty="0" smtClean="0">
                <a:solidFill>
                  <a:srgbClr val="FF0000"/>
                </a:solidFill>
              </a:rPr>
              <a:t>IMD related peaks</a:t>
            </a:r>
            <a:endParaRPr lang="en-US" dirty="0">
              <a:solidFill>
                <a:srgbClr val="FF0000"/>
              </a:solidFill>
            </a:endParaRPr>
          </a:p>
        </p:txBody>
      </p:sp>
      <p:sp>
        <p:nvSpPr>
          <p:cNvPr id="13" name="TextBox 12"/>
          <p:cNvSpPr txBox="1"/>
          <p:nvPr/>
        </p:nvSpPr>
        <p:spPr>
          <a:xfrm>
            <a:off x="4343400" y="4495800"/>
            <a:ext cx="1524000" cy="369332"/>
          </a:xfrm>
          <a:prstGeom prst="rect">
            <a:avLst/>
          </a:prstGeom>
          <a:noFill/>
        </p:spPr>
        <p:txBody>
          <a:bodyPr wrap="square" rtlCol="0">
            <a:spAutoFit/>
          </a:bodyPr>
          <a:lstStyle/>
          <a:p>
            <a:pPr algn="ctr"/>
            <a:r>
              <a:rPr lang="en-US" dirty="0" smtClean="0">
                <a:solidFill>
                  <a:srgbClr val="FF0000"/>
                </a:solidFill>
              </a:rPr>
              <a:t>Spectrum</a:t>
            </a:r>
            <a:endParaRPr lang="en-US" dirty="0">
              <a:solidFill>
                <a:srgbClr val="FF0000"/>
              </a:solidFill>
            </a:endParaRPr>
          </a:p>
        </p:txBody>
      </p:sp>
      <p:sp>
        <p:nvSpPr>
          <p:cNvPr id="14" name="TextBox 13"/>
          <p:cNvSpPr txBox="1"/>
          <p:nvPr/>
        </p:nvSpPr>
        <p:spPr>
          <a:xfrm>
            <a:off x="4343400" y="5449669"/>
            <a:ext cx="1752600" cy="646331"/>
          </a:xfrm>
          <a:prstGeom prst="rect">
            <a:avLst/>
          </a:prstGeom>
          <a:noFill/>
        </p:spPr>
        <p:txBody>
          <a:bodyPr wrap="square" rtlCol="0">
            <a:spAutoFit/>
          </a:bodyPr>
          <a:lstStyle/>
          <a:p>
            <a:pPr algn="ctr"/>
            <a:r>
              <a:rPr lang="en-US" dirty="0" smtClean="0">
                <a:solidFill>
                  <a:srgbClr val="FF0000"/>
                </a:solidFill>
              </a:rPr>
              <a:t>PM Demodulation</a:t>
            </a:r>
            <a:endParaRPr lang="en-US" dirty="0">
              <a:solidFill>
                <a:srgbClr val="FF0000"/>
              </a:solidFill>
            </a:endParaRPr>
          </a:p>
        </p:txBody>
      </p:sp>
      <p:sp>
        <p:nvSpPr>
          <p:cNvPr id="3075" name="Oval 3"/>
          <p:cNvSpPr>
            <a:spLocks noChangeArrowheads="1"/>
          </p:cNvSpPr>
          <p:nvPr/>
        </p:nvSpPr>
        <p:spPr bwMode="auto">
          <a:xfrm>
            <a:off x="5372100" y="3790950"/>
            <a:ext cx="3009900" cy="40005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7086600" y="2895600"/>
            <a:ext cx="2133600" cy="369332"/>
          </a:xfrm>
          <a:prstGeom prst="rect">
            <a:avLst/>
          </a:prstGeom>
          <a:noFill/>
        </p:spPr>
        <p:txBody>
          <a:bodyPr wrap="square" rtlCol="0">
            <a:spAutoFit/>
          </a:bodyPr>
          <a:lstStyle/>
          <a:p>
            <a:pPr algn="ctr"/>
            <a:r>
              <a:rPr lang="en-US" dirty="0" smtClean="0">
                <a:solidFill>
                  <a:srgbClr val="FF0000"/>
                </a:solidFill>
              </a:rPr>
              <a:t>IMD related peaks</a:t>
            </a:r>
            <a:endParaRPr lang="en-US" dirty="0">
              <a:solidFill>
                <a:srgbClr val="FF0000"/>
              </a:solidFill>
            </a:endParaRPr>
          </a:p>
        </p:txBody>
      </p:sp>
      <p:sp>
        <p:nvSpPr>
          <p:cNvPr id="18" name="Oval 3"/>
          <p:cNvSpPr>
            <a:spLocks noChangeArrowheads="1"/>
          </p:cNvSpPr>
          <p:nvPr/>
        </p:nvSpPr>
        <p:spPr bwMode="auto">
          <a:xfrm>
            <a:off x="6248400" y="2505075"/>
            <a:ext cx="2362200" cy="40005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4"/>
          <p:cNvSpPr>
            <a:spLocks noChangeArrowheads="1"/>
          </p:cNvSpPr>
          <p:nvPr/>
        </p:nvSpPr>
        <p:spPr bwMode="auto">
          <a:xfrm>
            <a:off x="6248400" y="1981200"/>
            <a:ext cx="2324100" cy="40005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4"/>
          <p:cNvSpPr>
            <a:spLocks noChangeArrowheads="1"/>
          </p:cNvSpPr>
          <p:nvPr/>
        </p:nvSpPr>
        <p:spPr bwMode="auto">
          <a:xfrm>
            <a:off x="5410200" y="3276600"/>
            <a:ext cx="3009900" cy="40005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3505200" y="2895600"/>
            <a:ext cx="1524000" cy="369332"/>
          </a:xfrm>
          <a:prstGeom prst="rect">
            <a:avLst/>
          </a:prstGeom>
          <a:noFill/>
        </p:spPr>
        <p:txBody>
          <a:bodyPr wrap="square" rtlCol="0">
            <a:spAutoFit/>
          </a:bodyPr>
          <a:lstStyle/>
          <a:p>
            <a:pPr algn="ctr"/>
            <a:r>
              <a:rPr lang="en-US" dirty="0" smtClean="0">
                <a:solidFill>
                  <a:srgbClr val="FF0000"/>
                </a:solidFill>
              </a:rPr>
              <a:t>Injection</a:t>
            </a:r>
            <a:endParaRPr lang="en-US" dirty="0">
              <a:solidFill>
                <a:srgbClr val="FF0000"/>
              </a:solidFill>
            </a:endParaRPr>
          </a:p>
        </p:txBody>
      </p:sp>
      <p:cxnSp>
        <p:nvCxnSpPr>
          <p:cNvPr id="23" name="Straight Arrow Connector 22"/>
          <p:cNvCxnSpPr/>
          <p:nvPr/>
        </p:nvCxnSpPr>
        <p:spPr>
          <a:xfrm rot="10800000" flipV="1">
            <a:off x="6400800" y="4572000"/>
            <a:ext cx="3810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8077200" y="3200400"/>
            <a:ext cx="3048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8" idx="5"/>
          </p:cNvCxnSpPr>
          <p:nvPr/>
        </p:nvCxnSpPr>
        <p:spPr>
          <a:xfrm rot="10800000">
            <a:off x="8264664" y="2846540"/>
            <a:ext cx="253330" cy="490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962900" y="3467100"/>
            <a:ext cx="6858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8153400" y="2514600"/>
            <a:ext cx="6858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4191000" y="2743200"/>
            <a:ext cx="2286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4038600" y="3352800"/>
            <a:ext cx="609600" cy="304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72000" y="2353270"/>
            <a:ext cx="1524000" cy="923330"/>
          </a:xfrm>
          <a:prstGeom prst="rect">
            <a:avLst/>
          </a:prstGeom>
          <a:noFill/>
        </p:spPr>
        <p:txBody>
          <a:bodyPr wrap="square" rtlCol="0">
            <a:spAutoFit/>
          </a:bodyPr>
          <a:lstStyle/>
          <a:p>
            <a:pPr algn="ctr"/>
            <a:r>
              <a:rPr lang="en-US" dirty="0" smtClean="0">
                <a:solidFill>
                  <a:srgbClr val="FF0000"/>
                </a:solidFill>
              </a:rPr>
              <a:t>Main modulation line</a:t>
            </a:r>
            <a:endParaRPr lang="en-US" dirty="0">
              <a:solidFill>
                <a:srgbClr val="FF0000"/>
              </a:solidFill>
            </a:endParaRPr>
          </a:p>
        </p:txBody>
      </p:sp>
      <p:cxnSp>
        <p:nvCxnSpPr>
          <p:cNvPr id="51" name="Straight Arrow Connector 50"/>
          <p:cNvCxnSpPr/>
          <p:nvPr/>
        </p:nvCxnSpPr>
        <p:spPr>
          <a:xfrm rot="5400000" flipH="1" flipV="1">
            <a:off x="5791200" y="2438400"/>
            <a:ext cx="2286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4876800" y="3276600"/>
            <a:ext cx="5334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IMD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44 kHz base band IMD can be easily reduced by placing the correct filters (blocking capacitors at the 15V input and high-passes in the signal cables)</a:t>
            </a:r>
          </a:p>
          <a:p>
            <a:r>
              <a:rPr lang="en-US" dirty="0" smtClean="0"/>
              <a:t>Beam Harmonic IMD is very complicated and can be reduced by very narrow band filters and/or alternate amplifiers with much higher IP3-points (hard to find)</a:t>
            </a:r>
          </a:p>
          <a:p>
            <a:r>
              <a:rPr lang="en-US" dirty="0" smtClean="0"/>
              <a:t>Most likely we need a good/realistic combination of both methods of mitigation</a:t>
            </a:r>
          </a:p>
          <a:p>
            <a:r>
              <a:rPr lang="en-US" dirty="0" smtClean="0"/>
              <a:t>The signal levels in the receiver path have to be set very accurately and highest vigilance to IMD has to be paid.</a:t>
            </a:r>
          </a:p>
          <a:p>
            <a:r>
              <a:rPr lang="en-US" dirty="0" smtClean="0"/>
              <a:t>Keep in mind that modulation is a </a:t>
            </a:r>
            <a:r>
              <a:rPr lang="en-US" dirty="0" err="1" smtClean="0"/>
              <a:t>vectorial</a:t>
            </a:r>
            <a:r>
              <a:rPr lang="en-US" dirty="0" smtClean="0"/>
              <a:t> quantity, hence modulation (IMD) at two different locations may interfere constructively or destructively and any value in between, depending on the phase!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Results</a:t>
            </a:r>
            <a:endParaRPr lang="en-US" dirty="0"/>
          </a:p>
        </p:txBody>
      </p:sp>
      <p:sp>
        <p:nvSpPr>
          <p:cNvPr id="3" name="Content Placeholder 2"/>
          <p:cNvSpPr>
            <a:spLocks noGrp="1"/>
          </p:cNvSpPr>
          <p:nvPr>
            <p:ph idx="1"/>
          </p:nvPr>
        </p:nvSpPr>
        <p:spPr>
          <a:xfrm>
            <a:off x="457200" y="1935480"/>
            <a:ext cx="8153400" cy="4693920"/>
          </a:xfrm>
        </p:spPr>
        <p:txBody>
          <a:bodyPr>
            <a:normAutofit fontScale="85000" lnSpcReduction="20000"/>
          </a:bodyPr>
          <a:lstStyle/>
          <a:p>
            <a:r>
              <a:rPr lang="en-US" dirty="0" smtClean="0"/>
              <a:t>The evaluation was very difficult, as it had to be </a:t>
            </a:r>
            <a:r>
              <a:rPr lang="en-US" dirty="0" smtClean="0"/>
              <a:t>made </a:t>
            </a:r>
            <a:r>
              <a:rPr lang="en-US" dirty="0" smtClean="0"/>
              <a:t>sure not to be fooled by IMD signals, which are present to a very large extend</a:t>
            </a:r>
          </a:p>
          <a:p>
            <a:r>
              <a:rPr lang="en-US" dirty="0" smtClean="0"/>
              <a:t>To quantify IMD the carrier, beam harmonics, AM and PM demodulation have been observed </a:t>
            </a:r>
            <a:r>
              <a:rPr lang="en-US" dirty="0" smtClean="0"/>
              <a:t>vs. </a:t>
            </a:r>
            <a:r>
              <a:rPr lang="en-US" dirty="0" smtClean="0"/>
              <a:t>time</a:t>
            </a:r>
          </a:p>
          <a:p>
            <a:r>
              <a:rPr lang="en-US" dirty="0" smtClean="0"/>
              <a:t>It was found that most of the traces are severely contaminated by beam harmonics related IMD, where the AM correlates very well with the intensity of the beam harmonics</a:t>
            </a:r>
          </a:p>
          <a:p>
            <a:r>
              <a:rPr lang="en-US" dirty="0" smtClean="0"/>
              <a:t>The amount of residual modulation by the base band 44kHz signal on the cables can’t be determined (no high pass filters at the input and output of the amplifiers in the tunnel) We consider that 44kHz via the 15v-Inputs have been successfully mitigated.</a:t>
            </a:r>
          </a:p>
          <a:p>
            <a:r>
              <a:rPr lang="en-US" dirty="0" smtClean="0"/>
              <a:t>For the first time in this measurement campaign lower AM than PM was observed! This  shows that we made progress on EMI problem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quantity of the </a:t>
            </a:r>
            <a:r>
              <a:rPr lang="en-US" dirty="0" err="1" smtClean="0"/>
              <a:t>ecloud</a:t>
            </a:r>
            <a:r>
              <a:rPr lang="en-US" dirty="0" smtClean="0"/>
              <a:t> is measured?</a:t>
            </a:r>
            <a:endParaRPr lang="en-US" dirty="0"/>
          </a:p>
        </p:txBody>
      </p:sp>
      <p:sp>
        <p:nvSpPr>
          <p:cNvPr id="3" name="Content Placeholder 2"/>
          <p:cNvSpPr>
            <a:spLocks noGrp="1"/>
          </p:cNvSpPr>
          <p:nvPr>
            <p:ph idx="1"/>
          </p:nvPr>
        </p:nvSpPr>
        <p:spPr>
          <a:xfrm>
            <a:off x="457200" y="1935480"/>
            <a:ext cx="3581400" cy="4922520"/>
          </a:xfrm>
        </p:spPr>
        <p:txBody>
          <a:bodyPr>
            <a:normAutofit fontScale="85000" lnSpcReduction="20000"/>
          </a:bodyPr>
          <a:lstStyle/>
          <a:p>
            <a:r>
              <a:rPr lang="en-US" dirty="0" smtClean="0"/>
              <a:t>The carrier is modulated by the </a:t>
            </a:r>
            <a:r>
              <a:rPr lang="en-US" dirty="0" err="1" smtClean="0"/>
              <a:t>ecloud</a:t>
            </a:r>
            <a:r>
              <a:rPr lang="en-US" dirty="0" smtClean="0"/>
              <a:t> (shape relative unknown) in time domain. The modulation repeats as the </a:t>
            </a:r>
            <a:r>
              <a:rPr lang="en-US" dirty="0" err="1" smtClean="0"/>
              <a:t>ecloud</a:t>
            </a:r>
            <a:r>
              <a:rPr lang="en-US" dirty="0" smtClean="0"/>
              <a:t> every revolution</a:t>
            </a:r>
          </a:p>
          <a:p>
            <a:r>
              <a:rPr lang="en-US" dirty="0" smtClean="0"/>
              <a:t>What we seen on our instrument is the peak value of the fundamental wave of the modulation (</a:t>
            </a:r>
            <a:r>
              <a:rPr lang="en-US" dirty="0" err="1" smtClean="0"/>
              <a:t>ecloud</a:t>
            </a:r>
            <a:r>
              <a:rPr lang="en-US" dirty="0" smtClean="0"/>
              <a:t>)</a:t>
            </a:r>
          </a:p>
          <a:p>
            <a:r>
              <a:rPr lang="en-US" dirty="0" smtClean="0"/>
              <a:t>Measured value has to be multiplied with an, shape dependent and not precisely known factor to get the peak value in time domain!</a:t>
            </a:r>
          </a:p>
          <a:p>
            <a:endParaRPr lang="en-US" dirty="0" smtClean="0"/>
          </a:p>
          <a:p>
            <a:endParaRPr lang="en-US" dirty="0"/>
          </a:p>
        </p:txBody>
      </p:sp>
      <p:pic>
        <p:nvPicPr>
          <p:cNvPr id="1026" name="Picture 2"/>
          <p:cNvPicPr>
            <a:picLocks noChangeAspect="1" noChangeArrowheads="1"/>
          </p:cNvPicPr>
          <p:nvPr/>
        </p:nvPicPr>
        <p:blipFill>
          <a:blip r:embed="rId2"/>
          <a:srcRect l="6757" t="8108" r="8108" b="5743"/>
          <a:stretch>
            <a:fillRect/>
          </a:stretch>
        </p:blipFill>
        <p:spPr bwMode="auto">
          <a:xfrm>
            <a:off x="4038600" y="1371600"/>
            <a:ext cx="4800600" cy="3886200"/>
          </a:xfrm>
          <a:prstGeom prst="rect">
            <a:avLst/>
          </a:prstGeom>
          <a:noFill/>
          <a:ln w="9525">
            <a:noFill/>
            <a:miter lim="800000"/>
            <a:headEnd/>
            <a:tailEnd/>
          </a:ln>
        </p:spPr>
      </p:pic>
      <p:sp>
        <p:nvSpPr>
          <p:cNvPr id="6" name="Oval 4"/>
          <p:cNvSpPr>
            <a:spLocks noChangeArrowheads="1"/>
          </p:cNvSpPr>
          <p:nvPr/>
        </p:nvSpPr>
        <p:spPr bwMode="auto">
          <a:xfrm>
            <a:off x="4648200" y="4343400"/>
            <a:ext cx="304800" cy="8382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038600" y="5867400"/>
            <a:ext cx="1828800" cy="381000"/>
          </a:xfrm>
          <a:prstGeom prst="rect">
            <a:avLst/>
          </a:prstGeom>
          <a:noFill/>
        </p:spPr>
        <p:txBody>
          <a:bodyPr wrap="square" rtlCol="0">
            <a:spAutoFit/>
          </a:bodyPr>
          <a:lstStyle/>
          <a:p>
            <a:pPr algn="ctr"/>
            <a:r>
              <a:rPr lang="en-US" dirty="0" smtClean="0">
                <a:solidFill>
                  <a:srgbClr val="FF0000"/>
                </a:solidFill>
              </a:rPr>
              <a:t>Fundamental</a:t>
            </a:r>
            <a:endParaRPr lang="en-US" dirty="0">
              <a:solidFill>
                <a:srgbClr val="FF0000"/>
              </a:solidFill>
            </a:endParaRPr>
          </a:p>
        </p:txBody>
      </p:sp>
      <p:cxnSp>
        <p:nvCxnSpPr>
          <p:cNvPr id="8" name="Straight Arrow Connector 7"/>
          <p:cNvCxnSpPr>
            <a:stCxn id="7" idx="0"/>
            <a:endCxn id="6" idx="4"/>
          </p:cNvCxnSpPr>
          <p:nvPr/>
        </p:nvCxnSpPr>
        <p:spPr>
          <a:xfrm rot="16200000" flipV="1">
            <a:off x="4533900" y="5448300"/>
            <a:ext cx="6858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24600" y="5715000"/>
            <a:ext cx="1828800" cy="369332"/>
          </a:xfrm>
          <a:prstGeom prst="rect">
            <a:avLst/>
          </a:prstGeom>
          <a:noFill/>
        </p:spPr>
        <p:txBody>
          <a:bodyPr wrap="square" rtlCol="0">
            <a:spAutoFit/>
          </a:bodyPr>
          <a:lstStyle/>
          <a:p>
            <a:pPr algn="ctr"/>
            <a:r>
              <a:rPr lang="en-US" dirty="0" smtClean="0">
                <a:solidFill>
                  <a:srgbClr val="FF0000"/>
                </a:solidFill>
              </a:rPr>
              <a:t>Harmonics</a:t>
            </a:r>
          </a:p>
        </p:txBody>
      </p:sp>
      <p:sp>
        <p:nvSpPr>
          <p:cNvPr id="12" name="TextBox 11"/>
          <p:cNvSpPr txBox="1"/>
          <p:nvPr/>
        </p:nvSpPr>
        <p:spPr>
          <a:xfrm>
            <a:off x="3352800" y="5117068"/>
            <a:ext cx="1828800" cy="369332"/>
          </a:xfrm>
          <a:prstGeom prst="rect">
            <a:avLst/>
          </a:prstGeom>
          <a:noFill/>
        </p:spPr>
        <p:txBody>
          <a:bodyPr wrap="square" rtlCol="0">
            <a:spAutoFit/>
          </a:bodyPr>
          <a:lstStyle/>
          <a:p>
            <a:pPr algn="ctr"/>
            <a:r>
              <a:rPr lang="en-US" dirty="0" smtClean="0">
                <a:solidFill>
                  <a:srgbClr val="FF0000"/>
                </a:solidFill>
              </a:rPr>
              <a:t>Offset</a:t>
            </a:r>
          </a:p>
        </p:txBody>
      </p:sp>
      <p:cxnSp>
        <p:nvCxnSpPr>
          <p:cNvPr id="14" name="Straight Arrow Connector 13"/>
          <p:cNvCxnSpPr/>
          <p:nvPr/>
        </p:nvCxnSpPr>
        <p:spPr>
          <a:xfrm rot="5400000" flipH="1" flipV="1">
            <a:off x="4081534" y="4806434"/>
            <a:ext cx="468868"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rot="16200000">
            <a:off x="6819900" y="3390900"/>
            <a:ext cx="762000" cy="3886200"/>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Bandwidth needed for Time Domain Analysis</a:t>
            </a:r>
            <a:endParaRPr lang="en-US" dirty="0"/>
          </a:p>
        </p:txBody>
      </p:sp>
      <p:sp>
        <p:nvSpPr>
          <p:cNvPr id="3" name="Content Placeholder 2"/>
          <p:cNvSpPr>
            <a:spLocks noGrp="1"/>
          </p:cNvSpPr>
          <p:nvPr>
            <p:ph idx="1"/>
          </p:nvPr>
        </p:nvSpPr>
        <p:spPr>
          <a:xfrm>
            <a:off x="457200" y="1935480"/>
            <a:ext cx="3276600" cy="4617720"/>
          </a:xfrm>
        </p:spPr>
        <p:txBody>
          <a:bodyPr>
            <a:normAutofit fontScale="62500" lnSpcReduction="20000"/>
          </a:bodyPr>
          <a:lstStyle/>
          <a:p>
            <a:r>
              <a:rPr lang="en-US" dirty="0" smtClean="0"/>
              <a:t>To display the original signal a certain amount of bandwidth is needed to let the higher harmonics pass</a:t>
            </a:r>
          </a:p>
          <a:p>
            <a:r>
              <a:rPr lang="en-US" dirty="0" smtClean="0"/>
              <a:t>On the right synthetic data can be seen, which has been plotted below with containing only a limited number of harmonics (low pass filtered)</a:t>
            </a:r>
          </a:p>
          <a:p>
            <a:r>
              <a:rPr lang="en-US" dirty="0" smtClean="0"/>
              <a:t>50 Harmonics correspond to a bandwidth of our band-pass filter of 4.4 MHz as we need both, upper and lower side bands</a:t>
            </a:r>
          </a:p>
          <a:p>
            <a:r>
              <a:rPr lang="en-US" dirty="0" smtClean="0"/>
              <a:t>The demand for relative wide band filters to observe the modulation in time domain is contrary to the obligatory narrow band filtering to reduce beam harmonics power and IMD</a:t>
            </a:r>
          </a:p>
          <a:p>
            <a:pPr>
              <a:buNone/>
            </a:pPr>
            <a:endParaRPr lang="en-US" dirty="0" smtClean="0"/>
          </a:p>
        </p:txBody>
      </p:sp>
      <p:pic>
        <p:nvPicPr>
          <p:cNvPr id="2050" name="Picture 2"/>
          <p:cNvPicPr>
            <a:picLocks noChangeAspect="1" noChangeArrowheads="1"/>
          </p:cNvPicPr>
          <p:nvPr/>
        </p:nvPicPr>
        <p:blipFill>
          <a:blip r:embed="rId2"/>
          <a:srcRect l="8108" t="9459" r="8108" b="6081"/>
          <a:stretch>
            <a:fillRect/>
          </a:stretch>
        </p:blipFill>
        <p:spPr bwMode="auto">
          <a:xfrm>
            <a:off x="3810000" y="1981200"/>
            <a:ext cx="5181600" cy="3810000"/>
          </a:xfrm>
          <a:prstGeom prst="rect">
            <a:avLst/>
          </a:prstGeom>
          <a:noFill/>
          <a:ln w="9525">
            <a:noFill/>
            <a:miter lim="800000"/>
            <a:headEnd/>
            <a:tailEnd/>
          </a:ln>
        </p:spPr>
      </p:pic>
      <p:sp>
        <p:nvSpPr>
          <p:cNvPr id="5" name="TextBox 4"/>
          <p:cNvSpPr txBox="1"/>
          <p:nvPr/>
        </p:nvSpPr>
        <p:spPr>
          <a:xfrm>
            <a:off x="4419600" y="5867400"/>
            <a:ext cx="3124200" cy="646331"/>
          </a:xfrm>
          <a:prstGeom prst="rect">
            <a:avLst/>
          </a:prstGeom>
          <a:noFill/>
        </p:spPr>
        <p:txBody>
          <a:bodyPr wrap="square" rtlCol="0">
            <a:spAutoFit/>
          </a:bodyPr>
          <a:lstStyle/>
          <a:p>
            <a:pPr algn="ctr"/>
            <a:r>
              <a:rPr lang="en-US" dirty="0" smtClean="0">
                <a:solidFill>
                  <a:srgbClr val="FF0000"/>
                </a:solidFill>
              </a:rPr>
              <a:t>data shifted vertically for better reading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Uncoated Magnet</a:t>
            </a:r>
            <a:endParaRPr lang="en-US" dirty="0"/>
          </a:p>
        </p:txBody>
      </p:sp>
      <p:sp>
        <p:nvSpPr>
          <p:cNvPr id="3" name="Content Placeholder 2"/>
          <p:cNvSpPr>
            <a:spLocks noGrp="1"/>
          </p:cNvSpPr>
          <p:nvPr>
            <p:ph idx="1"/>
          </p:nvPr>
        </p:nvSpPr>
        <p:spPr>
          <a:xfrm>
            <a:off x="457200" y="1935480"/>
            <a:ext cx="2819400" cy="4389120"/>
          </a:xfrm>
        </p:spPr>
        <p:txBody>
          <a:bodyPr>
            <a:normAutofit fontScale="77500" lnSpcReduction="20000"/>
          </a:bodyPr>
          <a:lstStyle/>
          <a:p>
            <a:r>
              <a:rPr lang="en-US" dirty="0" smtClean="0"/>
              <a:t>All traces of the uncoated magnet are contaminated with IMD, mainly caused by Beam Harmonics</a:t>
            </a:r>
          </a:p>
          <a:p>
            <a:r>
              <a:rPr lang="en-US" dirty="0" smtClean="0"/>
              <a:t>The AM is larger than the PM and their time gradient is the same and they have a rather constant PM/AM-ratio</a:t>
            </a:r>
          </a:p>
          <a:p>
            <a:r>
              <a:rPr lang="en-US" dirty="0" smtClean="0"/>
              <a:t>The small change in the PM/AM ratio gives hints that somewhere below the actual e-cloud signal is overlaid </a:t>
            </a:r>
            <a:endParaRPr lang="en-US" dirty="0"/>
          </a:p>
        </p:txBody>
      </p:sp>
      <p:pic>
        <p:nvPicPr>
          <p:cNvPr id="4098" name="Picture 2" descr="C:\dseebach\ecloud\evaluation\screenshots\Nr28_MB286_19h16_AM_PM_Carrier.png"/>
          <p:cNvPicPr>
            <a:picLocks noChangeAspect="1" noChangeArrowheads="1"/>
          </p:cNvPicPr>
          <p:nvPr/>
        </p:nvPicPr>
        <p:blipFill>
          <a:blip r:embed="rId2"/>
          <a:srcRect t="10000" r="6471"/>
          <a:stretch>
            <a:fillRect/>
          </a:stretch>
        </p:blipFill>
        <p:spPr bwMode="auto">
          <a:xfrm>
            <a:off x="3485116" y="1981200"/>
            <a:ext cx="5506484" cy="4114800"/>
          </a:xfrm>
          <a:prstGeom prst="rect">
            <a:avLst/>
          </a:prstGeom>
          <a:noFill/>
        </p:spPr>
      </p:pic>
      <p:sp>
        <p:nvSpPr>
          <p:cNvPr id="5" name="TextBox 4"/>
          <p:cNvSpPr txBox="1"/>
          <p:nvPr/>
        </p:nvSpPr>
        <p:spPr>
          <a:xfrm>
            <a:off x="4114800" y="3505200"/>
            <a:ext cx="4114800" cy="646331"/>
          </a:xfrm>
          <a:prstGeom prst="rect">
            <a:avLst/>
          </a:prstGeom>
          <a:noFill/>
        </p:spPr>
        <p:txBody>
          <a:bodyPr wrap="square" rtlCol="0">
            <a:spAutoFit/>
          </a:bodyPr>
          <a:lstStyle/>
          <a:p>
            <a:pPr algn="ctr"/>
            <a:r>
              <a:rPr lang="en-US" dirty="0" smtClean="0">
                <a:solidFill>
                  <a:srgbClr val="FF0000"/>
                </a:solidFill>
              </a:rPr>
              <a:t>PM/AM ratio is rather constant after amplifier saturation has decayed</a:t>
            </a:r>
            <a:endParaRPr lang="en-US" dirty="0">
              <a:solidFill>
                <a:srgbClr val="FF0000"/>
              </a:solidFill>
            </a:endParaRPr>
          </a:p>
        </p:txBody>
      </p:sp>
      <p:sp>
        <p:nvSpPr>
          <p:cNvPr id="6" name="TextBox 5"/>
          <p:cNvSpPr txBox="1"/>
          <p:nvPr/>
        </p:nvSpPr>
        <p:spPr>
          <a:xfrm>
            <a:off x="5029200" y="5029200"/>
            <a:ext cx="2590800" cy="646331"/>
          </a:xfrm>
          <a:prstGeom prst="rect">
            <a:avLst/>
          </a:prstGeom>
          <a:noFill/>
        </p:spPr>
        <p:txBody>
          <a:bodyPr wrap="square" rtlCol="0">
            <a:spAutoFit/>
          </a:bodyPr>
          <a:lstStyle/>
          <a:p>
            <a:pPr algn="ctr"/>
            <a:r>
              <a:rPr lang="en-US" dirty="0" smtClean="0">
                <a:solidFill>
                  <a:srgbClr val="FF0000"/>
                </a:solidFill>
              </a:rPr>
              <a:t>amplifier saturation, vert. scale .1dB/Div</a:t>
            </a:r>
            <a:endParaRPr lang="en-US" dirty="0">
              <a:solidFill>
                <a:srgbClr val="FF0000"/>
              </a:solidFill>
            </a:endParaRPr>
          </a:p>
        </p:txBody>
      </p:sp>
      <p:cxnSp>
        <p:nvCxnSpPr>
          <p:cNvPr id="7" name="Straight Arrow Connector 6"/>
          <p:cNvCxnSpPr/>
          <p:nvPr/>
        </p:nvCxnSpPr>
        <p:spPr>
          <a:xfrm rot="10800000">
            <a:off x="4419600" y="5334000"/>
            <a:ext cx="8382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95800" y="2554069"/>
            <a:ext cx="2971800" cy="646331"/>
          </a:xfrm>
          <a:prstGeom prst="rect">
            <a:avLst/>
          </a:prstGeom>
          <a:noFill/>
        </p:spPr>
        <p:txBody>
          <a:bodyPr wrap="square" rtlCol="0">
            <a:spAutoFit/>
          </a:bodyPr>
          <a:lstStyle/>
          <a:p>
            <a:pPr algn="ctr"/>
            <a:r>
              <a:rPr lang="en-US" dirty="0" smtClean="0">
                <a:solidFill>
                  <a:srgbClr val="FF0000"/>
                </a:solidFill>
              </a:rPr>
              <a:t>AM and PM show a related intensity  vs. time </a:t>
            </a:r>
            <a:endParaRPr lang="en-US" dirty="0">
              <a:solidFill>
                <a:srgbClr val="FF0000"/>
              </a:solidFill>
            </a:endParaRPr>
          </a:p>
        </p:txBody>
      </p:sp>
      <p:cxnSp>
        <p:nvCxnSpPr>
          <p:cNvPr id="11" name="Straight Arrow Connector 10"/>
          <p:cNvCxnSpPr/>
          <p:nvPr/>
        </p:nvCxnSpPr>
        <p:spPr>
          <a:xfrm rot="16200000" flipV="1">
            <a:off x="4610100" y="2324100"/>
            <a:ext cx="381000" cy="304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5562600" y="2514600"/>
            <a:ext cx="1524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4"/>
          <p:cNvSpPr>
            <a:spLocks noChangeArrowheads="1"/>
          </p:cNvSpPr>
          <p:nvPr/>
        </p:nvSpPr>
        <p:spPr bwMode="auto">
          <a:xfrm>
            <a:off x="5943600" y="2209800"/>
            <a:ext cx="304800" cy="4572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7924800" y="3124200"/>
            <a:ext cx="1447800" cy="369332"/>
          </a:xfrm>
          <a:prstGeom prst="rect">
            <a:avLst/>
          </a:prstGeom>
          <a:noFill/>
        </p:spPr>
        <p:txBody>
          <a:bodyPr wrap="square" rtlCol="0">
            <a:spAutoFit/>
          </a:bodyPr>
          <a:lstStyle/>
          <a:p>
            <a:pPr algn="ctr"/>
            <a:r>
              <a:rPr lang="en-US" dirty="0" smtClean="0"/>
              <a:t>Noise floor</a:t>
            </a:r>
            <a:endParaRPr lang="en-US" dirty="0"/>
          </a:p>
        </p:txBody>
      </p:sp>
      <p:cxnSp>
        <p:nvCxnSpPr>
          <p:cNvPr id="20" name="Straight Arrow Connector 19"/>
          <p:cNvCxnSpPr/>
          <p:nvPr/>
        </p:nvCxnSpPr>
        <p:spPr>
          <a:xfrm rot="10800000">
            <a:off x="8458200" y="2895600"/>
            <a:ext cx="3810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29200" y="5943600"/>
            <a:ext cx="2590800" cy="646331"/>
          </a:xfrm>
          <a:prstGeom prst="rect">
            <a:avLst/>
          </a:prstGeom>
          <a:noFill/>
        </p:spPr>
        <p:txBody>
          <a:bodyPr wrap="square" rtlCol="0">
            <a:spAutoFit/>
          </a:bodyPr>
          <a:lstStyle/>
          <a:p>
            <a:pPr algn="ctr"/>
            <a:r>
              <a:rPr lang="en-US" dirty="0" smtClean="0">
                <a:solidFill>
                  <a:srgbClr val="FF0000"/>
                </a:solidFill>
              </a:rPr>
              <a:t>We are still below the 1dB compression point</a:t>
            </a:r>
            <a:endParaRPr lang="en-US" dirty="0">
              <a:solidFill>
                <a:srgbClr val="FF0000"/>
              </a:solidFill>
            </a:endParaRPr>
          </a:p>
        </p:txBody>
      </p:sp>
      <p:cxnSp>
        <p:nvCxnSpPr>
          <p:cNvPr id="24" name="Straight Connector 23"/>
          <p:cNvCxnSpPr/>
          <p:nvPr/>
        </p:nvCxnSpPr>
        <p:spPr>
          <a:xfrm rot="5400000">
            <a:off x="5105400" y="4267200"/>
            <a:ext cx="304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Uncoated Magnet</a:t>
            </a:r>
            <a:endParaRPr lang="en-US" dirty="0"/>
          </a:p>
        </p:txBody>
      </p:sp>
      <p:pic>
        <p:nvPicPr>
          <p:cNvPr id="5122" name="Picture 2" descr="C:\dseebach\ecloud\evaluation\screenshots\Nr39_MB286_00h08_AM_PM_Carrier.png"/>
          <p:cNvPicPr>
            <a:picLocks noChangeAspect="1" noChangeArrowheads="1"/>
          </p:cNvPicPr>
          <p:nvPr/>
        </p:nvPicPr>
        <p:blipFill>
          <a:blip r:embed="rId2"/>
          <a:srcRect t="8475"/>
          <a:stretch>
            <a:fillRect/>
          </a:stretch>
        </p:blipFill>
        <p:spPr bwMode="auto">
          <a:xfrm>
            <a:off x="3230600" y="1828800"/>
            <a:ext cx="6218200" cy="4419600"/>
          </a:xfrm>
          <a:prstGeom prst="rect">
            <a:avLst/>
          </a:prstGeom>
          <a:noFill/>
        </p:spPr>
      </p:pic>
      <p:sp>
        <p:nvSpPr>
          <p:cNvPr id="6" name="TextBox 5"/>
          <p:cNvSpPr txBox="1"/>
          <p:nvPr/>
        </p:nvSpPr>
        <p:spPr>
          <a:xfrm>
            <a:off x="5029200" y="5181600"/>
            <a:ext cx="2590800" cy="369332"/>
          </a:xfrm>
          <a:prstGeom prst="rect">
            <a:avLst/>
          </a:prstGeom>
          <a:noFill/>
        </p:spPr>
        <p:txBody>
          <a:bodyPr wrap="square" rtlCol="0">
            <a:spAutoFit/>
          </a:bodyPr>
          <a:lstStyle/>
          <a:p>
            <a:pPr algn="ctr"/>
            <a:r>
              <a:rPr lang="en-US" dirty="0" smtClean="0">
                <a:solidFill>
                  <a:srgbClr val="FF0000"/>
                </a:solidFill>
              </a:rPr>
              <a:t>amplifier saturation</a:t>
            </a:r>
            <a:endParaRPr lang="en-US" dirty="0">
              <a:solidFill>
                <a:srgbClr val="FF0000"/>
              </a:solidFill>
            </a:endParaRPr>
          </a:p>
        </p:txBody>
      </p:sp>
      <p:cxnSp>
        <p:nvCxnSpPr>
          <p:cNvPr id="7" name="Straight Arrow Connector 6"/>
          <p:cNvCxnSpPr/>
          <p:nvPr/>
        </p:nvCxnSpPr>
        <p:spPr>
          <a:xfrm rot="10800000" flipV="1">
            <a:off x="4267200" y="5410200"/>
            <a:ext cx="9906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4229100" y="2476500"/>
            <a:ext cx="4572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5486400" y="2667000"/>
            <a:ext cx="1524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4"/>
          <p:cNvSpPr>
            <a:spLocks noChangeArrowheads="1"/>
          </p:cNvSpPr>
          <p:nvPr/>
        </p:nvSpPr>
        <p:spPr bwMode="auto">
          <a:xfrm>
            <a:off x="4800600" y="2133600"/>
            <a:ext cx="457200" cy="6858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4"/>
          <p:cNvSpPr>
            <a:spLocks noChangeArrowheads="1"/>
          </p:cNvSpPr>
          <p:nvPr/>
        </p:nvSpPr>
        <p:spPr bwMode="auto">
          <a:xfrm>
            <a:off x="7239000" y="2209800"/>
            <a:ext cx="685800" cy="6858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457200" y="1935480"/>
            <a:ext cx="3124200" cy="4389120"/>
          </a:xfrm>
        </p:spPr>
        <p:txBody>
          <a:bodyPr>
            <a:normAutofit fontScale="77500" lnSpcReduction="20000"/>
          </a:bodyPr>
          <a:lstStyle/>
          <a:p>
            <a:r>
              <a:rPr lang="en-US" dirty="0" smtClean="0"/>
              <a:t>Another measurement, which shows the same trends</a:t>
            </a:r>
          </a:p>
          <a:p>
            <a:r>
              <a:rPr lang="en-US" dirty="0" smtClean="0"/>
              <a:t>After the injection of the second bath it can be seen that the amplifier is driven to saturation by the beam harmonics</a:t>
            </a:r>
          </a:p>
          <a:p>
            <a:r>
              <a:rPr lang="en-US" dirty="0" smtClean="0"/>
              <a:t>This means that at this point we have the highest IMD and measurements are only possible after a </a:t>
            </a:r>
            <a:r>
              <a:rPr lang="en-US" dirty="0" err="1" smtClean="0"/>
              <a:t>suffient</a:t>
            </a:r>
            <a:r>
              <a:rPr lang="en-US" dirty="0" smtClean="0"/>
              <a:t> decay time</a:t>
            </a:r>
            <a:endParaRPr lang="en-US" dirty="0"/>
          </a:p>
        </p:txBody>
      </p:sp>
      <p:sp>
        <p:nvSpPr>
          <p:cNvPr id="15" name="TextBox 14"/>
          <p:cNvSpPr txBox="1"/>
          <p:nvPr/>
        </p:nvSpPr>
        <p:spPr>
          <a:xfrm>
            <a:off x="4114800" y="3505200"/>
            <a:ext cx="4114800" cy="646331"/>
          </a:xfrm>
          <a:prstGeom prst="rect">
            <a:avLst/>
          </a:prstGeom>
          <a:noFill/>
        </p:spPr>
        <p:txBody>
          <a:bodyPr wrap="square" rtlCol="0">
            <a:spAutoFit/>
          </a:bodyPr>
          <a:lstStyle/>
          <a:p>
            <a:pPr algn="ctr"/>
            <a:r>
              <a:rPr lang="en-US" dirty="0" smtClean="0">
                <a:solidFill>
                  <a:srgbClr val="FF0000"/>
                </a:solidFill>
              </a:rPr>
              <a:t>PM/AM ratio is rather constant after amplifier saturation has decayed</a:t>
            </a:r>
            <a:endParaRPr lang="en-US" dirty="0">
              <a:solidFill>
                <a:srgbClr val="FF0000"/>
              </a:solidFill>
            </a:endParaRPr>
          </a:p>
        </p:txBody>
      </p:sp>
      <p:sp>
        <p:nvSpPr>
          <p:cNvPr id="16" name="TextBox 15"/>
          <p:cNvSpPr txBox="1"/>
          <p:nvPr/>
        </p:nvSpPr>
        <p:spPr>
          <a:xfrm>
            <a:off x="4343400" y="2743200"/>
            <a:ext cx="2971800" cy="646331"/>
          </a:xfrm>
          <a:prstGeom prst="rect">
            <a:avLst/>
          </a:prstGeom>
          <a:noFill/>
        </p:spPr>
        <p:txBody>
          <a:bodyPr wrap="square" rtlCol="0">
            <a:spAutoFit/>
          </a:bodyPr>
          <a:lstStyle/>
          <a:p>
            <a:pPr algn="ctr"/>
            <a:r>
              <a:rPr lang="en-US" dirty="0" smtClean="0">
                <a:solidFill>
                  <a:srgbClr val="FF0000"/>
                </a:solidFill>
              </a:rPr>
              <a:t>AM and PM show a related intensity  vs. time </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a:srcRect l="6410" t="37275" r="7692" b="6212"/>
          <a:stretch>
            <a:fillRect/>
          </a:stretch>
        </p:blipFill>
        <p:spPr bwMode="auto">
          <a:xfrm>
            <a:off x="4038600" y="2590800"/>
            <a:ext cx="5105400" cy="2686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Results Uncoated Magnet</a:t>
            </a:r>
            <a:endParaRPr lang="en-US" dirty="0"/>
          </a:p>
        </p:txBody>
      </p:sp>
      <p:sp>
        <p:nvSpPr>
          <p:cNvPr id="3" name="Content Placeholder 2"/>
          <p:cNvSpPr>
            <a:spLocks noGrp="1"/>
          </p:cNvSpPr>
          <p:nvPr>
            <p:ph idx="1"/>
          </p:nvPr>
        </p:nvSpPr>
        <p:spPr>
          <a:xfrm>
            <a:off x="457200" y="1935480"/>
            <a:ext cx="3733800" cy="4389120"/>
          </a:xfrm>
        </p:spPr>
        <p:txBody>
          <a:bodyPr>
            <a:normAutofit lnSpcReduction="10000"/>
          </a:bodyPr>
          <a:lstStyle/>
          <a:p>
            <a:r>
              <a:rPr lang="en-US" dirty="0" smtClean="0"/>
              <a:t>All traces of the uncoated magnet show have the Beam harmonics related IMD peaks beside the narrow main modulation line</a:t>
            </a:r>
          </a:p>
          <a:p>
            <a:r>
              <a:rPr lang="en-US" dirty="0" smtClean="0"/>
              <a:t>It is impossible to distinguished between e-cloud signals and IMD</a:t>
            </a:r>
            <a:endParaRPr lang="en-US" dirty="0"/>
          </a:p>
        </p:txBody>
      </p:sp>
      <p:sp>
        <p:nvSpPr>
          <p:cNvPr id="4" name="Oval 3"/>
          <p:cNvSpPr>
            <a:spLocks noChangeArrowheads="1"/>
          </p:cNvSpPr>
          <p:nvPr/>
        </p:nvSpPr>
        <p:spPr bwMode="auto">
          <a:xfrm>
            <a:off x="5372100" y="4629150"/>
            <a:ext cx="3009900" cy="40005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7086600" y="3733800"/>
            <a:ext cx="2133600" cy="369332"/>
          </a:xfrm>
          <a:prstGeom prst="rect">
            <a:avLst/>
          </a:prstGeom>
          <a:noFill/>
        </p:spPr>
        <p:txBody>
          <a:bodyPr wrap="square" rtlCol="0">
            <a:spAutoFit/>
          </a:bodyPr>
          <a:lstStyle/>
          <a:p>
            <a:pPr algn="ctr"/>
            <a:r>
              <a:rPr lang="en-US" dirty="0" smtClean="0">
                <a:solidFill>
                  <a:srgbClr val="FF0000"/>
                </a:solidFill>
              </a:rPr>
              <a:t>IMD related peaks</a:t>
            </a:r>
            <a:endParaRPr lang="en-US" dirty="0">
              <a:solidFill>
                <a:srgbClr val="FF0000"/>
              </a:solidFill>
            </a:endParaRPr>
          </a:p>
        </p:txBody>
      </p:sp>
      <p:sp>
        <p:nvSpPr>
          <p:cNvPr id="6" name="Oval 3"/>
          <p:cNvSpPr>
            <a:spLocks noChangeArrowheads="1"/>
          </p:cNvSpPr>
          <p:nvPr/>
        </p:nvSpPr>
        <p:spPr bwMode="auto">
          <a:xfrm>
            <a:off x="6248400" y="3343275"/>
            <a:ext cx="2362200" cy="40005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4"/>
          <p:cNvSpPr>
            <a:spLocks noChangeArrowheads="1"/>
          </p:cNvSpPr>
          <p:nvPr/>
        </p:nvSpPr>
        <p:spPr bwMode="auto">
          <a:xfrm>
            <a:off x="6248400" y="2819400"/>
            <a:ext cx="2324100" cy="40005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4"/>
          <p:cNvSpPr>
            <a:spLocks noChangeArrowheads="1"/>
          </p:cNvSpPr>
          <p:nvPr/>
        </p:nvSpPr>
        <p:spPr bwMode="auto">
          <a:xfrm>
            <a:off x="5410200" y="4114800"/>
            <a:ext cx="3009900" cy="40005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0" name="Straight Arrow Connector 9"/>
          <p:cNvCxnSpPr/>
          <p:nvPr/>
        </p:nvCxnSpPr>
        <p:spPr>
          <a:xfrm rot="10800000" flipV="1">
            <a:off x="8077200" y="4038600"/>
            <a:ext cx="3048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962900" y="4305300"/>
            <a:ext cx="6858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791200" y="3276600"/>
            <a:ext cx="2286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876800" y="4114800"/>
            <a:ext cx="5334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0" y="3191470"/>
            <a:ext cx="1524000" cy="923330"/>
          </a:xfrm>
          <a:prstGeom prst="rect">
            <a:avLst/>
          </a:prstGeom>
          <a:noFill/>
        </p:spPr>
        <p:txBody>
          <a:bodyPr wrap="square" rtlCol="0">
            <a:spAutoFit/>
          </a:bodyPr>
          <a:lstStyle/>
          <a:p>
            <a:pPr algn="ctr"/>
            <a:r>
              <a:rPr lang="en-US" dirty="0" smtClean="0">
                <a:solidFill>
                  <a:srgbClr val="FF0000"/>
                </a:solidFill>
              </a:rPr>
              <a:t>Main modulation line</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Coated Magnet</a:t>
            </a:r>
            <a:endParaRPr lang="en-US" dirty="0"/>
          </a:p>
        </p:txBody>
      </p:sp>
      <p:pic>
        <p:nvPicPr>
          <p:cNvPr id="6146" name="Picture 2" descr="C:\dseebach\ecloud\evaluation\screenshots\Nr25_MB040_19h09_TimeTraces.png"/>
          <p:cNvPicPr>
            <a:picLocks noChangeAspect="1" noChangeArrowheads="1"/>
          </p:cNvPicPr>
          <p:nvPr/>
        </p:nvPicPr>
        <p:blipFill>
          <a:blip r:embed="rId2"/>
          <a:srcRect t="12877" r="8750"/>
          <a:stretch>
            <a:fillRect/>
          </a:stretch>
        </p:blipFill>
        <p:spPr bwMode="auto">
          <a:xfrm>
            <a:off x="3429000" y="1981200"/>
            <a:ext cx="5562600" cy="4124325"/>
          </a:xfrm>
          <a:prstGeom prst="rect">
            <a:avLst/>
          </a:prstGeom>
          <a:noFill/>
        </p:spPr>
      </p:pic>
      <p:sp>
        <p:nvSpPr>
          <p:cNvPr id="3" name="Content Placeholder 2"/>
          <p:cNvSpPr>
            <a:spLocks noGrp="1"/>
          </p:cNvSpPr>
          <p:nvPr>
            <p:ph idx="1"/>
          </p:nvPr>
        </p:nvSpPr>
        <p:spPr>
          <a:xfrm>
            <a:off x="457200" y="1935480"/>
            <a:ext cx="3505200" cy="4389120"/>
          </a:xfrm>
        </p:spPr>
        <p:txBody>
          <a:bodyPr>
            <a:normAutofit fontScale="77500" lnSpcReduction="20000"/>
          </a:bodyPr>
          <a:lstStyle/>
          <a:p>
            <a:r>
              <a:rPr lang="en-US" dirty="0" smtClean="0"/>
              <a:t>Most of the traces of the uncoated magnet are IMD contaminated as well</a:t>
            </a:r>
          </a:p>
          <a:p>
            <a:r>
              <a:rPr lang="en-US" dirty="0" smtClean="0"/>
              <a:t>The AM is partly smaller than the PM</a:t>
            </a:r>
          </a:p>
          <a:p>
            <a:r>
              <a:rPr lang="en-US" dirty="0" smtClean="0"/>
              <a:t>The harmonics correlate very well to the AM and the beam harmonic IMD side peaks in the demodulation</a:t>
            </a:r>
          </a:p>
          <a:p>
            <a:r>
              <a:rPr lang="en-US" dirty="0" smtClean="0"/>
              <a:t>The beam harmonic IMD depends </a:t>
            </a:r>
            <a:r>
              <a:rPr lang="en-US" dirty="0" smtClean="0"/>
              <a:t>cubical on </a:t>
            </a:r>
            <a:r>
              <a:rPr lang="en-US" dirty="0" smtClean="0"/>
              <a:t>the harmonics</a:t>
            </a:r>
          </a:p>
          <a:p>
            <a:r>
              <a:rPr lang="en-US" dirty="0" smtClean="0"/>
              <a:t>The PM does </a:t>
            </a:r>
            <a:r>
              <a:rPr lang="en-US" dirty="0" smtClean="0">
                <a:solidFill>
                  <a:srgbClr val="FF0000"/>
                </a:solidFill>
              </a:rPr>
              <a:t>NOT</a:t>
            </a:r>
            <a:r>
              <a:rPr lang="en-US" dirty="0" smtClean="0"/>
              <a:t> correlate with the AM!</a:t>
            </a:r>
            <a:endParaRPr lang="en-US" dirty="0"/>
          </a:p>
        </p:txBody>
      </p:sp>
      <p:sp>
        <p:nvSpPr>
          <p:cNvPr id="5" name="Oval 3"/>
          <p:cNvSpPr>
            <a:spLocks noChangeArrowheads="1"/>
          </p:cNvSpPr>
          <p:nvPr/>
        </p:nvSpPr>
        <p:spPr bwMode="auto">
          <a:xfrm>
            <a:off x="5257800" y="3276600"/>
            <a:ext cx="838200" cy="12192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4"/>
          <p:cNvSpPr>
            <a:spLocks noChangeArrowheads="1"/>
          </p:cNvSpPr>
          <p:nvPr/>
        </p:nvSpPr>
        <p:spPr bwMode="auto">
          <a:xfrm>
            <a:off x="5181600" y="1981200"/>
            <a:ext cx="685800" cy="7620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3"/>
          <p:cNvSpPr>
            <a:spLocks noChangeArrowheads="1"/>
          </p:cNvSpPr>
          <p:nvPr/>
        </p:nvSpPr>
        <p:spPr bwMode="auto">
          <a:xfrm>
            <a:off x="5257800" y="4572000"/>
            <a:ext cx="838200" cy="12192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4"/>
          <p:cNvSpPr>
            <a:spLocks noChangeArrowheads="1"/>
          </p:cNvSpPr>
          <p:nvPr/>
        </p:nvSpPr>
        <p:spPr bwMode="auto">
          <a:xfrm>
            <a:off x="5943600" y="2057400"/>
            <a:ext cx="457200" cy="6096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4"/>
          <p:cNvSpPr>
            <a:spLocks noChangeArrowheads="1"/>
          </p:cNvSpPr>
          <p:nvPr/>
        </p:nvSpPr>
        <p:spPr bwMode="auto">
          <a:xfrm>
            <a:off x="6172200" y="3429000"/>
            <a:ext cx="304800" cy="3810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4"/>
          <p:cNvSpPr>
            <a:spLocks noChangeArrowheads="1"/>
          </p:cNvSpPr>
          <p:nvPr/>
        </p:nvSpPr>
        <p:spPr bwMode="auto">
          <a:xfrm>
            <a:off x="6172200" y="3962400"/>
            <a:ext cx="304800" cy="3810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4"/>
          <p:cNvSpPr>
            <a:spLocks noChangeArrowheads="1"/>
          </p:cNvSpPr>
          <p:nvPr/>
        </p:nvSpPr>
        <p:spPr bwMode="auto">
          <a:xfrm>
            <a:off x="6172200" y="4953000"/>
            <a:ext cx="304800" cy="3810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3"/>
          <p:cNvSpPr>
            <a:spLocks noChangeArrowheads="1"/>
          </p:cNvSpPr>
          <p:nvPr/>
        </p:nvSpPr>
        <p:spPr bwMode="auto">
          <a:xfrm>
            <a:off x="7239000" y="3276600"/>
            <a:ext cx="1397000" cy="12192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4"/>
          <p:cNvSpPr>
            <a:spLocks noChangeArrowheads="1"/>
          </p:cNvSpPr>
          <p:nvPr/>
        </p:nvSpPr>
        <p:spPr bwMode="auto">
          <a:xfrm>
            <a:off x="7010400" y="1981200"/>
            <a:ext cx="1143000" cy="7620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3"/>
          <p:cNvSpPr>
            <a:spLocks noChangeArrowheads="1"/>
          </p:cNvSpPr>
          <p:nvPr/>
        </p:nvSpPr>
        <p:spPr bwMode="auto">
          <a:xfrm>
            <a:off x="7239000" y="4572000"/>
            <a:ext cx="1397000" cy="12192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p:cNvCxnSpPr>
            <a:endCxn id="5" idx="0"/>
          </p:cNvCxnSpPr>
          <p:nvPr/>
        </p:nvCxnSpPr>
        <p:spPr>
          <a:xfrm rot="16200000" flipH="1">
            <a:off x="5353050" y="2952750"/>
            <a:ext cx="533400" cy="1143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4"/>
            <a:endCxn id="7" idx="0"/>
          </p:cNvCxnSpPr>
          <p:nvPr/>
        </p:nvCxnSpPr>
        <p:spPr>
          <a:xfrm rot="5400000">
            <a:off x="5638800" y="4533900"/>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9" idx="0"/>
          </p:cNvCxnSpPr>
          <p:nvPr/>
        </p:nvCxnSpPr>
        <p:spPr>
          <a:xfrm rot="16200000" flipH="1">
            <a:off x="5867400" y="2971800"/>
            <a:ext cx="762000" cy="152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0"/>
          </p:cNvCxnSpPr>
          <p:nvPr/>
        </p:nvCxnSpPr>
        <p:spPr>
          <a:xfrm rot="5400000" flipH="1" flipV="1">
            <a:off x="6248400" y="3886200"/>
            <a:ext cx="15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4"/>
            <a:endCxn id="11" idx="0"/>
          </p:cNvCxnSpPr>
          <p:nvPr/>
        </p:nvCxnSpPr>
        <p:spPr>
          <a:xfrm rot="5400000">
            <a:off x="6019800" y="4648200"/>
            <a:ext cx="609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4"/>
            <a:endCxn id="15" idx="0"/>
          </p:cNvCxnSpPr>
          <p:nvPr/>
        </p:nvCxnSpPr>
        <p:spPr>
          <a:xfrm rot="16200000" flipH="1">
            <a:off x="7493000" y="2832100"/>
            <a:ext cx="533400" cy="355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5" idx="4"/>
            <a:endCxn id="17" idx="0"/>
          </p:cNvCxnSpPr>
          <p:nvPr/>
        </p:nvCxnSpPr>
        <p:spPr>
          <a:xfrm rot="5400000">
            <a:off x="7899400" y="4533900"/>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Coated Magnet</a:t>
            </a:r>
            <a:endParaRPr lang="en-US" dirty="0"/>
          </a:p>
        </p:txBody>
      </p:sp>
      <p:sp>
        <p:nvSpPr>
          <p:cNvPr id="3" name="Content Placeholder 2"/>
          <p:cNvSpPr>
            <a:spLocks noGrp="1"/>
          </p:cNvSpPr>
          <p:nvPr>
            <p:ph idx="1"/>
          </p:nvPr>
        </p:nvSpPr>
        <p:spPr/>
        <p:txBody>
          <a:bodyPr>
            <a:normAutofit fontScale="92500"/>
          </a:bodyPr>
          <a:lstStyle/>
          <a:p>
            <a:r>
              <a:rPr lang="en-US" dirty="0" smtClean="0"/>
              <a:t>All traces of the uncoated magnet are IMD contaminated, for the coated magnet to a large extend</a:t>
            </a:r>
          </a:p>
          <a:p>
            <a:r>
              <a:rPr lang="en-US" dirty="0" smtClean="0"/>
              <a:t>The AM is partly smaller than the PM</a:t>
            </a:r>
          </a:p>
          <a:p>
            <a:r>
              <a:rPr lang="en-US" dirty="0" smtClean="0"/>
              <a:t>Test showed that for the basic 44kHz IMD the AM is by at least an order of magnitude higher than the PM. From the uncoated magnet we learnt that the PM/AM ratio is relative constant at approx. -15dB, and the PM shows throughout IMD side peaks</a:t>
            </a:r>
          </a:p>
          <a:p>
            <a:r>
              <a:rPr lang="en-US" dirty="0" smtClean="0"/>
              <a:t>When applying the above mentioned to the data from the coated magnet only a few moments, were the AM is smaller than the PM and no IMD side peaks are </a:t>
            </a:r>
            <a:r>
              <a:rPr lang="en-US" dirty="0" smtClean="0"/>
              <a:t>visible, </a:t>
            </a:r>
            <a:r>
              <a:rPr lang="en-US" dirty="0" smtClean="0"/>
              <a:t>are left!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200000"/>
              </a:lnSpc>
            </a:pPr>
            <a:r>
              <a:rPr lang="en-US" dirty="0" smtClean="0"/>
              <a:t>Current measurement setup</a:t>
            </a:r>
          </a:p>
          <a:p>
            <a:pPr>
              <a:lnSpc>
                <a:spcPct val="200000"/>
              </a:lnSpc>
            </a:pPr>
            <a:r>
              <a:rPr lang="en-US" dirty="0" smtClean="0"/>
              <a:t>Sources for IMD (Inter Modulation Distortion)</a:t>
            </a:r>
          </a:p>
          <a:p>
            <a:pPr>
              <a:lnSpc>
                <a:spcPct val="200000"/>
              </a:lnSpc>
            </a:pPr>
            <a:r>
              <a:rPr lang="en-US" dirty="0" smtClean="0"/>
              <a:t>Measurement results coated/uncoated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Coated Magnet</a:t>
            </a:r>
            <a:endParaRPr lang="en-US" dirty="0"/>
          </a:p>
        </p:txBody>
      </p:sp>
      <p:sp>
        <p:nvSpPr>
          <p:cNvPr id="3" name="Content Placeholder 2"/>
          <p:cNvSpPr>
            <a:spLocks noGrp="1"/>
          </p:cNvSpPr>
          <p:nvPr>
            <p:ph idx="1"/>
          </p:nvPr>
        </p:nvSpPr>
        <p:spPr>
          <a:xfrm>
            <a:off x="457200" y="1935480"/>
            <a:ext cx="4495800" cy="4922520"/>
          </a:xfrm>
        </p:spPr>
        <p:txBody>
          <a:bodyPr>
            <a:normAutofit fontScale="70000" lnSpcReduction="20000"/>
          </a:bodyPr>
          <a:lstStyle/>
          <a:p>
            <a:r>
              <a:rPr lang="en-US" dirty="0" smtClean="0"/>
              <a:t>The results have been compared with the data from the </a:t>
            </a:r>
            <a:r>
              <a:rPr lang="en-US" dirty="0" err="1" smtClean="0"/>
              <a:t>ecloud</a:t>
            </a:r>
            <a:r>
              <a:rPr lang="en-US" dirty="0" smtClean="0"/>
              <a:t> monitors of Stainless steel</a:t>
            </a:r>
          </a:p>
          <a:p>
            <a:r>
              <a:rPr lang="en-US" dirty="0" smtClean="0"/>
              <a:t>The order of the different measurements is in good agreement</a:t>
            </a:r>
          </a:p>
          <a:p>
            <a:r>
              <a:rPr lang="en-US" dirty="0" smtClean="0"/>
              <a:t>For the different distances from center the </a:t>
            </a:r>
            <a:r>
              <a:rPr lang="en-US" dirty="0" err="1" smtClean="0"/>
              <a:t>ecloud</a:t>
            </a:r>
            <a:r>
              <a:rPr lang="en-US" dirty="0" smtClean="0"/>
              <a:t> monitor display was constant and there is a difference according to position of the beam (magnet not fully coated)</a:t>
            </a:r>
          </a:p>
          <a:p>
            <a:r>
              <a:rPr lang="en-US" dirty="0" smtClean="0"/>
              <a:t>The initial measurement shows the same values as the one made later (0 mm shift)</a:t>
            </a:r>
          </a:p>
          <a:p>
            <a:r>
              <a:rPr lang="en-US" dirty="0" smtClean="0"/>
              <a:t>For the two smallest traces slight IMD is visible and when comparing the difference of the </a:t>
            </a:r>
            <a:r>
              <a:rPr lang="en-US" dirty="0" err="1" smtClean="0"/>
              <a:t>ecloud</a:t>
            </a:r>
            <a:r>
              <a:rPr lang="en-US" dirty="0" smtClean="0"/>
              <a:t> monitor display the suspect of small contamination is </a:t>
            </a:r>
            <a:r>
              <a:rPr lang="en-US" dirty="0" smtClean="0"/>
              <a:t>confirmed</a:t>
            </a:r>
          </a:p>
          <a:p>
            <a:r>
              <a:rPr lang="en-US" dirty="0" smtClean="0"/>
              <a:t>Keep in mind that the values given are the peak values of the fundamental wave</a:t>
            </a:r>
            <a:endParaRPr lang="en-US" dirty="0" smtClean="0"/>
          </a:p>
          <a:p>
            <a:endParaRPr lang="en-US" dirty="0"/>
          </a:p>
        </p:txBody>
      </p:sp>
      <p:pic>
        <p:nvPicPr>
          <p:cNvPr id="7170" name="Picture 2"/>
          <p:cNvPicPr>
            <a:picLocks noChangeAspect="1" noChangeArrowheads="1"/>
          </p:cNvPicPr>
          <p:nvPr/>
        </p:nvPicPr>
        <p:blipFill>
          <a:blip r:embed="rId2"/>
          <a:srcRect l="5517" t="8621" r="7586" b="6897"/>
          <a:stretch>
            <a:fillRect/>
          </a:stretch>
        </p:blipFill>
        <p:spPr bwMode="auto">
          <a:xfrm>
            <a:off x="4909457" y="1888066"/>
            <a:ext cx="4234543" cy="3293533"/>
          </a:xfrm>
          <a:prstGeom prst="rect">
            <a:avLst/>
          </a:prstGeom>
          <a:noFill/>
          <a:ln w="9525">
            <a:noFill/>
            <a:miter lim="800000"/>
            <a:headEnd/>
            <a:tailEnd/>
          </a:ln>
        </p:spPr>
      </p:pic>
      <p:pic>
        <p:nvPicPr>
          <p:cNvPr id="5" name="Picture 2"/>
          <p:cNvPicPr>
            <a:picLocks noChangeAspect="1" noChangeArrowheads="1"/>
          </p:cNvPicPr>
          <p:nvPr/>
        </p:nvPicPr>
        <p:blipFill>
          <a:blip r:embed="rId2"/>
          <a:srcRect l="53551" t="14253" r="9610" b="67328"/>
          <a:stretch>
            <a:fillRect/>
          </a:stretch>
        </p:blipFill>
        <p:spPr bwMode="auto">
          <a:xfrm>
            <a:off x="5029200" y="5257800"/>
            <a:ext cx="4000500" cy="1600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with E-cloud Monitor</a:t>
            </a:r>
            <a:endParaRPr lang="en-US" dirty="0"/>
          </a:p>
        </p:txBody>
      </p:sp>
      <p:pic>
        <p:nvPicPr>
          <p:cNvPr id="8194" name="Picture 2" descr="C:\dseebach\ecloud\evaluation\screenshots\Nr23_MB040_18h56_TimeTraces.png"/>
          <p:cNvPicPr>
            <a:picLocks noChangeAspect="1" noChangeArrowheads="1"/>
          </p:cNvPicPr>
          <p:nvPr/>
        </p:nvPicPr>
        <p:blipFill>
          <a:blip r:embed="rId2"/>
          <a:srcRect l="7500" t="12877" r="8750" b="61368"/>
          <a:stretch>
            <a:fillRect/>
          </a:stretch>
        </p:blipFill>
        <p:spPr bwMode="auto">
          <a:xfrm>
            <a:off x="3886200" y="1905000"/>
            <a:ext cx="5105400" cy="1219200"/>
          </a:xfrm>
          <a:prstGeom prst="rect">
            <a:avLst/>
          </a:prstGeom>
          <a:noFill/>
        </p:spPr>
      </p:pic>
      <p:pic>
        <p:nvPicPr>
          <p:cNvPr id="5" name="Content Placeholder 4"/>
          <p:cNvPicPr>
            <a:picLocks noGrp="1"/>
          </p:cNvPicPr>
          <p:nvPr>
            <p:ph idx="1"/>
          </p:nvPr>
        </p:nvPicPr>
        <p:blipFill>
          <a:blip r:embed="rId3"/>
          <a:srcRect t="52274" r="51064"/>
          <a:stretch>
            <a:fillRect/>
          </a:stretch>
        </p:blipFill>
        <p:spPr bwMode="auto">
          <a:xfrm flipV="1">
            <a:off x="0" y="1676400"/>
            <a:ext cx="3657600" cy="3048000"/>
          </a:xfrm>
          <a:prstGeom prst="rect">
            <a:avLst/>
          </a:prstGeom>
          <a:noFill/>
          <a:ln w="9525">
            <a:noFill/>
            <a:miter lim="800000"/>
            <a:headEnd/>
            <a:tailEnd/>
          </a:ln>
        </p:spPr>
      </p:pic>
      <p:sp>
        <p:nvSpPr>
          <p:cNvPr id="6" name="Oval 4"/>
          <p:cNvSpPr>
            <a:spLocks noChangeArrowheads="1"/>
          </p:cNvSpPr>
          <p:nvPr/>
        </p:nvSpPr>
        <p:spPr bwMode="auto">
          <a:xfrm>
            <a:off x="5943600" y="2209800"/>
            <a:ext cx="381000" cy="5334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4"/>
          <p:cNvSpPr>
            <a:spLocks noChangeArrowheads="1"/>
          </p:cNvSpPr>
          <p:nvPr/>
        </p:nvSpPr>
        <p:spPr bwMode="auto">
          <a:xfrm>
            <a:off x="1752600" y="2667000"/>
            <a:ext cx="304800" cy="3810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4"/>
          <p:cNvSpPr>
            <a:spLocks noChangeArrowheads="1"/>
          </p:cNvSpPr>
          <p:nvPr/>
        </p:nvSpPr>
        <p:spPr bwMode="auto">
          <a:xfrm>
            <a:off x="6096000" y="3505200"/>
            <a:ext cx="304800" cy="3810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52400" y="4724400"/>
            <a:ext cx="4343400" cy="2031325"/>
          </a:xfrm>
          <a:prstGeom prst="rect">
            <a:avLst/>
          </a:prstGeom>
          <a:noFill/>
        </p:spPr>
        <p:txBody>
          <a:bodyPr wrap="square" rtlCol="0">
            <a:spAutoFit/>
          </a:bodyPr>
          <a:lstStyle/>
          <a:p>
            <a:r>
              <a:rPr lang="en-US" dirty="0" smtClean="0"/>
              <a:t>Small negative spike @ approx 7.6s visible on the </a:t>
            </a:r>
            <a:r>
              <a:rPr lang="en-US" dirty="0" err="1" smtClean="0"/>
              <a:t>ecloud</a:t>
            </a:r>
            <a:r>
              <a:rPr lang="en-US" dirty="0" smtClean="0"/>
              <a:t> monitor and the measured data</a:t>
            </a:r>
          </a:p>
          <a:p>
            <a:r>
              <a:rPr lang="en-US" dirty="0" smtClean="0"/>
              <a:t>At the same time the “side lines” of the AM get narrower and the AM increases slightly</a:t>
            </a:r>
          </a:p>
          <a:p>
            <a:r>
              <a:rPr lang="en-US" dirty="0" smtClean="0"/>
              <a:t>The harmonics get “narrower” at this time</a:t>
            </a:r>
            <a:endParaRPr lang="en-US" dirty="0"/>
          </a:p>
        </p:txBody>
      </p:sp>
      <p:pic>
        <p:nvPicPr>
          <p:cNvPr id="15" name="Picture 2" descr="C:\dseebach\ecloud\evaluation\screenshots\Nr23_MB040_18h56_TimeTraces.png"/>
          <p:cNvPicPr>
            <a:picLocks noChangeAspect="1" noChangeArrowheads="1"/>
          </p:cNvPicPr>
          <p:nvPr/>
        </p:nvPicPr>
        <p:blipFill>
          <a:blip r:embed="rId2"/>
          <a:srcRect l="7500" t="67606" r="8750" b="5030"/>
          <a:stretch>
            <a:fillRect/>
          </a:stretch>
        </p:blipFill>
        <p:spPr bwMode="auto">
          <a:xfrm>
            <a:off x="3886200" y="3124200"/>
            <a:ext cx="5105400" cy="1295400"/>
          </a:xfrm>
          <a:prstGeom prst="rect">
            <a:avLst/>
          </a:prstGeom>
          <a:noFill/>
        </p:spPr>
      </p:pic>
      <p:pic>
        <p:nvPicPr>
          <p:cNvPr id="8195" name="Picture 3" descr="C:\dseebach\ecloud\meas\MD 2\15.7.2009\Nr.5_MB268_16h42.PNG"/>
          <p:cNvPicPr>
            <a:picLocks noChangeAspect="1" noChangeArrowheads="1"/>
          </p:cNvPicPr>
          <p:nvPr/>
        </p:nvPicPr>
        <p:blipFill>
          <a:blip r:embed="rId4"/>
          <a:srcRect l="4478" t="20251" b="50249"/>
          <a:stretch>
            <a:fillRect/>
          </a:stretch>
        </p:blipFill>
        <p:spPr bwMode="auto">
          <a:xfrm>
            <a:off x="4538136" y="4800600"/>
            <a:ext cx="4605864" cy="1066800"/>
          </a:xfrm>
          <a:prstGeom prst="rect">
            <a:avLst/>
          </a:prstGeom>
          <a:noFill/>
        </p:spPr>
      </p:pic>
      <p:sp>
        <p:nvSpPr>
          <p:cNvPr id="17" name="Oval 4"/>
          <p:cNvSpPr>
            <a:spLocks noChangeArrowheads="1"/>
          </p:cNvSpPr>
          <p:nvPr/>
        </p:nvSpPr>
        <p:spPr bwMode="auto">
          <a:xfrm>
            <a:off x="6172200" y="3505200"/>
            <a:ext cx="304800" cy="3810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4"/>
          <p:cNvSpPr>
            <a:spLocks noChangeArrowheads="1"/>
          </p:cNvSpPr>
          <p:nvPr/>
        </p:nvSpPr>
        <p:spPr bwMode="auto">
          <a:xfrm>
            <a:off x="5867400" y="5154168"/>
            <a:ext cx="838200" cy="1524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4"/>
          <p:cNvSpPr>
            <a:spLocks noChangeArrowheads="1"/>
          </p:cNvSpPr>
          <p:nvPr/>
        </p:nvSpPr>
        <p:spPr bwMode="auto">
          <a:xfrm>
            <a:off x="7744968" y="5163312"/>
            <a:ext cx="838200" cy="1524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4495800" y="5943600"/>
            <a:ext cx="4495800" cy="646331"/>
          </a:xfrm>
          <a:prstGeom prst="rect">
            <a:avLst/>
          </a:prstGeom>
          <a:noFill/>
        </p:spPr>
        <p:txBody>
          <a:bodyPr wrap="square" rtlCol="0">
            <a:spAutoFit/>
          </a:bodyPr>
          <a:lstStyle/>
          <a:p>
            <a:r>
              <a:rPr lang="en-US" dirty="0" smtClean="0"/>
              <a:t>This can be small change of the harmonics was seen on many other traces as well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Results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For the uncoated magnet the </a:t>
            </a:r>
            <a:r>
              <a:rPr lang="en-US" dirty="0" err="1" smtClean="0"/>
              <a:t>ecloud</a:t>
            </a:r>
            <a:r>
              <a:rPr lang="en-US" dirty="0" smtClean="0"/>
              <a:t> signal was not distinguishable from IMD </a:t>
            </a:r>
          </a:p>
          <a:p>
            <a:r>
              <a:rPr lang="en-US" dirty="0" smtClean="0"/>
              <a:t>The PM/AM ratio is constant for IMD and AM is higher than PM</a:t>
            </a:r>
          </a:p>
          <a:p>
            <a:r>
              <a:rPr lang="en-US" dirty="0" smtClean="0"/>
              <a:t>The coated magnet is also contaminated by IMD signals, but partially no signs for IMD are visible and AM is up to 10dB </a:t>
            </a:r>
            <a:r>
              <a:rPr lang="en-US" b="1" dirty="0" smtClean="0"/>
              <a:t>smaller</a:t>
            </a:r>
            <a:r>
              <a:rPr lang="en-US" dirty="0" smtClean="0"/>
              <a:t> than </a:t>
            </a:r>
            <a:r>
              <a:rPr lang="en-US" dirty="0" smtClean="0"/>
              <a:t>PM</a:t>
            </a:r>
          </a:p>
          <a:p>
            <a:r>
              <a:rPr lang="en-US" dirty="0" smtClean="0"/>
              <a:t>It was learnt that the AM has to be sufficient smaller than the PM and no beam harmonics “side peaks” are allowed to be seen</a:t>
            </a:r>
            <a:endParaRPr lang="en-US" dirty="0" smtClean="0"/>
          </a:p>
          <a:p>
            <a:r>
              <a:rPr lang="en-US" dirty="0" smtClean="0"/>
              <a:t>The order of </a:t>
            </a:r>
            <a:r>
              <a:rPr lang="en-US" dirty="0" smtClean="0"/>
              <a:t>the intensity of the </a:t>
            </a:r>
            <a:r>
              <a:rPr lang="en-US" dirty="0" smtClean="0"/>
              <a:t>measured data corresponds to the order of the </a:t>
            </a:r>
            <a:r>
              <a:rPr lang="en-US" dirty="0" err="1" smtClean="0"/>
              <a:t>ecloud</a:t>
            </a:r>
            <a:r>
              <a:rPr lang="en-US" dirty="0" smtClean="0"/>
              <a:t> monitor data. During the displacing of the beam the </a:t>
            </a:r>
            <a:r>
              <a:rPr lang="en-US" dirty="0" err="1" smtClean="0"/>
              <a:t>ecloud</a:t>
            </a:r>
            <a:r>
              <a:rPr lang="en-US" dirty="0" smtClean="0"/>
              <a:t> monitor showed constant values and a different signals for the coated magnet, due </a:t>
            </a:r>
            <a:r>
              <a:rPr lang="en-US" dirty="0" smtClean="0"/>
              <a:t>to the </a:t>
            </a:r>
            <a:r>
              <a:rPr lang="en-US" dirty="0" smtClean="0"/>
              <a:t>partial coating, </a:t>
            </a:r>
            <a:r>
              <a:rPr lang="en-US" dirty="0" smtClean="0"/>
              <a:t>have </a:t>
            </a:r>
            <a:r>
              <a:rPr lang="en-US" dirty="0" smtClean="0"/>
              <a:t>been observed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 the first </a:t>
            </a:r>
            <a:r>
              <a:rPr lang="en-US" dirty="0" smtClean="0"/>
              <a:t>time in this measurement campaign </a:t>
            </a:r>
            <a:r>
              <a:rPr lang="en-US" dirty="0" smtClean="0"/>
              <a:t>lower AM than PM was observed and the PM measured at the coated magnet corresponds well to the data of the </a:t>
            </a:r>
            <a:r>
              <a:rPr lang="en-US" dirty="0" err="1" smtClean="0"/>
              <a:t>ecloud</a:t>
            </a:r>
            <a:r>
              <a:rPr lang="en-US" dirty="0" smtClean="0"/>
              <a:t> monitors</a:t>
            </a:r>
          </a:p>
          <a:p>
            <a:r>
              <a:rPr lang="en-US" dirty="0" smtClean="0"/>
              <a:t>The </a:t>
            </a:r>
            <a:r>
              <a:rPr lang="en-US" dirty="0" smtClean="0"/>
              <a:t>hardware has to be improved to reduce IMD. This includes high-pass filtering of the signal at all input and outputs of the </a:t>
            </a:r>
            <a:r>
              <a:rPr lang="en-US" dirty="0" smtClean="0"/>
              <a:t>amplifiers to avoid base band signal IMD. </a:t>
            </a:r>
            <a:endParaRPr lang="en-US" dirty="0" smtClean="0"/>
          </a:p>
          <a:p>
            <a:r>
              <a:rPr lang="en-US" dirty="0" smtClean="0"/>
              <a:t>IMD caused by </a:t>
            </a:r>
            <a:r>
              <a:rPr lang="en-US" dirty="0" smtClean="0"/>
              <a:t>beam harmonics </a:t>
            </a:r>
            <a:r>
              <a:rPr lang="en-US" dirty="0" smtClean="0"/>
              <a:t>is </a:t>
            </a:r>
            <a:r>
              <a:rPr lang="en-US" dirty="0" smtClean="0"/>
              <a:t>the biggest </a:t>
            </a:r>
            <a:r>
              <a:rPr lang="en-US" dirty="0" smtClean="0"/>
              <a:t>problem and </a:t>
            </a:r>
            <a:r>
              <a:rPr lang="en-US" dirty="0" smtClean="0"/>
              <a:t>just can be removed by narrow band filtering (with some </a:t>
            </a:r>
            <a:r>
              <a:rPr lang="en-US" dirty="0" smtClean="0"/>
              <a:t>restrictions</a:t>
            </a:r>
            <a:r>
              <a:rPr lang="en-US" dirty="0" smtClean="0"/>
              <a:t>) </a:t>
            </a:r>
            <a:r>
              <a:rPr lang="en-US" dirty="0" smtClean="0"/>
              <a:t>and better amplifiers </a:t>
            </a:r>
            <a:r>
              <a:rPr lang="en-US" dirty="0" smtClean="0"/>
              <a:t>including </a:t>
            </a:r>
            <a:r>
              <a:rPr lang="en-US" dirty="0" smtClean="0"/>
              <a:t>working far below the 1dB compression </a:t>
            </a:r>
            <a:r>
              <a:rPr lang="en-US" dirty="0" smtClean="0"/>
              <a:t>point</a:t>
            </a:r>
          </a:p>
          <a:p>
            <a:r>
              <a:rPr lang="en-US" dirty="0" smtClean="0"/>
              <a:t>The coupling to the beam-pipe has to be improved to reduce the losses</a:t>
            </a:r>
          </a:p>
          <a:p>
            <a:r>
              <a:rPr lang="en-US" dirty="0" smtClean="0"/>
              <a:t>Magnet cycle seen on the phase and amplitude of the carrier still an open point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Measurement Setup</a:t>
            </a:r>
            <a:endParaRPr lang="en-US" dirty="0"/>
          </a:p>
        </p:txBody>
      </p:sp>
      <p:sp>
        <p:nvSpPr>
          <p:cNvPr id="3" name="Content Placeholder 2"/>
          <p:cNvSpPr>
            <a:spLocks noGrp="1"/>
          </p:cNvSpPr>
          <p:nvPr>
            <p:ph idx="1"/>
          </p:nvPr>
        </p:nvSpPr>
        <p:spPr>
          <a:xfrm>
            <a:off x="457200" y="1935480"/>
            <a:ext cx="3505200" cy="4922520"/>
          </a:xfrm>
        </p:spPr>
        <p:txBody>
          <a:bodyPr>
            <a:normAutofit fontScale="85000" lnSpcReduction="20000"/>
          </a:bodyPr>
          <a:lstStyle/>
          <a:p>
            <a:r>
              <a:rPr lang="en-US" dirty="0" smtClean="0"/>
              <a:t>Only the coated/uncoated section was measured (one cable of the other section was used for DC power supply in the tunnel)</a:t>
            </a:r>
          </a:p>
          <a:p>
            <a:r>
              <a:rPr lang="en-US" dirty="0" smtClean="0"/>
              <a:t>High pass filters were installed at the (surface) end of the coaxial cables to suppress the induced 44kHz EMI (Electromagnetic Interference) signal form the beam</a:t>
            </a:r>
          </a:p>
          <a:p>
            <a:r>
              <a:rPr lang="en-US" dirty="0" smtClean="0"/>
              <a:t>Such filters should also be installed in the tunnel as well</a:t>
            </a:r>
          </a:p>
        </p:txBody>
      </p:sp>
      <p:pic>
        <p:nvPicPr>
          <p:cNvPr id="1026" name="Picture 2"/>
          <p:cNvPicPr>
            <a:picLocks noChangeAspect="1" noChangeArrowheads="1"/>
          </p:cNvPicPr>
          <p:nvPr/>
        </p:nvPicPr>
        <p:blipFill>
          <a:blip r:embed="rId2"/>
          <a:srcRect b="12848"/>
          <a:stretch>
            <a:fillRect/>
          </a:stretch>
        </p:blipFill>
        <p:spPr bwMode="auto">
          <a:xfrm>
            <a:off x="3810000" y="1981200"/>
            <a:ext cx="5105400" cy="4419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IMD</a:t>
            </a:r>
            <a:endParaRPr lang="en-US" dirty="0"/>
          </a:p>
        </p:txBody>
      </p:sp>
      <p:sp>
        <p:nvSpPr>
          <p:cNvPr id="3" name="Content Placeholder 2"/>
          <p:cNvSpPr>
            <a:spLocks noGrp="1"/>
          </p:cNvSpPr>
          <p:nvPr>
            <p:ph idx="1"/>
          </p:nvPr>
        </p:nvSpPr>
        <p:spPr>
          <a:xfrm>
            <a:off x="457200" y="1935480"/>
            <a:ext cx="3124200" cy="4389120"/>
          </a:xfrm>
        </p:spPr>
        <p:txBody>
          <a:bodyPr>
            <a:normAutofit fontScale="77500" lnSpcReduction="20000"/>
          </a:bodyPr>
          <a:lstStyle/>
          <a:p>
            <a:pPr marL="514350" indent="-514350">
              <a:buFont typeface="+mj-lt"/>
              <a:buAutoNum type="arabicParenR"/>
            </a:pPr>
            <a:r>
              <a:rPr lang="en-US" dirty="0" smtClean="0"/>
              <a:t>IMD (Inter-Modulation Distortion) caused by the induced 44kHz on the power supply lines entering via power supply input of the amplifiers</a:t>
            </a:r>
          </a:p>
          <a:p>
            <a:pPr marL="514350" indent="-514350">
              <a:buFont typeface="+mj-lt"/>
              <a:buAutoNum type="arabicParenR"/>
            </a:pPr>
            <a:r>
              <a:rPr lang="en-US" dirty="0" smtClean="0"/>
              <a:t>IMD caused by the 44kHz on the cables at the amplifiers input and output</a:t>
            </a:r>
          </a:p>
          <a:p>
            <a:pPr marL="514350" indent="-514350">
              <a:buFont typeface="+mj-lt"/>
              <a:buAutoNum type="arabicParenR"/>
            </a:pPr>
            <a:r>
              <a:rPr lang="en-US" dirty="0" smtClean="0"/>
              <a:t>IMD caused by the Beam Harmonics (around 2.68GHz) at the input and output of the amplifiers</a:t>
            </a:r>
          </a:p>
          <a:p>
            <a:pPr>
              <a:buNone/>
            </a:pPr>
            <a:endParaRPr lang="en-US" dirty="0" smtClean="0"/>
          </a:p>
        </p:txBody>
      </p:sp>
      <p:pic>
        <p:nvPicPr>
          <p:cNvPr id="5" name="Picture 2"/>
          <p:cNvPicPr>
            <a:picLocks noChangeAspect="1" noChangeArrowheads="1"/>
          </p:cNvPicPr>
          <p:nvPr/>
        </p:nvPicPr>
        <p:blipFill>
          <a:blip r:embed="rId2"/>
          <a:srcRect b="12848"/>
          <a:stretch>
            <a:fillRect/>
          </a:stretch>
        </p:blipFill>
        <p:spPr bwMode="auto">
          <a:xfrm>
            <a:off x="3810000" y="1981200"/>
            <a:ext cx="5105400" cy="4419600"/>
          </a:xfrm>
          <a:prstGeom prst="rect">
            <a:avLst/>
          </a:prstGeom>
          <a:noFill/>
          <a:ln w="9525">
            <a:noFill/>
            <a:miter lim="800000"/>
            <a:headEnd/>
            <a:tailEnd/>
          </a:ln>
        </p:spPr>
      </p:pic>
      <p:cxnSp>
        <p:nvCxnSpPr>
          <p:cNvPr id="7" name="Straight Arrow Connector 6"/>
          <p:cNvCxnSpPr/>
          <p:nvPr/>
        </p:nvCxnSpPr>
        <p:spPr>
          <a:xfrm rot="10800000">
            <a:off x="5029200" y="4419600"/>
            <a:ext cx="2286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00800" y="4421188"/>
            <a:ext cx="1524000" cy="7461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362700" y="4381500"/>
            <a:ext cx="1524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81600" y="4114800"/>
            <a:ext cx="1295400" cy="646331"/>
          </a:xfrm>
          <a:prstGeom prst="rect">
            <a:avLst/>
          </a:prstGeom>
          <a:noFill/>
        </p:spPr>
        <p:txBody>
          <a:bodyPr wrap="square" rtlCol="0">
            <a:spAutoFit/>
          </a:bodyPr>
          <a:lstStyle/>
          <a:p>
            <a:pPr algn="ctr"/>
            <a:r>
              <a:rPr lang="en-US" dirty="0" smtClean="0">
                <a:solidFill>
                  <a:srgbClr val="FF0000"/>
                </a:solidFill>
              </a:rPr>
              <a:t>44 kHz on the cables</a:t>
            </a:r>
            <a:endParaRPr lang="en-US" dirty="0">
              <a:solidFill>
                <a:srgbClr val="FF0000"/>
              </a:solidFill>
            </a:endParaRPr>
          </a:p>
        </p:txBody>
      </p:sp>
      <p:sp>
        <p:nvSpPr>
          <p:cNvPr id="23" name="TextBox 22"/>
          <p:cNvSpPr txBox="1"/>
          <p:nvPr/>
        </p:nvSpPr>
        <p:spPr>
          <a:xfrm>
            <a:off x="6477000" y="3733800"/>
            <a:ext cx="1524000" cy="646331"/>
          </a:xfrm>
          <a:prstGeom prst="rect">
            <a:avLst/>
          </a:prstGeom>
          <a:noFill/>
        </p:spPr>
        <p:txBody>
          <a:bodyPr wrap="square" rtlCol="0">
            <a:spAutoFit/>
          </a:bodyPr>
          <a:lstStyle/>
          <a:p>
            <a:pPr algn="ctr"/>
            <a:r>
              <a:rPr lang="en-US" dirty="0" smtClean="0">
                <a:solidFill>
                  <a:srgbClr val="FF0000"/>
                </a:solidFill>
              </a:rPr>
              <a:t>44 kHz on power supply</a:t>
            </a:r>
            <a:endParaRPr lang="en-US" dirty="0">
              <a:solidFill>
                <a:srgbClr val="FF0000"/>
              </a:solidFill>
            </a:endParaRPr>
          </a:p>
        </p:txBody>
      </p:sp>
      <p:cxnSp>
        <p:nvCxnSpPr>
          <p:cNvPr id="24" name="Straight Arrow Connector 23"/>
          <p:cNvCxnSpPr/>
          <p:nvPr/>
        </p:nvCxnSpPr>
        <p:spPr>
          <a:xfrm rot="10800000" flipV="1">
            <a:off x="5029200" y="3962400"/>
            <a:ext cx="16002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3" idx="1"/>
          </p:cNvCxnSpPr>
          <p:nvPr/>
        </p:nvCxnSpPr>
        <p:spPr>
          <a:xfrm rot="10800000" flipV="1">
            <a:off x="6477000" y="3962400"/>
            <a:ext cx="152400" cy="9456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772400" y="3886200"/>
            <a:ext cx="2286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724400" y="1066800"/>
            <a:ext cx="2362200" cy="646331"/>
          </a:xfrm>
          <a:prstGeom prst="rect">
            <a:avLst/>
          </a:prstGeom>
          <a:noFill/>
        </p:spPr>
        <p:txBody>
          <a:bodyPr wrap="square" rtlCol="0">
            <a:spAutoFit/>
          </a:bodyPr>
          <a:lstStyle/>
          <a:p>
            <a:pPr algn="ctr"/>
            <a:r>
              <a:rPr lang="en-US" dirty="0" smtClean="0">
                <a:solidFill>
                  <a:srgbClr val="FF0000"/>
                </a:solidFill>
              </a:rPr>
              <a:t>44 kHz spaced Beam Harmonics</a:t>
            </a:r>
            <a:endParaRPr lang="en-US" dirty="0">
              <a:solidFill>
                <a:srgbClr val="FF0000"/>
              </a:solidFill>
            </a:endParaRPr>
          </a:p>
        </p:txBody>
      </p:sp>
      <p:cxnSp>
        <p:nvCxnSpPr>
          <p:cNvPr id="37" name="Straight Arrow Connector 36"/>
          <p:cNvCxnSpPr>
            <a:stCxn id="36" idx="2"/>
          </p:cNvCxnSpPr>
          <p:nvPr/>
        </p:nvCxnSpPr>
        <p:spPr>
          <a:xfrm rot="5400000">
            <a:off x="5066615" y="1904316"/>
            <a:ext cx="1030071" cy="6477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2"/>
          </p:cNvCxnSpPr>
          <p:nvPr/>
        </p:nvCxnSpPr>
        <p:spPr>
          <a:xfrm rot="16200000" flipH="1">
            <a:off x="6552515" y="1066116"/>
            <a:ext cx="1030071" cy="23241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477000" y="1524000"/>
            <a:ext cx="2362200" cy="369332"/>
          </a:xfrm>
          <a:prstGeom prst="rect">
            <a:avLst/>
          </a:prstGeom>
          <a:noFill/>
        </p:spPr>
        <p:txBody>
          <a:bodyPr wrap="square" rtlCol="0">
            <a:spAutoFit/>
          </a:bodyPr>
          <a:lstStyle/>
          <a:p>
            <a:pPr algn="ctr"/>
            <a:r>
              <a:rPr lang="en-US" dirty="0" smtClean="0">
                <a:solidFill>
                  <a:srgbClr val="00B050"/>
                </a:solidFill>
              </a:rPr>
              <a:t>44 kHz </a:t>
            </a:r>
            <a:r>
              <a:rPr lang="en-US" dirty="0" err="1" smtClean="0">
                <a:solidFill>
                  <a:srgbClr val="00B050"/>
                </a:solidFill>
              </a:rPr>
              <a:t>ecloud</a:t>
            </a:r>
            <a:endParaRPr lang="en-US" dirty="0">
              <a:solidFill>
                <a:srgbClr val="00B050"/>
              </a:solidFill>
            </a:endParaRPr>
          </a:p>
        </p:txBody>
      </p:sp>
      <p:cxnSp>
        <p:nvCxnSpPr>
          <p:cNvPr id="48" name="Straight Arrow Connector 47"/>
          <p:cNvCxnSpPr>
            <a:stCxn id="36" idx="2"/>
          </p:cNvCxnSpPr>
          <p:nvPr/>
        </p:nvCxnSpPr>
        <p:spPr>
          <a:xfrm rot="16200000" flipH="1">
            <a:off x="5828615" y="1790016"/>
            <a:ext cx="1030071" cy="8763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3" idx="2"/>
          </p:cNvCxnSpPr>
          <p:nvPr/>
        </p:nvCxnSpPr>
        <p:spPr>
          <a:xfrm rot="5400000">
            <a:off x="6566416" y="1118116"/>
            <a:ext cx="316468" cy="18669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3" idx="2"/>
          </p:cNvCxnSpPr>
          <p:nvPr/>
        </p:nvCxnSpPr>
        <p:spPr>
          <a:xfrm rot="16200000" flipH="1">
            <a:off x="7595116" y="1956316"/>
            <a:ext cx="316468" cy="1905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010400" y="3429000"/>
            <a:ext cx="685800" cy="461665"/>
          </a:xfrm>
          <a:prstGeom prst="rect">
            <a:avLst/>
          </a:prstGeom>
          <a:noFill/>
        </p:spPr>
        <p:txBody>
          <a:bodyPr wrap="square" rtlCol="0">
            <a:spAutoFit/>
          </a:bodyPr>
          <a:lstStyle/>
          <a:p>
            <a:r>
              <a:rPr lang="en-US" sz="2400" dirty="0" smtClean="0">
                <a:solidFill>
                  <a:schemeClr val="bg2">
                    <a:lumMod val="50000"/>
                  </a:schemeClr>
                </a:solidFill>
              </a:rPr>
              <a:t>1.)</a:t>
            </a:r>
            <a:endParaRPr lang="en-US" sz="2400" dirty="0">
              <a:solidFill>
                <a:schemeClr val="bg2">
                  <a:lumMod val="50000"/>
                </a:schemeClr>
              </a:solidFill>
            </a:endParaRPr>
          </a:p>
        </p:txBody>
      </p:sp>
      <p:sp>
        <p:nvSpPr>
          <p:cNvPr id="59" name="TextBox 58"/>
          <p:cNvSpPr txBox="1"/>
          <p:nvPr/>
        </p:nvSpPr>
        <p:spPr>
          <a:xfrm>
            <a:off x="5486400" y="3810000"/>
            <a:ext cx="685800" cy="461665"/>
          </a:xfrm>
          <a:prstGeom prst="rect">
            <a:avLst/>
          </a:prstGeom>
          <a:noFill/>
        </p:spPr>
        <p:txBody>
          <a:bodyPr wrap="square" rtlCol="0">
            <a:spAutoFit/>
          </a:bodyPr>
          <a:lstStyle/>
          <a:p>
            <a:r>
              <a:rPr lang="en-US" sz="2400" dirty="0" smtClean="0">
                <a:solidFill>
                  <a:schemeClr val="bg2">
                    <a:lumMod val="50000"/>
                  </a:schemeClr>
                </a:solidFill>
              </a:rPr>
              <a:t>2.)</a:t>
            </a:r>
            <a:endParaRPr lang="en-US" sz="2400" dirty="0">
              <a:solidFill>
                <a:schemeClr val="bg2">
                  <a:lumMod val="50000"/>
                </a:schemeClr>
              </a:solidFill>
            </a:endParaRPr>
          </a:p>
        </p:txBody>
      </p:sp>
      <p:sp>
        <p:nvSpPr>
          <p:cNvPr id="60" name="TextBox 59"/>
          <p:cNvSpPr txBox="1"/>
          <p:nvPr/>
        </p:nvSpPr>
        <p:spPr>
          <a:xfrm>
            <a:off x="5562600" y="762000"/>
            <a:ext cx="685800" cy="461665"/>
          </a:xfrm>
          <a:prstGeom prst="rect">
            <a:avLst/>
          </a:prstGeom>
          <a:noFill/>
        </p:spPr>
        <p:txBody>
          <a:bodyPr wrap="square" rtlCol="0">
            <a:spAutoFit/>
          </a:bodyPr>
          <a:lstStyle/>
          <a:p>
            <a:r>
              <a:rPr lang="en-US" sz="2400" dirty="0" smtClean="0">
                <a:solidFill>
                  <a:schemeClr val="bg2">
                    <a:lumMod val="50000"/>
                  </a:schemeClr>
                </a:solidFill>
              </a:rPr>
              <a:t>3.)</a:t>
            </a:r>
            <a:endParaRPr lang="en-US" sz="2400" dirty="0">
              <a:solidFill>
                <a:schemeClr val="bg2">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IMD by power supply</a:t>
            </a:r>
            <a:endParaRPr lang="en-US" dirty="0"/>
          </a:p>
        </p:txBody>
      </p:sp>
      <p:sp>
        <p:nvSpPr>
          <p:cNvPr id="3" name="Content Placeholder 2"/>
          <p:cNvSpPr>
            <a:spLocks noGrp="1"/>
          </p:cNvSpPr>
          <p:nvPr>
            <p:ph idx="1"/>
          </p:nvPr>
        </p:nvSpPr>
        <p:spPr>
          <a:xfrm>
            <a:off x="457200" y="1935480"/>
            <a:ext cx="3429000" cy="4693920"/>
          </a:xfrm>
        </p:spPr>
        <p:txBody>
          <a:bodyPr>
            <a:normAutofit fontScale="70000" lnSpcReduction="20000"/>
          </a:bodyPr>
          <a:lstStyle/>
          <a:p>
            <a:r>
              <a:rPr lang="en-US" dirty="0" smtClean="0"/>
              <a:t>The power supply voltage for the amplifiers in the tunnel was found to be contaminated with a induced 44 kHz signal</a:t>
            </a:r>
          </a:p>
          <a:p>
            <a:r>
              <a:rPr lang="en-US" dirty="0" smtClean="0"/>
              <a:t>Undesired Modulation (AM and PM!) occurs in the amplifiers in the tunnel</a:t>
            </a:r>
          </a:p>
          <a:p>
            <a:r>
              <a:rPr lang="en-US" dirty="0" smtClean="0"/>
              <a:t>Tests showed that the PM is by the order of at least a magnitude smaller than AM</a:t>
            </a:r>
          </a:p>
          <a:p>
            <a:r>
              <a:rPr lang="en-US" dirty="0" smtClean="0"/>
              <a:t>AM from the transmitter amplifier may cause PM signals via AM/PM conversion caused by different side band attenuation on the track (slope of the Hardware Transfer Function HTF)</a:t>
            </a:r>
          </a:p>
          <a:p>
            <a:pPr>
              <a:buNone/>
            </a:pPr>
            <a:endParaRPr lang="en-US" dirty="0"/>
          </a:p>
        </p:txBody>
      </p:sp>
      <p:pic>
        <p:nvPicPr>
          <p:cNvPr id="4" name="Picture 2"/>
          <p:cNvPicPr>
            <a:picLocks noChangeAspect="1" noChangeArrowheads="1"/>
          </p:cNvPicPr>
          <p:nvPr/>
        </p:nvPicPr>
        <p:blipFill>
          <a:blip r:embed="rId2"/>
          <a:srcRect b="12848"/>
          <a:stretch>
            <a:fillRect/>
          </a:stretch>
        </p:blipFill>
        <p:spPr bwMode="auto">
          <a:xfrm>
            <a:off x="3810000" y="1981200"/>
            <a:ext cx="5105400" cy="4419600"/>
          </a:xfrm>
          <a:prstGeom prst="rect">
            <a:avLst/>
          </a:prstGeom>
          <a:noFill/>
          <a:ln w="9525">
            <a:noFill/>
            <a:miter lim="800000"/>
            <a:headEnd/>
            <a:tailEnd/>
          </a:ln>
        </p:spPr>
      </p:pic>
      <p:sp>
        <p:nvSpPr>
          <p:cNvPr id="8" name="TextBox 7"/>
          <p:cNvSpPr txBox="1"/>
          <p:nvPr/>
        </p:nvSpPr>
        <p:spPr>
          <a:xfrm>
            <a:off x="6400800" y="4191000"/>
            <a:ext cx="1524000" cy="646331"/>
          </a:xfrm>
          <a:prstGeom prst="rect">
            <a:avLst/>
          </a:prstGeom>
          <a:noFill/>
        </p:spPr>
        <p:txBody>
          <a:bodyPr wrap="square" rtlCol="0">
            <a:spAutoFit/>
          </a:bodyPr>
          <a:lstStyle/>
          <a:p>
            <a:pPr algn="ctr"/>
            <a:r>
              <a:rPr lang="en-US" dirty="0" smtClean="0">
                <a:solidFill>
                  <a:srgbClr val="FF0000"/>
                </a:solidFill>
              </a:rPr>
              <a:t>44 kHz on power supply</a:t>
            </a:r>
            <a:endParaRPr lang="en-US" dirty="0">
              <a:solidFill>
                <a:srgbClr val="FF0000"/>
              </a:solidFill>
            </a:endParaRPr>
          </a:p>
        </p:txBody>
      </p:sp>
      <p:cxnSp>
        <p:nvCxnSpPr>
          <p:cNvPr id="9" name="Straight Arrow Connector 8"/>
          <p:cNvCxnSpPr>
            <a:stCxn id="8" idx="1"/>
            <a:endCxn id="26" idx="5"/>
          </p:cNvCxnSpPr>
          <p:nvPr/>
        </p:nvCxnSpPr>
        <p:spPr>
          <a:xfrm rot="10800000">
            <a:off x="5190846" y="4200246"/>
            <a:ext cx="1209955" cy="31392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p:cNvCxnSpPr>
          <p:nvPr/>
        </p:nvCxnSpPr>
        <p:spPr>
          <a:xfrm rot="16200000" flipV="1">
            <a:off x="6858000" y="3886200"/>
            <a:ext cx="152400" cy="457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p:cNvCxnSpPr>
          <p:nvPr/>
        </p:nvCxnSpPr>
        <p:spPr>
          <a:xfrm rot="5400000" flipH="1" flipV="1">
            <a:off x="7353300" y="3848100"/>
            <a:ext cx="152400" cy="533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77000" y="1524000"/>
            <a:ext cx="2362200" cy="369332"/>
          </a:xfrm>
          <a:prstGeom prst="rect">
            <a:avLst/>
          </a:prstGeom>
          <a:noFill/>
        </p:spPr>
        <p:txBody>
          <a:bodyPr wrap="square" rtlCol="0">
            <a:spAutoFit/>
          </a:bodyPr>
          <a:lstStyle/>
          <a:p>
            <a:pPr algn="ctr"/>
            <a:r>
              <a:rPr lang="en-US" dirty="0" smtClean="0">
                <a:solidFill>
                  <a:srgbClr val="00B050"/>
                </a:solidFill>
              </a:rPr>
              <a:t>44 kHz </a:t>
            </a:r>
            <a:r>
              <a:rPr lang="en-US" dirty="0" err="1" smtClean="0">
                <a:solidFill>
                  <a:srgbClr val="00B050"/>
                </a:solidFill>
              </a:rPr>
              <a:t>ecloud</a:t>
            </a:r>
            <a:endParaRPr lang="en-US" dirty="0">
              <a:solidFill>
                <a:srgbClr val="00B050"/>
              </a:solidFill>
            </a:endParaRPr>
          </a:p>
        </p:txBody>
      </p:sp>
      <p:cxnSp>
        <p:nvCxnSpPr>
          <p:cNvPr id="24" name="Straight Arrow Connector 23"/>
          <p:cNvCxnSpPr>
            <a:stCxn id="23" idx="2"/>
          </p:cNvCxnSpPr>
          <p:nvPr/>
        </p:nvCxnSpPr>
        <p:spPr>
          <a:xfrm rot="5400000">
            <a:off x="6566416" y="1118116"/>
            <a:ext cx="316468" cy="18669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2"/>
          </p:cNvCxnSpPr>
          <p:nvPr/>
        </p:nvCxnSpPr>
        <p:spPr>
          <a:xfrm rot="16200000" flipH="1">
            <a:off x="7595116" y="1956316"/>
            <a:ext cx="316468" cy="1905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006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2484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962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of power supply IMD </a:t>
            </a:r>
            <a:endParaRPr lang="en-US" dirty="0"/>
          </a:p>
        </p:txBody>
      </p:sp>
      <p:sp>
        <p:nvSpPr>
          <p:cNvPr id="3" name="Content Placeholder 2"/>
          <p:cNvSpPr>
            <a:spLocks noGrp="1"/>
          </p:cNvSpPr>
          <p:nvPr>
            <p:ph idx="1"/>
          </p:nvPr>
        </p:nvSpPr>
        <p:spPr>
          <a:xfrm>
            <a:off x="457200" y="1935480"/>
            <a:ext cx="3810000" cy="4617720"/>
          </a:xfrm>
        </p:spPr>
        <p:txBody>
          <a:bodyPr>
            <a:normAutofit fontScale="77500" lnSpcReduction="20000"/>
          </a:bodyPr>
          <a:lstStyle/>
          <a:p>
            <a:r>
              <a:rPr lang="en-US" dirty="0" smtClean="0"/>
              <a:t>To reduce the IMD, filters have been inserted to attenuate the 44kHz signal</a:t>
            </a:r>
          </a:p>
          <a:p>
            <a:r>
              <a:rPr lang="en-US" dirty="0" smtClean="0"/>
              <a:t>Capacitors have been connected in parallel to the amplifiers DC power input. Test proved that this reduces the IMD entering this way by ~40dB</a:t>
            </a:r>
          </a:p>
          <a:p>
            <a:r>
              <a:rPr lang="en-US" dirty="0" smtClean="0"/>
              <a:t>It was also found that a slightly increased supply voltage (5-10% above nominal) reduces IMD sensitivity  on this path. This is due to a better (internal) voltage regulator performance, when having a higher voltage drop across  this regulator </a:t>
            </a:r>
            <a:endParaRPr lang="en-US" dirty="0"/>
          </a:p>
        </p:txBody>
      </p:sp>
      <p:pic>
        <p:nvPicPr>
          <p:cNvPr id="2050" name="Picture 2" descr="C:\dseebach\ecloud\meas\MD 2\22.7.2009 imd Test\Minicircuits ZHL 42 2.5GHz -20dBm Input and Output Filter -10dB attenuator Output 100mV RMS 44kHz power supply 100uF parallel Power_AM.mat.PNG"/>
          <p:cNvPicPr>
            <a:picLocks noChangeAspect="1" noChangeArrowheads="1"/>
          </p:cNvPicPr>
          <p:nvPr/>
        </p:nvPicPr>
        <p:blipFill>
          <a:blip r:embed="rId2"/>
          <a:srcRect t="49231" b="3590"/>
          <a:stretch>
            <a:fillRect/>
          </a:stretch>
        </p:blipFill>
        <p:spPr bwMode="auto">
          <a:xfrm>
            <a:off x="4191000" y="3581400"/>
            <a:ext cx="4774096" cy="1689295"/>
          </a:xfrm>
          <a:prstGeom prst="rect">
            <a:avLst/>
          </a:prstGeom>
          <a:noFill/>
        </p:spPr>
      </p:pic>
      <p:pic>
        <p:nvPicPr>
          <p:cNvPr id="2051" name="Picture 3" descr="C:\dseebach\ecloud\meas\MD 2\22.7.2009 imd Test\Minicircuits ZHL 42 2.5GHz -20dBm Input and Output Filter -10dB attenuator Output 100mV RMS 44kHz power supply_AM.PNG"/>
          <p:cNvPicPr>
            <a:picLocks noChangeAspect="1" noChangeArrowheads="1"/>
          </p:cNvPicPr>
          <p:nvPr/>
        </p:nvPicPr>
        <p:blipFill>
          <a:blip r:embed="rId3"/>
          <a:srcRect t="49799" b="3614"/>
          <a:stretch>
            <a:fillRect/>
          </a:stretch>
        </p:blipFill>
        <p:spPr bwMode="auto">
          <a:xfrm>
            <a:off x="4191000" y="1828800"/>
            <a:ext cx="4797972" cy="1676400"/>
          </a:xfrm>
          <a:prstGeom prst="rect">
            <a:avLst/>
          </a:prstGeom>
          <a:noFill/>
        </p:spPr>
      </p:pic>
      <p:cxnSp>
        <p:nvCxnSpPr>
          <p:cNvPr id="6" name="Straight Arrow Connector 5"/>
          <p:cNvCxnSpPr/>
          <p:nvPr/>
        </p:nvCxnSpPr>
        <p:spPr>
          <a:xfrm>
            <a:off x="7162800" y="2286000"/>
            <a:ext cx="10668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229600" y="2057400"/>
            <a:ext cx="457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67400" y="1981200"/>
            <a:ext cx="1524000" cy="646331"/>
          </a:xfrm>
          <a:prstGeom prst="rect">
            <a:avLst/>
          </a:prstGeom>
          <a:noFill/>
        </p:spPr>
        <p:txBody>
          <a:bodyPr wrap="square" rtlCol="0">
            <a:spAutoFit/>
          </a:bodyPr>
          <a:lstStyle/>
          <a:p>
            <a:pPr algn="ctr"/>
            <a:r>
              <a:rPr lang="en-US" dirty="0" smtClean="0">
                <a:solidFill>
                  <a:srgbClr val="FF0000"/>
                </a:solidFill>
              </a:rPr>
              <a:t>without </a:t>
            </a:r>
            <a:r>
              <a:rPr lang="en-US" dirty="0" smtClean="0">
                <a:solidFill>
                  <a:srgbClr val="FF0000"/>
                </a:solidFill>
              </a:rPr>
              <a:t>capacitor</a:t>
            </a:r>
            <a:endParaRPr lang="en-US" dirty="0">
              <a:solidFill>
                <a:srgbClr val="FF0000"/>
              </a:solidFill>
            </a:endParaRPr>
          </a:p>
        </p:txBody>
      </p:sp>
      <p:cxnSp>
        <p:nvCxnSpPr>
          <p:cNvPr id="15" name="Straight Arrow Connector 14"/>
          <p:cNvCxnSpPr/>
          <p:nvPr/>
        </p:nvCxnSpPr>
        <p:spPr>
          <a:xfrm>
            <a:off x="7162800" y="4191000"/>
            <a:ext cx="10668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05800" y="4419600"/>
            <a:ext cx="228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67400" y="3886200"/>
            <a:ext cx="1524000" cy="646331"/>
          </a:xfrm>
          <a:prstGeom prst="rect">
            <a:avLst/>
          </a:prstGeom>
          <a:noFill/>
        </p:spPr>
        <p:txBody>
          <a:bodyPr wrap="square" rtlCol="0">
            <a:spAutoFit/>
          </a:bodyPr>
          <a:lstStyle/>
          <a:p>
            <a:pPr algn="ctr"/>
            <a:r>
              <a:rPr lang="en-US" dirty="0" smtClean="0">
                <a:solidFill>
                  <a:srgbClr val="FF0000"/>
                </a:solidFill>
              </a:rPr>
              <a:t>with </a:t>
            </a:r>
            <a:r>
              <a:rPr lang="en-US" dirty="0" smtClean="0">
                <a:solidFill>
                  <a:srgbClr val="FF0000"/>
                </a:solidFill>
              </a:rPr>
              <a:t>capacitor</a:t>
            </a:r>
            <a:endParaRPr lang="en-US" dirty="0">
              <a:solidFill>
                <a:srgbClr val="FF0000"/>
              </a:solidFill>
            </a:endParaRPr>
          </a:p>
        </p:txBody>
      </p:sp>
      <p:pic>
        <p:nvPicPr>
          <p:cNvPr id="2052" name="Picture 4" descr="C:\dseebach\ecloud\pics\P7010265.JPG"/>
          <p:cNvPicPr>
            <a:picLocks noChangeAspect="1" noChangeArrowheads="1"/>
          </p:cNvPicPr>
          <p:nvPr/>
        </p:nvPicPr>
        <p:blipFill>
          <a:blip r:embed="rId4" cstate="print"/>
          <a:srcRect/>
          <a:stretch>
            <a:fillRect/>
          </a:stretch>
        </p:blipFill>
        <p:spPr bwMode="auto">
          <a:xfrm>
            <a:off x="5867400" y="5257800"/>
            <a:ext cx="1828800" cy="1371600"/>
          </a:xfrm>
          <a:prstGeom prst="rect">
            <a:avLst/>
          </a:prstGeom>
          <a:noFill/>
        </p:spPr>
      </p:pic>
      <p:sp>
        <p:nvSpPr>
          <p:cNvPr id="20" name="Oval 19"/>
          <p:cNvSpPr/>
          <p:nvPr/>
        </p:nvSpPr>
        <p:spPr>
          <a:xfrm>
            <a:off x="6553200" y="5334000"/>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44kHz on the cables</a:t>
            </a:r>
            <a:endParaRPr lang="en-US" dirty="0"/>
          </a:p>
        </p:txBody>
      </p:sp>
      <p:sp>
        <p:nvSpPr>
          <p:cNvPr id="3" name="Content Placeholder 2"/>
          <p:cNvSpPr>
            <a:spLocks noGrp="1"/>
          </p:cNvSpPr>
          <p:nvPr>
            <p:ph idx="1"/>
          </p:nvPr>
        </p:nvSpPr>
        <p:spPr>
          <a:xfrm>
            <a:off x="457200" y="1935480"/>
            <a:ext cx="3352800" cy="4389120"/>
          </a:xfrm>
        </p:spPr>
        <p:txBody>
          <a:bodyPr>
            <a:normAutofit lnSpcReduction="10000"/>
          </a:bodyPr>
          <a:lstStyle/>
          <a:p>
            <a:r>
              <a:rPr lang="en-US" dirty="0" smtClean="0"/>
              <a:t>The 44kHz on the cables cause IMD in all amplifiers used</a:t>
            </a:r>
          </a:p>
          <a:p>
            <a:r>
              <a:rPr lang="en-US" dirty="0" smtClean="0"/>
              <a:t>The signal can easily be suppressed by a simple High-Pass-Filter</a:t>
            </a:r>
          </a:p>
          <a:p>
            <a:r>
              <a:rPr lang="en-US" dirty="0" smtClean="0"/>
              <a:t>This has been done at the surface and still needs to be done in the tunnel!</a:t>
            </a:r>
            <a:endParaRPr lang="en-US" dirty="0"/>
          </a:p>
        </p:txBody>
      </p:sp>
      <p:pic>
        <p:nvPicPr>
          <p:cNvPr id="4" name="Picture 2"/>
          <p:cNvPicPr>
            <a:picLocks noChangeAspect="1" noChangeArrowheads="1"/>
          </p:cNvPicPr>
          <p:nvPr/>
        </p:nvPicPr>
        <p:blipFill>
          <a:blip r:embed="rId2"/>
          <a:srcRect b="12848"/>
          <a:stretch>
            <a:fillRect/>
          </a:stretch>
        </p:blipFill>
        <p:spPr bwMode="auto">
          <a:xfrm>
            <a:off x="3810000" y="1981200"/>
            <a:ext cx="5105400" cy="4419600"/>
          </a:xfrm>
          <a:prstGeom prst="rect">
            <a:avLst/>
          </a:prstGeom>
          <a:noFill/>
          <a:ln w="9525">
            <a:noFill/>
            <a:miter lim="800000"/>
            <a:headEnd/>
            <a:tailEnd/>
          </a:ln>
        </p:spPr>
      </p:pic>
      <p:cxnSp>
        <p:nvCxnSpPr>
          <p:cNvPr id="5" name="Straight Arrow Connector 4"/>
          <p:cNvCxnSpPr/>
          <p:nvPr/>
        </p:nvCxnSpPr>
        <p:spPr>
          <a:xfrm rot="10800000">
            <a:off x="5029200" y="4419600"/>
            <a:ext cx="2286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6400800" y="4421188"/>
            <a:ext cx="1524000" cy="15081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81600" y="4114800"/>
            <a:ext cx="1295400" cy="646331"/>
          </a:xfrm>
          <a:prstGeom prst="rect">
            <a:avLst/>
          </a:prstGeom>
          <a:noFill/>
        </p:spPr>
        <p:txBody>
          <a:bodyPr wrap="square" rtlCol="0">
            <a:spAutoFit/>
          </a:bodyPr>
          <a:lstStyle/>
          <a:p>
            <a:pPr algn="ctr"/>
            <a:r>
              <a:rPr lang="en-US" dirty="0" smtClean="0">
                <a:solidFill>
                  <a:srgbClr val="FF0000"/>
                </a:solidFill>
              </a:rPr>
              <a:t>44 kHz on the cables</a:t>
            </a:r>
            <a:endParaRPr lang="en-US" dirty="0">
              <a:solidFill>
                <a:srgbClr val="FF0000"/>
              </a:solidFill>
            </a:endParaRPr>
          </a:p>
        </p:txBody>
      </p:sp>
      <p:sp>
        <p:nvSpPr>
          <p:cNvPr id="15" name="TextBox 14"/>
          <p:cNvSpPr txBox="1"/>
          <p:nvPr/>
        </p:nvSpPr>
        <p:spPr>
          <a:xfrm>
            <a:off x="6477000" y="1524000"/>
            <a:ext cx="2362200" cy="369332"/>
          </a:xfrm>
          <a:prstGeom prst="rect">
            <a:avLst/>
          </a:prstGeom>
          <a:noFill/>
        </p:spPr>
        <p:txBody>
          <a:bodyPr wrap="square" rtlCol="0">
            <a:spAutoFit/>
          </a:bodyPr>
          <a:lstStyle/>
          <a:p>
            <a:pPr algn="ctr"/>
            <a:r>
              <a:rPr lang="en-US" dirty="0" smtClean="0">
                <a:solidFill>
                  <a:srgbClr val="00B050"/>
                </a:solidFill>
              </a:rPr>
              <a:t>44 kHz </a:t>
            </a:r>
            <a:r>
              <a:rPr lang="en-US" dirty="0" err="1" smtClean="0">
                <a:solidFill>
                  <a:srgbClr val="00B050"/>
                </a:solidFill>
              </a:rPr>
              <a:t>ecloud</a:t>
            </a:r>
            <a:endParaRPr lang="en-US" dirty="0">
              <a:solidFill>
                <a:srgbClr val="00B050"/>
              </a:solidFill>
            </a:endParaRPr>
          </a:p>
        </p:txBody>
      </p:sp>
      <p:cxnSp>
        <p:nvCxnSpPr>
          <p:cNvPr id="17" name="Straight Arrow Connector 16"/>
          <p:cNvCxnSpPr>
            <a:stCxn id="15" idx="2"/>
          </p:cNvCxnSpPr>
          <p:nvPr/>
        </p:nvCxnSpPr>
        <p:spPr>
          <a:xfrm rot="5400000">
            <a:off x="6566416" y="1118116"/>
            <a:ext cx="316468" cy="18669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2"/>
          </p:cNvCxnSpPr>
          <p:nvPr/>
        </p:nvCxnSpPr>
        <p:spPr>
          <a:xfrm rot="16200000" flipH="1">
            <a:off x="7595116" y="1956316"/>
            <a:ext cx="316468" cy="1905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8006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484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962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00600" y="5334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248400" y="5334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96200" y="5334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00600" y="4876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24600" y="4876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96200" y="4876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16200000" flipH="1">
            <a:off x="4800600" y="5334000"/>
            <a:ext cx="457200" cy="4572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800600" y="5334000"/>
            <a:ext cx="457200" cy="4572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248400" y="5334000"/>
            <a:ext cx="457200" cy="4572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248400" y="5334000"/>
            <a:ext cx="457200" cy="4572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7696200" y="5334000"/>
            <a:ext cx="457200" cy="4572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696200" y="5334000"/>
            <a:ext cx="457200" cy="4572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324600" y="4419600"/>
            <a:ext cx="228600" cy="76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Harmonics IMD</a:t>
            </a:r>
            <a:endParaRPr lang="en-US" dirty="0"/>
          </a:p>
        </p:txBody>
      </p:sp>
      <p:sp>
        <p:nvSpPr>
          <p:cNvPr id="3" name="Content Placeholder 2"/>
          <p:cNvSpPr>
            <a:spLocks noGrp="1"/>
          </p:cNvSpPr>
          <p:nvPr>
            <p:ph idx="1"/>
          </p:nvPr>
        </p:nvSpPr>
        <p:spPr>
          <a:xfrm>
            <a:off x="457200" y="1935480"/>
            <a:ext cx="3352800" cy="4617720"/>
          </a:xfrm>
        </p:spPr>
        <p:txBody>
          <a:bodyPr>
            <a:normAutofit fontScale="70000" lnSpcReduction="20000"/>
          </a:bodyPr>
          <a:lstStyle/>
          <a:p>
            <a:r>
              <a:rPr lang="en-US" dirty="0" smtClean="0"/>
              <a:t>The Beam Harmonics cause IMD</a:t>
            </a:r>
          </a:p>
          <a:p>
            <a:r>
              <a:rPr lang="en-US" dirty="0" smtClean="0"/>
              <a:t>This happens in both (tunnel and surface) receiver amplifiers and may also occur at the VSA input to a certain extend</a:t>
            </a:r>
          </a:p>
          <a:p>
            <a:r>
              <a:rPr lang="en-US" dirty="0" smtClean="0"/>
              <a:t>In the transmitter amplifier IMD can’t be entirely excluded, but should be less relevant due to the attenuation of the circulator in reverse direction</a:t>
            </a:r>
          </a:p>
          <a:p>
            <a:r>
              <a:rPr lang="en-US" dirty="0" smtClean="0"/>
              <a:t>We assume that the circulator itself does not cause any IMD</a:t>
            </a:r>
          </a:p>
          <a:p>
            <a:r>
              <a:rPr lang="en-US" dirty="0" smtClean="0"/>
              <a:t>IMD in the transmitter path should be seen on both receivers in the same amount</a:t>
            </a:r>
          </a:p>
        </p:txBody>
      </p:sp>
      <p:pic>
        <p:nvPicPr>
          <p:cNvPr id="4" name="Picture 2"/>
          <p:cNvPicPr>
            <a:picLocks noChangeAspect="1" noChangeArrowheads="1"/>
          </p:cNvPicPr>
          <p:nvPr/>
        </p:nvPicPr>
        <p:blipFill>
          <a:blip r:embed="rId2"/>
          <a:srcRect b="12848"/>
          <a:stretch>
            <a:fillRect/>
          </a:stretch>
        </p:blipFill>
        <p:spPr bwMode="auto">
          <a:xfrm>
            <a:off x="3810000" y="1981200"/>
            <a:ext cx="5105400" cy="4419600"/>
          </a:xfrm>
          <a:prstGeom prst="rect">
            <a:avLst/>
          </a:prstGeom>
          <a:noFill/>
          <a:ln w="9525">
            <a:noFill/>
            <a:miter lim="800000"/>
            <a:headEnd/>
            <a:tailEnd/>
          </a:ln>
        </p:spPr>
      </p:pic>
      <p:sp>
        <p:nvSpPr>
          <p:cNvPr id="12" name="TextBox 11"/>
          <p:cNvSpPr txBox="1"/>
          <p:nvPr/>
        </p:nvSpPr>
        <p:spPr>
          <a:xfrm>
            <a:off x="6172200" y="914400"/>
            <a:ext cx="2362200" cy="646331"/>
          </a:xfrm>
          <a:prstGeom prst="rect">
            <a:avLst/>
          </a:prstGeom>
          <a:noFill/>
        </p:spPr>
        <p:txBody>
          <a:bodyPr wrap="square" rtlCol="0">
            <a:spAutoFit/>
          </a:bodyPr>
          <a:lstStyle/>
          <a:p>
            <a:pPr algn="ctr"/>
            <a:r>
              <a:rPr lang="en-US" dirty="0" smtClean="0">
                <a:solidFill>
                  <a:srgbClr val="FF0000"/>
                </a:solidFill>
              </a:rPr>
              <a:t>44 kHz spaced Beam Harmonics</a:t>
            </a:r>
            <a:endParaRPr lang="en-US" dirty="0">
              <a:solidFill>
                <a:srgbClr val="FF0000"/>
              </a:solidFill>
            </a:endParaRPr>
          </a:p>
        </p:txBody>
      </p:sp>
      <p:cxnSp>
        <p:nvCxnSpPr>
          <p:cNvPr id="13" name="Straight Arrow Connector 12"/>
          <p:cNvCxnSpPr>
            <a:stCxn id="12" idx="2"/>
          </p:cNvCxnSpPr>
          <p:nvPr/>
        </p:nvCxnSpPr>
        <p:spPr>
          <a:xfrm rot="5400000">
            <a:off x="5714315" y="1104216"/>
            <a:ext cx="1182471" cy="20955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2"/>
          </p:cNvCxnSpPr>
          <p:nvPr/>
        </p:nvCxnSpPr>
        <p:spPr>
          <a:xfrm rot="16200000" flipH="1">
            <a:off x="7162115" y="1751916"/>
            <a:ext cx="1182471" cy="8001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86600" y="1524000"/>
            <a:ext cx="2362200" cy="369332"/>
          </a:xfrm>
          <a:prstGeom prst="rect">
            <a:avLst/>
          </a:prstGeom>
          <a:noFill/>
        </p:spPr>
        <p:txBody>
          <a:bodyPr wrap="square" rtlCol="0">
            <a:spAutoFit/>
          </a:bodyPr>
          <a:lstStyle/>
          <a:p>
            <a:pPr algn="ctr"/>
            <a:r>
              <a:rPr lang="en-US" dirty="0" smtClean="0">
                <a:solidFill>
                  <a:srgbClr val="00B050"/>
                </a:solidFill>
              </a:rPr>
              <a:t>44 kHz </a:t>
            </a:r>
            <a:r>
              <a:rPr lang="en-US" dirty="0" err="1" smtClean="0">
                <a:solidFill>
                  <a:srgbClr val="00B050"/>
                </a:solidFill>
              </a:rPr>
              <a:t>ecloud</a:t>
            </a:r>
            <a:endParaRPr lang="en-US" dirty="0">
              <a:solidFill>
                <a:srgbClr val="00B050"/>
              </a:solidFill>
            </a:endParaRPr>
          </a:p>
        </p:txBody>
      </p:sp>
      <p:cxnSp>
        <p:nvCxnSpPr>
          <p:cNvPr id="16" name="Straight Arrow Connector 15"/>
          <p:cNvCxnSpPr>
            <a:stCxn id="12" idx="2"/>
          </p:cNvCxnSpPr>
          <p:nvPr/>
        </p:nvCxnSpPr>
        <p:spPr>
          <a:xfrm rot="5400000">
            <a:off x="6476315" y="1866216"/>
            <a:ext cx="1182471" cy="5715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2"/>
          </p:cNvCxnSpPr>
          <p:nvPr/>
        </p:nvCxnSpPr>
        <p:spPr>
          <a:xfrm rot="5400000">
            <a:off x="6909316" y="851416"/>
            <a:ext cx="316468" cy="24003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2"/>
          </p:cNvCxnSpPr>
          <p:nvPr/>
        </p:nvCxnSpPr>
        <p:spPr>
          <a:xfrm rot="5400000">
            <a:off x="7671316" y="1613416"/>
            <a:ext cx="316468" cy="8763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8006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2484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962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00600" y="5257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96200" y="5257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572000" y="57150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467600" y="5638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629400" y="3810000"/>
            <a:ext cx="60960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34" name="Oval 33"/>
          <p:cNvSpPr/>
          <p:nvPr/>
        </p:nvSpPr>
        <p:spPr>
          <a:xfrm>
            <a:off x="6553200" y="28956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Removal of Beam Harmonics IMD</a:t>
            </a:r>
            <a:endParaRPr lang="en-US" dirty="0"/>
          </a:p>
        </p:txBody>
      </p:sp>
      <p:sp>
        <p:nvSpPr>
          <p:cNvPr id="3" name="Content Placeholder 2"/>
          <p:cNvSpPr>
            <a:spLocks noGrp="1"/>
          </p:cNvSpPr>
          <p:nvPr>
            <p:ph idx="1"/>
          </p:nvPr>
        </p:nvSpPr>
        <p:spPr>
          <a:xfrm>
            <a:off x="457200" y="1935480"/>
            <a:ext cx="8229600" cy="4617720"/>
          </a:xfrm>
        </p:spPr>
        <p:txBody>
          <a:bodyPr>
            <a:normAutofit fontScale="77500" lnSpcReduction="20000"/>
          </a:bodyPr>
          <a:lstStyle/>
          <a:p>
            <a:r>
              <a:rPr lang="en-US" dirty="0" smtClean="0"/>
              <a:t>It turned out that this is the most important and also the most difficult point</a:t>
            </a:r>
          </a:p>
          <a:p>
            <a:r>
              <a:rPr lang="en-US" dirty="0" smtClean="0"/>
              <a:t>To reduce the IMD two approaches can be made. The first is to reduce the amount of Beam Harmonics power, that reaches the amplifiers. This can be done by placing very narrow band filters. </a:t>
            </a:r>
          </a:p>
          <a:p>
            <a:r>
              <a:rPr lang="en-US" dirty="0" smtClean="0"/>
              <a:t>Narrow band filters with less than 1Mhz bandwidth and a flat transmission characteristics (AM/PM conversion) in the pass band are hard to produce for such small bandwidth. Temperature dependent frequency drift between them has to be kept in mind as well in this case</a:t>
            </a:r>
          </a:p>
          <a:p>
            <a:r>
              <a:rPr lang="en-US" dirty="0" smtClean="0"/>
              <a:t>Now we have a single resonator with 16Mhz 3dB bandwidth and not very steep slopes  </a:t>
            </a:r>
          </a:p>
          <a:p>
            <a:r>
              <a:rPr lang="en-US" dirty="0" smtClean="0"/>
              <a:t>For the amplifiers usual engineering approaches can’t be applied, they have to be operated very far below the typically used 1dB compression point! </a:t>
            </a:r>
          </a:p>
          <a:p>
            <a:r>
              <a:rPr lang="en-US" dirty="0" smtClean="0"/>
              <a:t>In fact we have to operate about 20dB below this value (or 0.01dB compression)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799</TotalTime>
  <Words>2074</Words>
  <Application>Microsoft Office PowerPoint</Application>
  <PresentationFormat>On-screen Show (4:3)</PresentationFormat>
  <Paragraphs>149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Results E-cloud Measurements BA5 MD Week 29</vt:lpstr>
      <vt:lpstr>Outline</vt:lpstr>
      <vt:lpstr>Current Measurement Setup</vt:lpstr>
      <vt:lpstr>Sources for IMD</vt:lpstr>
      <vt:lpstr>IMD by power supply</vt:lpstr>
      <vt:lpstr>Removal of power supply IMD </vt:lpstr>
      <vt:lpstr>44kHz on the cables</vt:lpstr>
      <vt:lpstr>Beam Harmonics IMD</vt:lpstr>
      <vt:lpstr>Removal of Beam Harmonics IMD</vt:lpstr>
      <vt:lpstr>Hints for Beam Harmonics IMD</vt:lpstr>
      <vt:lpstr>Summary IMD</vt:lpstr>
      <vt:lpstr>Measurement Results</vt:lpstr>
      <vt:lpstr>What quantity of the ecloud is measured?</vt:lpstr>
      <vt:lpstr>Bandwidth needed for Time Domain Analysis</vt:lpstr>
      <vt:lpstr>Results Uncoated Magnet</vt:lpstr>
      <vt:lpstr>Results Uncoated Magnet</vt:lpstr>
      <vt:lpstr>Results Uncoated Magnet</vt:lpstr>
      <vt:lpstr>Results Coated Magnet</vt:lpstr>
      <vt:lpstr>Results Coated Magnet</vt:lpstr>
      <vt:lpstr>Results Coated Magnet</vt:lpstr>
      <vt:lpstr>Comparison with E-cloud Monitor</vt:lpstr>
      <vt:lpstr>Summary Results</vt:lpstr>
      <vt:lpstr>Preliminary conclusion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E-cloud Measurements MD Week 29</dc:title>
  <dc:creator>dseebach</dc:creator>
  <cp:lastModifiedBy>dseebach</cp:lastModifiedBy>
  <cp:revision>81</cp:revision>
  <dcterms:created xsi:type="dcterms:W3CDTF">2009-08-03T08:57:07Z</dcterms:created>
  <dcterms:modified xsi:type="dcterms:W3CDTF">2009-08-04T13:02:08Z</dcterms:modified>
</cp:coreProperties>
</file>