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97" r:id="rId3"/>
    <p:sldId id="296" r:id="rId4"/>
    <p:sldId id="298" r:id="rId5"/>
    <p:sldId id="286" r:id="rId6"/>
    <p:sldId id="299" r:id="rId7"/>
    <p:sldId id="306" r:id="rId8"/>
    <p:sldId id="307" r:id="rId9"/>
    <p:sldId id="300" r:id="rId10"/>
    <p:sldId id="301" r:id="rId11"/>
    <p:sldId id="302" r:id="rId12"/>
    <p:sldId id="304" r:id="rId13"/>
    <p:sldId id="303" r:id="rId14"/>
    <p:sldId id="305" r:id="rId15"/>
    <p:sldId id="283" r:id="rId16"/>
    <p:sldId id="308" r:id="rId17"/>
    <p:sldId id="309" r:id="rId18"/>
    <p:sldId id="31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104" d="100"/>
          <a:sy n="104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cyinvall\SPSMDweek45\Presentation\pres455_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7.9893696419763308E-2"/>
          <c:y val="2.5060807142051007E-2"/>
          <c:w val="0.85426706904061656"/>
          <c:h val="0.90162279754620855"/>
        </c:manualLayout>
      </c:layout>
      <c:scatterChart>
        <c:scatterStyle val="smoothMarker"/>
        <c:ser>
          <c:idx val="0"/>
          <c:order val="0"/>
          <c:tx>
            <c:strRef>
              <c:f>'History Export'!$B$1</c:f>
              <c:strCache>
                <c:ptCount val="1"/>
                <c:pt idx="0">
                  <c:v>VGHB_51340</c:v>
                </c:pt>
              </c:strCache>
            </c:strRef>
          </c:tx>
          <c:marker>
            <c:symbol val="none"/>
          </c:marker>
          <c:xVal>
            <c:numRef>
              <c:f>'History Export'!$A$1202:$A$1244</c:f>
              <c:numCache>
                <c:formatCode>dd\.mm\.yyyy\ hh:mm:ss</c:formatCode>
                <c:ptCount val="43"/>
                <c:pt idx="0">
                  <c:v>40120.508414351862</c:v>
                </c:pt>
                <c:pt idx="1">
                  <c:v>40120.508425925931</c:v>
                </c:pt>
                <c:pt idx="2">
                  <c:v>40120.508437500001</c:v>
                </c:pt>
                <c:pt idx="3">
                  <c:v>40120.508449074092</c:v>
                </c:pt>
                <c:pt idx="4">
                  <c:v>40120.508460648147</c:v>
                </c:pt>
                <c:pt idx="5">
                  <c:v>40120.508472222231</c:v>
                </c:pt>
                <c:pt idx="6">
                  <c:v>40120.508483796286</c:v>
                </c:pt>
                <c:pt idx="7">
                  <c:v>40120.508495370392</c:v>
                </c:pt>
                <c:pt idx="8">
                  <c:v>40120.508506944476</c:v>
                </c:pt>
                <c:pt idx="9">
                  <c:v>40120.508518518538</c:v>
                </c:pt>
                <c:pt idx="10">
                  <c:v>40120.508530092615</c:v>
                </c:pt>
                <c:pt idx="11">
                  <c:v>40120.50854166667</c:v>
                </c:pt>
                <c:pt idx="12">
                  <c:v>40120.508553240768</c:v>
                </c:pt>
                <c:pt idx="13">
                  <c:v>40120.508564814816</c:v>
                </c:pt>
                <c:pt idx="14">
                  <c:v>40120.508576388929</c:v>
                </c:pt>
                <c:pt idx="15">
                  <c:v>40120.508587962962</c:v>
                </c:pt>
                <c:pt idx="16">
                  <c:v>40120.508599537039</c:v>
                </c:pt>
                <c:pt idx="17">
                  <c:v>40120.508611111109</c:v>
                </c:pt>
                <c:pt idx="18">
                  <c:v>40120.508622685185</c:v>
                </c:pt>
                <c:pt idx="19">
                  <c:v>40120.508634259262</c:v>
                </c:pt>
                <c:pt idx="20">
                  <c:v>40120.508645833324</c:v>
                </c:pt>
                <c:pt idx="21">
                  <c:v>40120.50865740743</c:v>
                </c:pt>
                <c:pt idx="22">
                  <c:v>40120.508668981478</c:v>
                </c:pt>
                <c:pt idx="23">
                  <c:v>40120.508680555555</c:v>
                </c:pt>
                <c:pt idx="24">
                  <c:v>40120.508692129632</c:v>
                </c:pt>
                <c:pt idx="25">
                  <c:v>40120.508703703679</c:v>
                </c:pt>
                <c:pt idx="26">
                  <c:v>40120.508715277792</c:v>
                </c:pt>
                <c:pt idx="27">
                  <c:v>40120.508726851855</c:v>
                </c:pt>
                <c:pt idx="28">
                  <c:v>40120.508738425953</c:v>
                </c:pt>
                <c:pt idx="29">
                  <c:v>40120.508750000001</c:v>
                </c:pt>
                <c:pt idx="30">
                  <c:v>40120.508761574078</c:v>
                </c:pt>
                <c:pt idx="31">
                  <c:v>40120.508773148176</c:v>
                </c:pt>
                <c:pt idx="32">
                  <c:v>40120.508784722224</c:v>
                </c:pt>
                <c:pt idx="33">
                  <c:v>40120.508796296293</c:v>
                </c:pt>
                <c:pt idx="34">
                  <c:v>40120.508807870392</c:v>
                </c:pt>
                <c:pt idx="35">
                  <c:v>40120.508819444498</c:v>
                </c:pt>
                <c:pt idx="36">
                  <c:v>40120.508831018546</c:v>
                </c:pt>
                <c:pt idx="37">
                  <c:v>40120.508854166692</c:v>
                </c:pt>
                <c:pt idx="38">
                  <c:v>40120.50886574074</c:v>
                </c:pt>
                <c:pt idx="39">
                  <c:v>40120.508877314845</c:v>
                </c:pt>
                <c:pt idx="40">
                  <c:v>40120.508888888893</c:v>
                </c:pt>
                <c:pt idx="41">
                  <c:v>40120.508900462963</c:v>
                </c:pt>
                <c:pt idx="42">
                  <c:v>40120.508912037039</c:v>
                </c:pt>
              </c:numCache>
            </c:numRef>
          </c:xVal>
          <c:yVal>
            <c:numRef>
              <c:f>'History Export'!$B$1202:$B$1244</c:f>
              <c:numCache>
                <c:formatCode>0.00E+00</c:formatCode>
                <c:ptCount val="43"/>
                <c:pt idx="0">
                  <c:v>6.6000000000000088E-8</c:v>
                </c:pt>
                <c:pt idx="1">
                  <c:v>9.7000000000000114E-8</c:v>
                </c:pt>
                <c:pt idx="2">
                  <c:v>1.2000000000000012E-7</c:v>
                </c:pt>
                <c:pt idx="3">
                  <c:v>1.3000000000000018E-7</c:v>
                </c:pt>
                <c:pt idx="4">
                  <c:v>1.3000000000000018E-7</c:v>
                </c:pt>
                <c:pt idx="5">
                  <c:v>1.1000000000000018E-7</c:v>
                </c:pt>
                <c:pt idx="6">
                  <c:v>1.0000000000000015E-7</c:v>
                </c:pt>
                <c:pt idx="7">
                  <c:v>9.2000000000000109E-8</c:v>
                </c:pt>
                <c:pt idx="8">
                  <c:v>8.7000000000000131E-8</c:v>
                </c:pt>
                <c:pt idx="9">
                  <c:v>8.4000000000000157E-8</c:v>
                </c:pt>
                <c:pt idx="10">
                  <c:v>8.100000000000013E-8</c:v>
                </c:pt>
                <c:pt idx="11">
                  <c:v>8.100000000000013E-8</c:v>
                </c:pt>
                <c:pt idx="12">
                  <c:v>9.0000000000000171E-8</c:v>
                </c:pt>
                <c:pt idx="13">
                  <c:v>9.3000000000000158E-8</c:v>
                </c:pt>
                <c:pt idx="14">
                  <c:v>9.6000000000000185E-8</c:v>
                </c:pt>
                <c:pt idx="15">
                  <c:v>9.8000000000000176E-8</c:v>
                </c:pt>
                <c:pt idx="16">
                  <c:v>9.9000000000000159E-8</c:v>
                </c:pt>
                <c:pt idx="17">
                  <c:v>1.1000000000000018E-7</c:v>
                </c:pt>
                <c:pt idx="18">
                  <c:v>1.1000000000000018E-7</c:v>
                </c:pt>
                <c:pt idx="19">
                  <c:v>1.0000000000000015E-7</c:v>
                </c:pt>
                <c:pt idx="20">
                  <c:v>8.4000000000000157E-8</c:v>
                </c:pt>
                <c:pt idx="21">
                  <c:v>6.9000000000000102E-8</c:v>
                </c:pt>
                <c:pt idx="22">
                  <c:v>7.9000000000000138E-8</c:v>
                </c:pt>
                <c:pt idx="23">
                  <c:v>1.0000000000000015E-7</c:v>
                </c:pt>
                <c:pt idx="24">
                  <c:v>1.3000000000000018E-7</c:v>
                </c:pt>
                <c:pt idx="25">
                  <c:v>1.4000000000000019E-7</c:v>
                </c:pt>
                <c:pt idx="26">
                  <c:v>1.2000000000000012E-7</c:v>
                </c:pt>
                <c:pt idx="27">
                  <c:v>1.1000000000000018E-7</c:v>
                </c:pt>
                <c:pt idx="28">
                  <c:v>1.0000000000000015E-7</c:v>
                </c:pt>
                <c:pt idx="29">
                  <c:v>9.4000000000000154E-8</c:v>
                </c:pt>
                <c:pt idx="30">
                  <c:v>9.0000000000000171E-8</c:v>
                </c:pt>
                <c:pt idx="31">
                  <c:v>8.6000000000000135E-8</c:v>
                </c:pt>
                <c:pt idx="32">
                  <c:v>8.5000000000000152E-8</c:v>
                </c:pt>
                <c:pt idx="33">
                  <c:v>9.1000000000000153E-8</c:v>
                </c:pt>
                <c:pt idx="34">
                  <c:v>9.6000000000000185E-8</c:v>
                </c:pt>
                <c:pt idx="35">
                  <c:v>9.8000000000000176E-8</c:v>
                </c:pt>
                <c:pt idx="36">
                  <c:v>1.0000000000000015E-7</c:v>
                </c:pt>
                <c:pt idx="37">
                  <c:v>1.0000000000000015E-7</c:v>
                </c:pt>
                <c:pt idx="38">
                  <c:v>1.1000000000000018E-7</c:v>
                </c:pt>
                <c:pt idx="39">
                  <c:v>1.1000000000000018E-7</c:v>
                </c:pt>
                <c:pt idx="40">
                  <c:v>9.6000000000000185E-8</c:v>
                </c:pt>
                <c:pt idx="41">
                  <c:v>7.8000000000000116E-8</c:v>
                </c:pt>
                <c:pt idx="42">
                  <c:v>6.5000000000000106E-8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'History Export'!$D$1</c:f>
              <c:strCache>
                <c:ptCount val="1"/>
                <c:pt idx="0">
                  <c:v>VGHB_51540</c:v>
                </c:pt>
              </c:strCache>
            </c:strRef>
          </c:tx>
          <c:marker>
            <c:symbol val="none"/>
          </c:marker>
          <c:xVal>
            <c:numRef>
              <c:f>'History Export'!$A$1202:$A$1244</c:f>
              <c:numCache>
                <c:formatCode>dd\.mm\.yyyy\ hh:mm:ss</c:formatCode>
                <c:ptCount val="43"/>
                <c:pt idx="0">
                  <c:v>40120.508414351862</c:v>
                </c:pt>
                <c:pt idx="1">
                  <c:v>40120.508425925931</c:v>
                </c:pt>
                <c:pt idx="2">
                  <c:v>40120.508437500001</c:v>
                </c:pt>
                <c:pt idx="3">
                  <c:v>40120.508449074092</c:v>
                </c:pt>
                <c:pt idx="4">
                  <c:v>40120.508460648147</c:v>
                </c:pt>
                <c:pt idx="5">
                  <c:v>40120.508472222231</c:v>
                </c:pt>
                <c:pt idx="6">
                  <c:v>40120.508483796286</c:v>
                </c:pt>
                <c:pt idx="7">
                  <c:v>40120.508495370392</c:v>
                </c:pt>
                <c:pt idx="8">
                  <c:v>40120.508506944476</c:v>
                </c:pt>
                <c:pt idx="9">
                  <c:v>40120.508518518538</c:v>
                </c:pt>
                <c:pt idx="10">
                  <c:v>40120.508530092615</c:v>
                </c:pt>
                <c:pt idx="11">
                  <c:v>40120.50854166667</c:v>
                </c:pt>
                <c:pt idx="12">
                  <c:v>40120.508553240768</c:v>
                </c:pt>
                <c:pt idx="13">
                  <c:v>40120.508564814816</c:v>
                </c:pt>
                <c:pt idx="14">
                  <c:v>40120.508576388929</c:v>
                </c:pt>
                <c:pt idx="15">
                  <c:v>40120.508587962962</c:v>
                </c:pt>
                <c:pt idx="16">
                  <c:v>40120.508599537039</c:v>
                </c:pt>
                <c:pt idx="17">
                  <c:v>40120.508611111109</c:v>
                </c:pt>
                <c:pt idx="18">
                  <c:v>40120.508622685185</c:v>
                </c:pt>
                <c:pt idx="19">
                  <c:v>40120.508634259262</c:v>
                </c:pt>
                <c:pt idx="20">
                  <c:v>40120.508645833324</c:v>
                </c:pt>
                <c:pt idx="21">
                  <c:v>40120.50865740743</c:v>
                </c:pt>
                <c:pt idx="22">
                  <c:v>40120.508668981478</c:v>
                </c:pt>
                <c:pt idx="23">
                  <c:v>40120.508680555555</c:v>
                </c:pt>
                <c:pt idx="24">
                  <c:v>40120.508692129632</c:v>
                </c:pt>
                <c:pt idx="25">
                  <c:v>40120.508703703679</c:v>
                </c:pt>
                <c:pt idx="26">
                  <c:v>40120.508715277792</c:v>
                </c:pt>
                <c:pt idx="27">
                  <c:v>40120.508726851855</c:v>
                </c:pt>
                <c:pt idx="28">
                  <c:v>40120.508738425953</c:v>
                </c:pt>
                <c:pt idx="29">
                  <c:v>40120.508750000001</c:v>
                </c:pt>
                <c:pt idx="30">
                  <c:v>40120.508761574078</c:v>
                </c:pt>
                <c:pt idx="31">
                  <c:v>40120.508773148176</c:v>
                </c:pt>
                <c:pt idx="32">
                  <c:v>40120.508784722224</c:v>
                </c:pt>
                <c:pt idx="33">
                  <c:v>40120.508796296293</c:v>
                </c:pt>
                <c:pt idx="34">
                  <c:v>40120.508807870392</c:v>
                </c:pt>
                <c:pt idx="35">
                  <c:v>40120.508819444498</c:v>
                </c:pt>
                <c:pt idx="36">
                  <c:v>40120.508831018546</c:v>
                </c:pt>
                <c:pt idx="37">
                  <c:v>40120.508854166692</c:v>
                </c:pt>
                <c:pt idx="38">
                  <c:v>40120.50886574074</c:v>
                </c:pt>
                <c:pt idx="39">
                  <c:v>40120.508877314845</c:v>
                </c:pt>
                <c:pt idx="40">
                  <c:v>40120.508888888893</c:v>
                </c:pt>
                <c:pt idx="41">
                  <c:v>40120.508900462963</c:v>
                </c:pt>
                <c:pt idx="42">
                  <c:v>40120.508912037039</c:v>
                </c:pt>
              </c:numCache>
            </c:numRef>
          </c:xVal>
          <c:yVal>
            <c:numRef>
              <c:f>'History Export'!$D$1202:$D$1244</c:f>
              <c:numCache>
                <c:formatCode>0.00E+00</c:formatCode>
                <c:ptCount val="43"/>
                <c:pt idx="0">
                  <c:v>1.4000000000000019E-7</c:v>
                </c:pt>
                <c:pt idx="1">
                  <c:v>1.6000000000000027E-7</c:v>
                </c:pt>
                <c:pt idx="2">
                  <c:v>1.8000000000000029E-7</c:v>
                </c:pt>
                <c:pt idx="3">
                  <c:v>1.9000000000000027E-7</c:v>
                </c:pt>
                <c:pt idx="4">
                  <c:v>2.0000000000000023E-7</c:v>
                </c:pt>
                <c:pt idx="5">
                  <c:v>2.0000000000000023E-7</c:v>
                </c:pt>
                <c:pt idx="6">
                  <c:v>1.9000000000000027E-7</c:v>
                </c:pt>
                <c:pt idx="7">
                  <c:v>1.9000000000000027E-7</c:v>
                </c:pt>
                <c:pt idx="8">
                  <c:v>1.9000000000000027E-7</c:v>
                </c:pt>
                <c:pt idx="9">
                  <c:v>1.9000000000000027E-7</c:v>
                </c:pt>
                <c:pt idx="10">
                  <c:v>1.9000000000000027E-7</c:v>
                </c:pt>
                <c:pt idx="11">
                  <c:v>1.8000000000000029E-7</c:v>
                </c:pt>
                <c:pt idx="12">
                  <c:v>1.8000000000000029E-7</c:v>
                </c:pt>
                <c:pt idx="13">
                  <c:v>1.8000000000000029E-7</c:v>
                </c:pt>
                <c:pt idx="14">
                  <c:v>1.8000000000000029E-7</c:v>
                </c:pt>
                <c:pt idx="15">
                  <c:v>1.8000000000000029E-7</c:v>
                </c:pt>
                <c:pt idx="16">
                  <c:v>1.9000000000000027E-7</c:v>
                </c:pt>
                <c:pt idx="17">
                  <c:v>1.9000000000000027E-7</c:v>
                </c:pt>
                <c:pt idx="18">
                  <c:v>2.1000000000000029E-7</c:v>
                </c:pt>
                <c:pt idx="19">
                  <c:v>2.3000000000000026E-7</c:v>
                </c:pt>
                <c:pt idx="20">
                  <c:v>1.8000000000000029E-7</c:v>
                </c:pt>
                <c:pt idx="21">
                  <c:v>1.5000000000000018E-7</c:v>
                </c:pt>
                <c:pt idx="22">
                  <c:v>1.4000000000000019E-7</c:v>
                </c:pt>
                <c:pt idx="23">
                  <c:v>1.7000000000000025E-7</c:v>
                </c:pt>
                <c:pt idx="24">
                  <c:v>1.8000000000000029E-7</c:v>
                </c:pt>
                <c:pt idx="25">
                  <c:v>2.0000000000000023E-7</c:v>
                </c:pt>
                <c:pt idx="26">
                  <c:v>2.0000000000000023E-7</c:v>
                </c:pt>
                <c:pt idx="27">
                  <c:v>1.9000000000000027E-7</c:v>
                </c:pt>
                <c:pt idx="28">
                  <c:v>1.9000000000000027E-7</c:v>
                </c:pt>
                <c:pt idx="29">
                  <c:v>1.9000000000000027E-7</c:v>
                </c:pt>
                <c:pt idx="30">
                  <c:v>1.9000000000000027E-7</c:v>
                </c:pt>
                <c:pt idx="31">
                  <c:v>1.8000000000000029E-7</c:v>
                </c:pt>
                <c:pt idx="32">
                  <c:v>1.8000000000000029E-7</c:v>
                </c:pt>
                <c:pt idx="33">
                  <c:v>1.8000000000000029E-7</c:v>
                </c:pt>
                <c:pt idx="34">
                  <c:v>1.8000000000000029E-7</c:v>
                </c:pt>
                <c:pt idx="35">
                  <c:v>1.8000000000000029E-7</c:v>
                </c:pt>
                <c:pt idx="36">
                  <c:v>1.8000000000000029E-7</c:v>
                </c:pt>
                <c:pt idx="37">
                  <c:v>1.9000000000000027E-7</c:v>
                </c:pt>
                <c:pt idx="38">
                  <c:v>2.0000000000000023E-7</c:v>
                </c:pt>
                <c:pt idx="39">
                  <c:v>2.2000000000000036E-7</c:v>
                </c:pt>
                <c:pt idx="40">
                  <c:v>2.2000000000000036E-7</c:v>
                </c:pt>
                <c:pt idx="41">
                  <c:v>1.6000000000000027E-7</c:v>
                </c:pt>
                <c:pt idx="42">
                  <c:v>1.4000000000000019E-7</c:v>
                </c:pt>
              </c:numCache>
            </c:numRef>
          </c:yVal>
          <c:smooth val="1"/>
        </c:ser>
        <c:axId val="42329216"/>
        <c:axId val="42330752"/>
      </c:scatterChart>
      <c:valAx>
        <c:axId val="42329216"/>
        <c:scaling>
          <c:orientation val="minMax"/>
          <c:max val="40120.509000000005"/>
          <c:min val="40120.508400000006"/>
        </c:scaling>
        <c:axPos val="b"/>
        <c:minorGridlines/>
        <c:numFmt formatCode="dd\.mm\.yyyy\ hh:mm:ss" sourceLinked="1"/>
        <c:tickLblPos val="nextTo"/>
        <c:crossAx val="42330752"/>
        <c:crosses val="autoZero"/>
        <c:crossBetween val="midCat"/>
      </c:valAx>
      <c:valAx>
        <c:axId val="42330752"/>
        <c:scaling>
          <c:orientation val="minMax"/>
        </c:scaling>
        <c:axPos val="l"/>
        <c:majorGridlines/>
        <c:numFmt formatCode="0.00E+00" sourceLinked="1"/>
        <c:tickLblPos val="nextTo"/>
        <c:crossAx val="4232921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1411186642069733"/>
          <c:y val="0.4614400517560534"/>
          <c:w val="0.11565594446571555"/>
          <c:h val="8.1634154729627109E-2"/>
        </c:manualLayout>
      </c:layout>
    </c:legend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0.10168</cdr:x>
      <cdr:y>0.70604</cdr:y>
    </cdr:from>
    <cdr:to>
      <cdr:x>0.45236</cdr:x>
      <cdr:y>0.70735</cdr:y>
    </cdr:to>
    <cdr:sp macro="" textlink="">
      <cdr:nvSpPr>
        <cdr:cNvPr id="10" name="Straight Arrow Connector 9"/>
        <cdr:cNvSpPr/>
      </cdr:nvSpPr>
      <cdr:spPr>
        <a:xfrm xmlns:a="http://schemas.openxmlformats.org/drawingml/2006/main">
          <a:off x="937733" y="3972442"/>
          <a:ext cx="3234069" cy="7384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FF0000"/>
          </a:solidFill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0.45076</cdr:x>
      <cdr:y>0.70604</cdr:y>
    </cdr:from>
    <cdr:to>
      <cdr:x>0.80144</cdr:x>
      <cdr:y>0.70735</cdr:y>
    </cdr:to>
    <cdr:sp macro="" textlink="">
      <cdr:nvSpPr>
        <cdr:cNvPr id="11" name="Straight Arrow Connector 10"/>
        <cdr:cNvSpPr/>
      </cdr:nvSpPr>
      <cdr:spPr>
        <a:xfrm xmlns:a="http://schemas.openxmlformats.org/drawingml/2006/main">
          <a:off x="4157035" y="3972441"/>
          <a:ext cx="3234069" cy="7384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FF0000"/>
          </a:solidFill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0.253</cdr:x>
      <cdr:y>0.75591</cdr:y>
    </cdr:from>
    <cdr:to>
      <cdr:x>0.35215</cdr:x>
      <cdr:y>0.8084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333256" y="4253023"/>
          <a:ext cx="914400" cy="2953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/>
            <a:t>1:st SC</a:t>
          </a:r>
        </a:p>
      </cdr:txBody>
    </cdr:sp>
  </cdr:relSizeAnchor>
  <cdr:relSizeAnchor xmlns:cdr="http://schemas.openxmlformats.org/drawingml/2006/chartDrawing">
    <cdr:from>
      <cdr:x>0.59568</cdr:x>
      <cdr:y>0.75459</cdr:y>
    </cdr:from>
    <cdr:to>
      <cdr:x>0.69483</cdr:x>
      <cdr:y>0.80709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5493488" y="4245640"/>
          <a:ext cx="914400" cy="2953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/>
            <a:t>2:nd SC</a:t>
          </a:r>
        </a:p>
      </cdr:txBody>
    </cdr:sp>
  </cdr:relSizeAnchor>
  <cdr:relSizeAnchor xmlns:cdr="http://schemas.openxmlformats.org/drawingml/2006/chartDrawing">
    <cdr:from>
      <cdr:x>0.79745</cdr:x>
      <cdr:y>0.29685</cdr:y>
    </cdr:from>
    <cdr:to>
      <cdr:x>0.97311</cdr:x>
      <cdr:y>0.36249</cdr:y>
    </cdr:to>
    <cdr:sp macro="" textlink="">
      <cdr:nvSpPr>
        <cdr:cNvPr id="6" name="TextBox 10"/>
        <cdr:cNvSpPr txBox="1"/>
      </cdr:nvSpPr>
      <cdr:spPr>
        <a:xfrm xmlns:a="http://schemas.openxmlformats.org/drawingml/2006/main">
          <a:off x="7354333" y="1670198"/>
          <a:ext cx="161993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dirty="0" smtClean="0"/>
            <a:t>Coated magnet</a:t>
          </a:r>
          <a:endParaRPr lang="en-US" dirty="0"/>
        </a:p>
      </cdr:txBody>
    </cdr:sp>
  </cdr:relSizeAnchor>
  <cdr:relSizeAnchor xmlns:cdr="http://schemas.openxmlformats.org/drawingml/2006/chartDrawing">
    <cdr:from>
      <cdr:x>0.79813</cdr:x>
      <cdr:y>0.64898</cdr:y>
    </cdr:from>
    <cdr:to>
      <cdr:x>1</cdr:x>
      <cdr:y>0.71462</cdr:y>
    </cdr:to>
    <cdr:sp macro="" textlink="">
      <cdr:nvSpPr>
        <cdr:cNvPr id="9" name="TextBox 10"/>
        <cdr:cNvSpPr txBox="1"/>
      </cdr:nvSpPr>
      <cdr:spPr>
        <a:xfrm xmlns:a="http://schemas.openxmlformats.org/drawingml/2006/main">
          <a:off x="7430533" y="3651398"/>
          <a:ext cx="1861663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dirty="0" smtClean="0"/>
            <a:t>Uncoated magnet</a:t>
          </a:r>
          <a:endParaRPr lang="en-US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A2C74-B333-4E61-82B1-21C0F262D011}" type="datetimeFigureOut">
              <a:rPr lang="en-US" smtClean="0"/>
              <a:pPr/>
              <a:t>12/15/2009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A03BF-79AE-4398-B314-A09315C57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A03BF-79AE-4398-B314-A09315C574E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A03BF-79AE-4398-B314-A09315C574E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A03BF-79AE-4398-B314-A09315C574E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A03BF-79AE-4398-B314-A09315C574E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A03BF-79AE-4398-B314-A09315C574E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SPS-U meeting 15/12/2009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Ch. Yin Vallgren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CB4F-EDF8-4EDA-A71E-710AE53DE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SPS-U meeting 15/12/2009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Ch. Yin Vallgren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CB4F-EDF8-4EDA-A71E-710AE53DE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SPS-U meeting 15/12/2009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Ch. Yin Vallgren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CB4F-EDF8-4EDA-A71E-710AE53DE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SPS-U meeting 15/12/2009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Ch. Yin Vallgren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CB4F-EDF8-4EDA-A71E-710AE53DE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SPS-U meeting 15/12/2009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Ch. Yin Vallgren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CB4F-EDF8-4EDA-A71E-710AE53DE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SPS-U meeting 15/12/2009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Ch. Yin Vallgren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CB4F-EDF8-4EDA-A71E-710AE53DE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SPS-U meeting 15/12/2009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Ch. Yin Vallgren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CB4F-EDF8-4EDA-A71E-710AE53DE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SPS-U meeting 15/12/2009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Ch. Yin Vallgren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CB4F-EDF8-4EDA-A71E-710AE53DE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SPS-U meeting 15/12/2009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Ch. Yin Vallgren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CB4F-EDF8-4EDA-A71E-710AE53DE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SPS-U meeting 15/12/2009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Ch. Yin Vallgren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CB4F-EDF8-4EDA-A71E-710AE53DE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SPS-U meeting 15/12/2009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Ch. Yin Vallgren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CB4F-EDF8-4EDA-A71E-710AE53DE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SPS-U meeting 15/12/2009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Ch. Yin Vallgren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2CB4F-EDF8-4EDA-A71E-710AE53DE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1752600"/>
            <a:ext cx="6629400" cy="36009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Summary of measurement data from E-cloud monitors in MD run week 45</a:t>
            </a:r>
          </a:p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Comparison with the previous MD runs</a:t>
            </a:r>
          </a:p>
          <a:p>
            <a:pPr algn="ctr"/>
            <a:endParaRPr lang="en-US" sz="3200" b="1" dirty="0" smtClean="0"/>
          </a:p>
          <a:p>
            <a:pPr algn="ctr"/>
            <a:r>
              <a:rPr lang="en-US" b="1" dirty="0" smtClean="0"/>
              <a:t>SPSU-meeting</a:t>
            </a:r>
          </a:p>
          <a:p>
            <a:pPr algn="ctr"/>
            <a:r>
              <a:rPr lang="en-US" b="1" dirty="0" smtClean="0"/>
              <a:t>2009-12-15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CB4F-EDF8-4EDA-A71E-710AE53DE1B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Ch. Yin Vallgren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SPS-U meeting 15/12/2009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CB4F-EDF8-4EDA-A71E-710AE53DE1B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Ch. Yin Vallgren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SPS-U meeting 15/12/2009</a:t>
            </a:r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6591300" y="1104900"/>
            <a:ext cx="609600" cy="533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StSt_FBCT_SC_75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1219200" y="1219200"/>
            <a:ext cx="3962400" cy="158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257800" y="1219200"/>
            <a:ext cx="2362200" cy="158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696200" y="1219200"/>
            <a:ext cx="533400" cy="158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62000" y="1371600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18:31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953000" y="1371600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20:40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315200" y="1295400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21:32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971800" y="144780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50ns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172200" y="144780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75ns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620000" y="1447800"/>
            <a:ext cx="630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50ns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2819400" y="762000"/>
            <a:ext cx="457200" cy="609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304925"/>
            <a:ext cx="3634866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6883" y="1371600"/>
            <a:ext cx="380711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3810000" y="6096000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4x36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CB4F-EDF8-4EDA-A71E-710AE53DE1B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Ch. Yin Vallgren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SPS-U meeting 15/12/2009</a:t>
            </a:r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6591300" y="1104900"/>
            <a:ext cx="609600" cy="533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StSt_FBCT_SC_75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1219200" y="1219200"/>
            <a:ext cx="3962400" cy="158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257800" y="1219200"/>
            <a:ext cx="2362200" cy="158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696200" y="1219200"/>
            <a:ext cx="533400" cy="158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62000" y="1371600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18:31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953000" y="1371600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20:40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315200" y="1295400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21:32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971800" y="144780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50ns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172200" y="144780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75ns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620000" y="1447800"/>
            <a:ext cx="630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50ns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172200" y="990600"/>
            <a:ext cx="457200" cy="609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990600"/>
            <a:ext cx="3596119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1295400"/>
            <a:ext cx="3953641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2895600" y="5257800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4x24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09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Carbon coated liner / CNe13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SPS-U meeting 15/12/2009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Ch. Yin Vallgren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CB4F-EDF8-4EDA-A71E-710AE53DE1B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SPS-U meeting 15/12/2009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Ch. Yin Vallgren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CB4F-EDF8-4EDA-A71E-710AE53DE1B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 descr="C_FBCT_S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75"/>
            <a:ext cx="9144000" cy="657225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467600" y="3200400"/>
            <a:ext cx="457200" cy="609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391400" y="2590800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4x24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219200" y="3810000"/>
            <a:ext cx="4572000" cy="158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791200" y="3810000"/>
            <a:ext cx="1524000" cy="158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924800" y="3810000"/>
            <a:ext cx="381000" cy="158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352800" y="396240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25ns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315200" y="3810000"/>
            <a:ext cx="609600" cy="158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24600" y="396240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50ns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315200" y="396240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75ns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8001000" y="396240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09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</a:t>
            </a:r>
            <a:r>
              <a:rPr lang="en-US" dirty="0" err="1" smtClean="0"/>
              <a:t>StSt</a:t>
            </a:r>
            <a:r>
              <a:rPr lang="en-US" dirty="0" smtClean="0"/>
              <a:t> </a:t>
            </a:r>
            <a:r>
              <a:rPr lang="en-US" dirty="0" err="1" smtClean="0"/>
              <a:t>v.s</a:t>
            </a:r>
            <a:r>
              <a:rPr lang="en-US" dirty="0" smtClean="0"/>
              <a:t> Carbon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SPS-U meeting 15/12/2009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Ch. Yin Vallgren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CB4F-EDF8-4EDA-A71E-710AE53DE1B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CB4F-EDF8-4EDA-A71E-710AE53DE1B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Ch. Yin Vallgren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SPS-U meeting 15/12/2009</a:t>
            </a:r>
            <a:endParaRPr lang="en-US"/>
          </a:p>
        </p:txBody>
      </p:sp>
      <p:pic>
        <p:nvPicPr>
          <p:cNvPr id="5122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457200"/>
            <a:ext cx="1600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533400"/>
            <a:ext cx="1600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25ns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657600"/>
            <a:ext cx="3200400" cy="3200400"/>
          </a:xfrm>
          <a:prstGeom prst="rect">
            <a:avLst/>
          </a:prstGeom>
        </p:spPr>
      </p:pic>
      <p:pic>
        <p:nvPicPr>
          <p:cNvPr id="5124" name="Picture 4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457200"/>
            <a:ext cx="1600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0" y="1828800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StSt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502920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Carbon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76400" y="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25ns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876800" y="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50ns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772400" y="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75ns</a:t>
            </a:r>
            <a:endParaRPr lang="en-US" dirty="0"/>
          </a:p>
        </p:txBody>
      </p:sp>
      <p:pic>
        <p:nvPicPr>
          <p:cNvPr id="20" name="Picture 19" descr="C50ns.png"/>
          <p:cNvPicPr preferRelativeResize="0"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5200" y="3657600"/>
            <a:ext cx="3200400" cy="3200400"/>
          </a:xfrm>
          <a:prstGeom prst="rect">
            <a:avLst/>
          </a:prstGeom>
        </p:spPr>
      </p:pic>
      <p:pic>
        <p:nvPicPr>
          <p:cNvPr id="21" name="Picture 20" descr="75C.png"/>
          <p:cNvPicPr preferRelativeResize="0"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00800" y="3657600"/>
            <a:ext cx="32004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SPS-U meeting 15/12/2009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Ch. Yin Vallgren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CB4F-EDF8-4EDA-A71E-710AE53DE1B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 descr="bunch spacing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0154"/>
            <a:ext cx="9144000" cy="59776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152400"/>
            <a:ext cx="297248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Compare with MD3 Oct 2008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2362200"/>
            <a:ext cx="7772400" cy="13849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E-cloud is bunch spacing dependent. Longer bunch </a:t>
            </a:r>
            <a:r>
              <a:rPr lang="en-US" sz="2800" dirty="0" err="1" smtClean="0"/>
              <a:t>spacings</a:t>
            </a:r>
            <a:r>
              <a:rPr lang="en-US" sz="2800" dirty="0" smtClean="0"/>
              <a:t>, lower e-cloud.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Conditioned </a:t>
            </a:r>
            <a:r>
              <a:rPr lang="en-US" sz="2800" dirty="0" err="1" smtClean="0"/>
              <a:t>StSt</a:t>
            </a:r>
            <a:r>
              <a:rPr lang="en-US" sz="2800" dirty="0" smtClean="0"/>
              <a:t> and carbon.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St25normaliz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25078" y="2819400"/>
            <a:ext cx="5618922" cy="403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Conditioning of </a:t>
            </a:r>
            <a:r>
              <a:rPr lang="en-US" dirty="0" err="1" smtClean="0"/>
              <a:t>StSt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SPS-U meeting 15/12/2009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Ch. Yin Vallgren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CB4F-EDF8-4EDA-A71E-710AE53DE1B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 descr="StStFBCT06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5334000" cy="4000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53000" y="10668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Normalized e-cloud signal </a:t>
            </a:r>
            <a:r>
              <a:rPr lang="en-US" dirty="0" err="1" smtClean="0"/>
              <a:t>v.s</a:t>
            </a:r>
            <a:r>
              <a:rPr lang="en-US" dirty="0" smtClean="0"/>
              <a:t> </a:t>
            </a:r>
            <a:r>
              <a:rPr lang="en-US" dirty="0" err="1" smtClean="0"/>
              <a:t>supercycle</a:t>
            </a:r>
            <a:r>
              <a:rPr lang="en-US" dirty="0" smtClean="0"/>
              <a:t> number.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0" y="1295400"/>
            <a:ext cx="15820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Week 25, 2009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First MD 2009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-0.35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3200400"/>
            <a:ext cx="15820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Week 45, 2009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Last MD 2009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-0.25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2362200"/>
            <a:ext cx="7772400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2800" dirty="0" err="1" smtClean="0"/>
              <a:t>StSt</a:t>
            </a:r>
            <a:r>
              <a:rPr lang="en-US" sz="2800" dirty="0" smtClean="0"/>
              <a:t>: 30% conditioning after 1 year MD in machine.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astcondition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9144000" cy="58769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Fast conditioning with low B-field?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SPS-U meeting 15/12/2009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Ch. Yin Vallgren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CB4F-EDF8-4EDA-A71E-710AE53DE1B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81400" y="2133600"/>
            <a:ext cx="3276600" cy="3733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19600" y="1752600"/>
            <a:ext cx="194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Changing B-field…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838200"/>
            <a:ext cx="1838517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StSt</a:t>
            </a:r>
            <a:r>
              <a:rPr lang="en-US" dirty="0" smtClean="0"/>
              <a:t>, MD week 33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2667000" y="2743200"/>
            <a:ext cx="60960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6553200" y="2514600"/>
            <a:ext cx="533400" cy="533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57400" y="3200400"/>
            <a:ext cx="1700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 changing</a:t>
            </a:r>
          </a:p>
          <a:p>
            <a:r>
              <a:rPr lang="en-US" dirty="0" smtClean="0"/>
              <a:t>B-field.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934200" y="3124200"/>
            <a:ext cx="1555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changing</a:t>
            </a:r>
          </a:p>
          <a:p>
            <a:r>
              <a:rPr lang="en-US" dirty="0" smtClean="0"/>
              <a:t>B-field.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295400" y="4267200"/>
            <a:ext cx="6879191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No difference in the e-cloud before and after changing of B-field=&gt;</a:t>
            </a:r>
          </a:p>
          <a:p>
            <a:r>
              <a:rPr lang="en-US" dirty="0" smtClean="0"/>
              <a:t>No clear support for the fast conditioning with low B-field is found yet!!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Overview of the MD run week 45.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Compare e-cloud data of </a:t>
            </a:r>
            <a:r>
              <a:rPr lang="en-US" dirty="0" err="1" smtClean="0"/>
              <a:t>StSt</a:t>
            </a:r>
            <a:r>
              <a:rPr lang="en-US" dirty="0" smtClean="0"/>
              <a:t>, C with different bunch spacing: 25ns, 50ns and 75ns.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Compare </a:t>
            </a:r>
            <a:r>
              <a:rPr lang="en-US" dirty="0" err="1" smtClean="0"/>
              <a:t>StSt</a:t>
            </a:r>
            <a:r>
              <a:rPr lang="en-US" dirty="0" smtClean="0"/>
              <a:t> from week 25 to week 45 =&gt; Conditioning.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Look at fast conditioning with low magnetic field.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SPS-U meeting 15/12/2009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Ch. Yin Vallgren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CB4F-EDF8-4EDA-A71E-710AE53DE1B4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3505200"/>
            <a:ext cx="8229600" cy="0"/>
          </a:xfrm>
          <a:prstGeom prst="line">
            <a:avLst/>
          </a:prstGeom>
          <a:ln w="25400" cmpd="sng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1000" y="1143000"/>
            <a:ext cx="8229600" cy="0"/>
          </a:xfrm>
          <a:prstGeom prst="line">
            <a:avLst/>
          </a:prstGeom>
          <a:ln w="25400" cmpd="dbl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1. Overview of the MD run week 45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 smtClean="0"/>
              <a:t>10:30 – 18:00: 25ns (1,2,3,4 x72)</a:t>
            </a:r>
          </a:p>
          <a:p>
            <a:pPr marL="514350" indent="-514350">
              <a:buAutoNum type="arabicParenR"/>
            </a:pPr>
            <a:r>
              <a:rPr lang="en-US" dirty="0" smtClean="0"/>
              <a:t>18:00 – 20:00: 50ns (1,2,3,4,5 x36)</a:t>
            </a:r>
          </a:p>
          <a:p>
            <a:pPr marL="514350" indent="-514350">
              <a:buAutoNum type="arabicParenR"/>
            </a:pPr>
            <a:r>
              <a:rPr lang="en-US" dirty="0" smtClean="0"/>
              <a:t>20:00 – 21:30: 75ns (1,2,3,4 x24)</a:t>
            </a:r>
          </a:p>
          <a:p>
            <a:pPr marL="514350" indent="-514350">
              <a:buAutoNum type="arabicParenR"/>
            </a:pPr>
            <a:r>
              <a:rPr lang="en-US" dirty="0" smtClean="0"/>
              <a:t>21:00 – end: back to 50ns (1x36)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SPS-U meeting 15/12/2009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Ch. Yin Vallgren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CB4F-EDF8-4EDA-A71E-710AE53DE1B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09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Stainless Steel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SPS-U meeting 15/12/2009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Ch. Yin Vallgren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CB4F-EDF8-4EDA-A71E-710AE53DE1B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CB4F-EDF8-4EDA-A71E-710AE53DE1B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Ch. Yin Vallgren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SPS-U meeting 15/12/2009</a:t>
            </a:r>
            <a:endParaRPr lang="en-US"/>
          </a:p>
        </p:txBody>
      </p:sp>
      <p:pic>
        <p:nvPicPr>
          <p:cNvPr id="5" name="Picture 4" descr="StSt_FBCT_S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2" cy="6858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47800" y="1828800"/>
            <a:ext cx="685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V="1">
            <a:off x="2019300" y="2476500"/>
            <a:ext cx="60960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943600" y="228600"/>
            <a:ext cx="2590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6591300" y="1104900"/>
            <a:ext cx="609600" cy="533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590800" y="1828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 reason is the cleaning of the ring from protons circulating out of the “buckets”</a:t>
            </a:r>
          </a:p>
          <a:p>
            <a:r>
              <a:rPr lang="en-US" dirty="0" smtClean="0"/>
              <a:t>(Pressure also decreases, see Mauro’s presentation from the previous meeting)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9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CB4F-EDF8-4EDA-A71E-710AE53DE1B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Ch. Yin Vallgren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SPS-U meeting 15/12/2009</a:t>
            </a:r>
            <a:endParaRPr lang="en-US"/>
          </a:p>
        </p:txBody>
      </p:sp>
      <p:pic>
        <p:nvPicPr>
          <p:cNvPr id="5" name="Picture 4" descr="StSt_FBCT_S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2" cy="6858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47800" y="1828800"/>
            <a:ext cx="685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V="1">
            <a:off x="2019300" y="2476500"/>
            <a:ext cx="60960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oelcoud2ndbatc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27766" y="0"/>
            <a:ext cx="5088467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304800"/>
            <a:ext cx="3985222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SPS-U meeting 15/12/2009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Ch. Yin Vallgren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CB4F-EDF8-4EDA-A71E-710AE53DE1B4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-39133" y="615802"/>
          <a:ext cx="9222267" cy="5626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1752600" y="1676400"/>
            <a:ext cx="762000" cy="609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52600" y="3810000"/>
            <a:ext cx="762000" cy="609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43000" y="1143000"/>
            <a:ext cx="2395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Difference in pressure!!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04800"/>
            <a:ext cx="4305348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SPS-U meeting 15/12/2009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Ch. Yin Vallgren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CB4F-EDF8-4EDA-A71E-710AE53DE1B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685800"/>
            <a:ext cx="76962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behavior tells us:</a:t>
            </a:r>
          </a:p>
          <a:p>
            <a:endParaRPr lang="en-US" sz="2800" dirty="0" smtClean="0"/>
          </a:p>
          <a:p>
            <a:r>
              <a:rPr lang="en-US" sz="2800" dirty="0" smtClean="0"/>
              <a:t>The pressure of the uncoated magnet is related to e-cloud, whereas the pressure of coated magnet is not obviously simply related to e-cloud. (something else?)</a:t>
            </a:r>
          </a:p>
          <a:p>
            <a:endParaRPr lang="en-US" sz="2800" dirty="0" smtClean="0"/>
          </a:p>
          <a:p>
            <a:r>
              <a:rPr lang="en-US" sz="2800" dirty="0" smtClean="0"/>
              <a:t>More studies on the </a:t>
            </a:r>
            <a:r>
              <a:rPr lang="en-US" sz="2800" i="1" dirty="0" smtClean="0"/>
              <a:t>relationship between e-cloud and pressure rise</a:t>
            </a:r>
            <a:r>
              <a:rPr lang="en-US" sz="2800" dirty="0" smtClean="0"/>
              <a:t> will be done next year. </a:t>
            </a:r>
          </a:p>
          <a:p>
            <a:r>
              <a:rPr lang="en-US" sz="2800" dirty="0" smtClean="0"/>
              <a:t>See Mauro’s talk about the modification of e-cloud monitors.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CB4F-EDF8-4EDA-A71E-710AE53DE1B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Ch. Yin Vallgren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SPS-U meeting 15/12/2009</a:t>
            </a:r>
            <a:endParaRPr lang="en-US"/>
          </a:p>
        </p:txBody>
      </p:sp>
      <p:pic>
        <p:nvPicPr>
          <p:cNvPr id="5" name="Picture 4" descr="StSt_FBCT_S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2" cy="68580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5943600" y="228600"/>
            <a:ext cx="2590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6591300" y="1104900"/>
            <a:ext cx="609600" cy="533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StSt_FBCT_SC_75n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20800" y="990600"/>
            <a:ext cx="6908800" cy="51816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2362200" y="2286000"/>
            <a:ext cx="2895600" cy="158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410200" y="2286000"/>
            <a:ext cx="1828800" cy="158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315200" y="2286000"/>
            <a:ext cx="304800" cy="158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09800" y="2362200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18:31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029200" y="2362200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20:40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858000" y="2438400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21:32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581400" y="259080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50ns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019800" y="259080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75ns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315200" y="2590800"/>
            <a:ext cx="630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2397</TotalTime>
  <Words>509</Words>
  <Application>Microsoft Office PowerPoint</Application>
  <PresentationFormat>On-screen Show (4:3)</PresentationFormat>
  <Paragraphs>145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Content:</vt:lpstr>
      <vt:lpstr>1. Overview of the MD run week 45</vt:lpstr>
      <vt:lpstr>Results  1. Stainless Steel</vt:lpstr>
      <vt:lpstr>Slide 5</vt:lpstr>
      <vt:lpstr>Slide 6</vt:lpstr>
      <vt:lpstr>Slide 7</vt:lpstr>
      <vt:lpstr>Slide 8</vt:lpstr>
      <vt:lpstr>Slide 9</vt:lpstr>
      <vt:lpstr>Slide 10</vt:lpstr>
      <vt:lpstr>Slide 11</vt:lpstr>
      <vt:lpstr>Results  2. Carbon coated liner / CNe13</vt:lpstr>
      <vt:lpstr>Slide 13</vt:lpstr>
      <vt:lpstr>Results  2. StSt v.s Carbon</vt:lpstr>
      <vt:lpstr>Slide 15</vt:lpstr>
      <vt:lpstr>Slide 16</vt:lpstr>
      <vt:lpstr>Conditioning of StSt</vt:lpstr>
      <vt:lpstr>Fast conditioning with low B-field?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cyinvall</dc:creator>
  <cp:lastModifiedBy>cyinvall</cp:lastModifiedBy>
  <cp:revision>208</cp:revision>
  <dcterms:created xsi:type="dcterms:W3CDTF">2009-11-10T08:02:02Z</dcterms:created>
  <dcterms:modified xsi:type="dcterms:W3CDTF">2009-12-15T13:44:39Z</dcterms:modified>
</cp:coreProperties>
</file>